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2" r:id="rId2"/>
    <p:sldId id="373" r:id="rId3"/>
    <p:sldId id="374" r:id="rId4"/>
    <p:sldId id="375" r:id="rId5"/>
    <p:sldId id="344" r:id="rId6"/>
    <p:sldId id="369" r:id="rId7"/>
    <p:sldId id="349" r:id="rId8"/>
    <p:sldId id="376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%20Class%20Size%20Analysis%20upd.%202012-13%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%20Class%20Size%20Analysis%20upd.%202012-13%2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%20Class%20Size%20Analysis%20upd.%202012-13%2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 k-3 class sizes were</a:t>
            </a:r>
            <a:r>
              <a:rPr lang="en-US" baseline="0"/>
              <a:t> way below C4E goals, now on rise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545706275351945"/>
          <c:y val="0.132086167800454"/>
          <c:w val="0.736260081126223"/>
          <c:h val="0.724415921224133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Summary!$B$8:$H$8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17.2</c:v>
                </c:pt>
                <c:pt idx="1">
                  <c:v>18.7</c:v>
                </c:pt>
                <c:pt idx="2">
                  <c:v>19.2</c:v>
                </c:pt>
                <c:pt idx="3">
                  <c:v>19.3</c:v>
                </c:pt>
                <c:pt idx="4">
                  <c:v>19.6</c:v>
                </c:pt>
                <c:pt idx="5">
                  <c:v>21.1</c:v>
                </c:pt>
                <c:pt idx="6">
                  <c:v>21.0</c:v>
                </c:pt>
              </c:numCache>
            </c:numRef>
          </c:val>
        </c:ser>
        <c:marker val="1"/>
        <c:axId val="586810664"/>
        <c:axId val="587053928"/>
      </c:lineChart>
      <c:catAx>
        <c:axId val="58681066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7053928"/>
        <c:crosses val="autoZero"/>
        <c:auto val="1"/>
        <c:lblAlgn val="ctr"/>
        <c:lblOffset val="100"/>
      </c:catAx>
      <c:valAx>
        <c:axId val="587053928"/>
        <c:scaling>
          <c:orientation val="minMax"/>
          <c:min val="17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class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810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412970700091"/>
          <c:y val="0.254114217865624"/>
          <c:w val="0.195666211366436"/>
          <c:h val="0.4299799578624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D1 k-3 sections</a:t>
            </a:r>
            <a:r>
              <a:rPr lang="en-US" baseline="0" dirty="0" smtClean="0"/>
              <a:t> dropped faster than </a:t>
            </a:r>
            <a:r>
              <a:rPr lang="en-US" baseline="0" dirty="0"/>
              <a:t>student population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647009754521652"/>
          <c:y val="0.116432222288003"/>
          <c:w val="0.698351061521474"/>
          <c:h val="0.75926785467606"/>
        </c:manualLayout>
      </c:layout>
      <c:lineChart>
        <c:grouping val="standard"/>
        <c:ser>
          <c:idx val="1"/>
          <c:order val="1"/>
          <c:tx>
            <c:strRef>
              <c:f>Summary!$A$23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459185682146873"/>
                  <c:y val="-0.057649667405765"/>
                </c:manualLayout>
              </c:layout>
              <c:showVal val="1"/>
            </c:dLbl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3425.0</c:v>
                </c:pt>
                <c:pt idx="1">
                  <c:v>3366.0</c:v>
                </c:pt>
                <c:pt idx="2">
                  <c:v>3364.0</c:v>
                </c:pt>
                <c:pt idx="3">
                  <c:v>3468.0</c:v>
                </c:pt>
                <c:pt idx="4">
                  <c:v>3312.0</c:v>
                </c:pt>
                <c:pt idx="5" formatCode="_(* #,##0_);_(* \(#,##0\);_(* &quot;-&quot;??_);_(@_)">
                  <c:v>3314.0</c:v>
                </c:pt>
              </c:numCache>
            </c:numRef>
          </c:val>
        </c:ser>
        <c:marker val="1"/>
        <c:axId val="458277496"/>
        <c:axId val="69656728"/>
      </c:lineChart>
      <c:lineChart>
        <c:grouping val="standard"/>
        <c:ser>
          <c:idx val="0"/>
          <c:order val="0"/>
          <c:tx>
            <c:strRef>
              <c:f>Summary!$A$22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306122448979592"/>
                  <c:y val="-0.0177383592017739"/>
                </c:manualLayout>
              </c:layout>
              <c:showVal val="1"/>
            </c:dLbl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Summary!$B$22:$G$22</c:f>
              <c:numCache>
                <c:formatCode>General</c:formatCode>
                <c:ptCount val="6"/>
                <c:pt idx="0">
                  <c:v>183.0</c:v>
                </c:pt>
                <c:pt idx="1">
                  <c:v>175.0</c:v>
                </c:pt>
                <c:pt idx="2">
                  <c:v>174.0</c:v>
                </c:pt>
                <c:pt idx="3">
                  <c:v>177.0</c:v>
                </c:pt>
                <c:pt idx="4">
                  <c:v>157.0</c:v>
                </c:pt>
                <c:pt idx="5">
                  <c:v>158.0</c:v>
                </c:pt>
              </c:numCache>
            </c:numRef>
          </c:val>
        </c:ser>
        <c:marker val="1"/>
        <c:axId val="458911496"/>
        <c:axId val="468737880"/>
      </c:lineChart>
      <c:catAx>
        <c:axId val="45827749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56728"/>
        <c:crosses val="autoZero"/>
        <c:auto val="1"/>
        <c:lblAlgn val="ctr"/>
        <c:lblOffset val="100"/>
      </c:catAx>
      <c:valAx>
        <c:axId val="69656728"/>
        <c:scaling>
          <c:orientation val="minMax"/>
          <c:min val="30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58277496"/>
        <c:crosses val="autoZero"/>
        <c:crossBetween val="between"/>
      </c:valAx>
      <c:valAx>
        <c:axId val="468737880"/>
        <c:scaling>
          <c:orientation val="minMax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458911496"/>
        <c:crosses val="max"/>
        <c:crossBetween val="between"/>
      </c:valAx>
      <c:catAx>
        <c:axId val="458911496"/>
        <c:scaling>
          <c:orientation val="minMax"/>
        </c:scaling>
        <c:delete val="1"/>
        <c:axPos val="b"/>
        <c:tickLblPos val="nextTo"/>
        <c:crossAx val="46873788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0699138342551"/>
          <c:y val="0.345616600556509"/>
          <c:w val="0.183823068503455"/>
          <c:h val="0.25763897933810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 4-8</a:t>
            </a:r>
            <a:r>
              <a:rPr lang="en-US" baseline="0"/>
              <a:t> class sizes were below C4E goals, now they are greater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494091906544469"/>
          <c:y val="0.148087431693989"/>
          <c:w val="0.75706337937266"/>
          <c:h val="0.713589991824792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Summary!$B$15:$H$15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D1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21.0</c:v>
                </c:pt>
                <c:pt idx="1">
                  <c:v>20.4</c:v>
                </c:pt>
                <c:pt idx="2">
                  <c:v>20.2</c:v>
                </c:pt>
                <c:pt idx="3">
                  <c:v>20.1</c:v>
                </c:pt>
                <c:pt idx="4">
                  <c:v>20.6</c:v>
                </c:pt>
                <c:pt idx="5">
                  <c:v>23.0</c:v>
                </c:pt>
                <c:pt idx="6">
                  <c:v>23.2</c:v>
                </c:pt>
              </c:numCache>
            </c:numRef>
          </c:val>
        </c:ser>
        <c:marker val="1"/>
        <c:axId val="469373512"/>
        <c:axId val="586756424"/>
      </c:lineChart>
      <c:catAx>
        <c:axId val="46937351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756424"/>
        <c:crosses val="autoZero"/>
        <c:auto val="1"/>
        <c:lblAlgn val="ctr"/>
        <c:lblOffset val="100"/>
      </c:catAx>
      <c:valAx>
        <c:axId val="586756424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69373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505356912353"/>
          <c:y val="0.279375672303257"/>
          <c:w val="0.165658577513876"/>
          <c:h val="0.3980790413493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26.28222354218282</c:v>
                </c:pt>
              </c:numCache>
            </c:numRef>
          </c:val>
        </c:ser>
        <c:dLbls>
          <c:showVal val="1"/>
        </c:dLbls>
        <c:marker val="1"/>
        <c:axId val="540175720"/>
        <c:axId val="586837816"/>
      </c:lineChart>
      <c:catAx>
        <c:axId val="54017572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837816"/>
        <c:crosses val="autoZero"/>
        <c:auto val="1"/>
        <c:lblAlgn val="ctr"/>
        <c:lblOffset val="100"/>
      </c:catAx>
      <c:valAx>
        <c:axId val="586837816"/>
        <c:scaling>
          <c:orientation val="minMax"/>
        </c:scaling>
        <c:axPos val="l"/>
        <c:majorGridlines/>
        <c:numFmt formatCode="0.0" sourceLinked="1"/>
        <c:tickLblPos val="nextTo"/>
        <c:crossAx val="540175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78591208"/>
        <c:axId val="586544680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86647512"/>
        <c:axId val="458535592"/>
      </c:lineChart>
      <c:catAx>
        <c:axId val="57859120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544680"/>
        <c:crosses val="autoZero"/>
        <c:auto val="1"/>
        <c:lblAlgn val="ctr"/>
        <c:lblOffset val="100"/>
      </c:catAx>
      <c:valAx>
        <c:axId val="586544680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78591208"/>
        <c:crosses val="autoZero"/>
        <c:crossBetween val="between"/>
      </c:valAx>
      <c:valAx>
        <c:axId val="45853559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86647512"/>
        <c:crosses val="max"/>
        <c:crossBetween val="between"/>
      </c:valAx>
      <c:catAx>
        <c:axId val="586647512"/>
        <c:scaling>
          <c:orientation val="minMax"/>
        </c:scaling>
        <c:delete val="1"/>
        <c:axPos val="b"/>
        <c:tickLblPos val="nextTo"/>
        <c:crossAx val="45853559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721CB9-4181-974C-B408-357CEFB47836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7F11D4-DDFC-6F42-AD08-5FF20C9B2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4D59CE-66B9-F246-9580-BD76FB158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D9BAEE-BF04-904C-92DA-CCA5DA2555F1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4E1FF3-FE0F-C548-A6BF-79181AE6D6BC}" type="slidenum">
              <a:rPr lang="en-US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86C180-73FE-9248-89D8-85877801C58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A88E84-0399-6643-BAFB-0F00BB793C6C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C0DD0-6C47-0C42-A7B6-66B22F64BE4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F6B2A1-BA55-6040-A84B-B8E069C02778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5F2990-BA25-0F4F-9059-9425534BF2C6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666EB-0E07-F74B-970B-09EC3E8B23FD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7CAF5C-19BE-5E42-A73B-49DD32A5F95D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842A6-81F6-184A-AC66-F8AD42CC4AF2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95B33F-46ED-3F40-A20E-E42E36392F27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41782-CC11-5F4C-8A37-0D3F2ACBFC5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8154F4-2E9E-B143-ACDE-BD0FD4211958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FEE73E-AB07-2E4F-9517-9B1B799253F9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DA0C93-33AC-B948-B881-24F6D98B446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6DE10-324A-D440-9FF1-A14BD599FF03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842D2-2D25-F444-A899-CBAF12F07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3E99C-0ACF-704D-931D-CD22A46A17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B20BD-E859-5345-A42D-02B04AACC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5BECA-268D-7744-B118-75A96CC00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7F806-3103-7444-96C8-EEB71A662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00636-1FD7-0F4C-969A-A1D7B393E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B01FB-C390-3F48-AB11-E86211EC5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6E4C3-74A6-AA4D-B095-DDF5DF824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C806C-6131-044C-AA33-8B13BAD37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D83F3-286E-2C4A-9C71-D2F9A076E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3FC9F-0AE9-FA47-AB6C-85552C32E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44D72-9A64-4444-83A5-8F82BA04E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9E7C8F7-F357-094F-A916-6B09EDF9DF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1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March 20,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Molly Moody,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107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7107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</a:t>
            </a:r>
            <a:r>
              <a:rPr lang="en-US" sz="1800" dirty="0" smtClean="0">
                <a:ea typeface="ＭＳ Ｐゴシック" charset="-128"/>
                <a:cs typeface="ＭＳ Ｐゴシック" charset="-128"/>
              </a:rPr>
              <a:t>weak C4E 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letter.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81000" y="1447800"/>
          <a:ext cx="8382000" cy="448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smtClean="0"/>
              <a:t>City’s class </a:t>
            </a:r>
            <a:r>
              <a:rPr lang="en-US" sz="2800" dirty="0"/>
              <a:t>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8382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143000"/>
          <a:ext cx="8295640" cy="5067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543800" cy="1143000"/>
          </a:xfrm>
          <a:solidFill>
            <a:srgbClr val="BBE0E3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609600" y="1676400"/>
          <a:ext cx="7747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10842</TotalTime>
  <Words>1425</Words>
  <Application>Microsoft Macintosh PowerPoint</Application>
  <PresentationFormat>On-screen Show (4:3)</PresentationFormat>
  <Paragraphs>151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D1?  </vt:lpstr>
      <vt:lpstr>Also in grades 4-8,  class sizes have increased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69</cp:revision>
  <dcterms:created xsi:type="dcterms:W3CDTF">2013-02-26T15:52:48Z</dcterms:created>
  <dcterms:modified xsi:type="dcterms:W3CDTF">2013-02-26T15:53:09Z</dcterms:modified>
</cp:coreProperties>
</file>