
<file path=[Content_Types].xml><?xml version="1.0" encoding="utf-8"?>
<Types xmlns="http://schemas.openxmlformats.org/package/2006/content-types">
  <Override PartName="/ppt/notesSlides/notesSlide4.xml" ContentType="application/vnd.openxmlformats-officedocument.presentationml.notesSlide+xml"/>
  <Override PartName="/ppt/slides/slide9.xml" ContentType="application/vnd.openxmlformats-officedocument.presentationml.slide+xml"/>
  <Override PartName="/ppt/charts/chart4.xml" ContentType="application/vnd.openxmlformats-officedocument.drawingml.chart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notesSlides/notesSlide9.xml" ContentType="application/vnd.openxmlformats-officedocument.presentationml.notesSlide+xml"/>
  <Override PartName="/ppt/notesSlides/notesSlide16.xml" ContentType="application/vnd.openxmlformats-officedocument.presentationml.notesSlide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12.xml" ContentType="application/vnd.openxmlformats-officedocument.presentationml.notesSlide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Default Extension="xml" ContentType="application/xml"/>
  <Override PartName="/ppt/notesSlides/notesSlide5.xml" ContentType="application/vnd.openxmlformats-officedocument.presentationml.notesSlide+xml"/>
  <Override PartName="/ppt/tableStyles.xml" ContentType="application/vnd.openxmlformats-officedocument.presentationml.tableStyles+xml"/>
  <Override PartName="/ppt/charts/chart5.xml" ContentType="application/vnd.openxmlformats-officedocument.drawingml.chart+xml"/>
  <Override PartName="/ppt/slides/slide15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13.xml" ContentType="application/vnd.openxmlformats-officedocument.presentationml.notesSlide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Default Extension="png" ContentType="image/png"/>
  <Override PartName="/ppt/notesSlides/notesSlide6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7.xml" ContentType="application/vnd.openxmlformats-officedocument.presentationml.slide+xml"/>
  <Override PartName="/ppt/charts/chart2.xml" ContentType="application/vnd.openxmlformats-officedocument.drawingml.chart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4.xml" ContentType="application/vnd.openxmlformats-officedocument.presentationml.notesSlide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7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3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8.xml" ContentType="application/vnd.openxmlformats-officedocument.presentationml.sl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8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notesSlides/notesSlide15.xml" ContentType="application/vnd.openxmlformats-officedocument.presentationml.notesSlide+xml"/>
  <Override PartName="/ppt/notesSlides/notesSlide11.xml" ContentType="application/vnd.openxmlformats-officedocument.presentationml.notes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viewProps.xml" ContentType="application/vnd.openxmlformats-officedocument.presentationml.viewProps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73" r:id="rId2"/>
    <p:sldId id="374" r:id="rId3"/>
    <p:sldId id="375" r:id="rId4"/>
    <p:sldId id="376" r:id="rId5"/>
    <p:sldId id="344" r:id="rId6"/>
    <p:sldId id="371" r:id="rId7"/>
    <p:sldId id="349" r:id="rId8"/>
    <p:sldId id="377" r:id="rId9"/>
    <p:sldId id="378" r:id="rId10"/>
    <p:sldId id="379" r:id="rId11"/>
    <p:sldId id="380" r:id="rId12"/>
    <p:sldId id="381" r:id="rId13"/>
    <p:sldId id="382" r:id="rId14"/>
    <p:sldId id="383" r:id="rId15"/>
    <p:sldId id="384" r:id="rId16"/>
    <p:sldId id="385" r:id="rId17"/>
    <p:sldId id="386" r:id="rId18"/>
  </p:sldIdLst>
  <p:sldSz cx="9144000" cy="6858000" type="screen4x3"/>
  <p:notesSz cx="9313863" cy="6858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-1288" y="-6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8" d="100"/>
          <a:sy n="78" d="100"/>
        </p:scale>
        <p:origin x="-1548" y="-102"/>
      </p:cViewPr>
      <p:guideLst>
        <p:guide orient="horz" pos="2160"/>
        <p:guide pos="293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0%20class%20sizes%20upd.%202013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0%20class%20sizes%20upd.%202013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mollymoody:Desktop:Class%20Size%20Data:Short%20term%20CS%20Data:District%20Data:D10%20class%20sizes%20upd.%202013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1.xml"/><Relationship Id="rId2" Type="http://schemas.openxmlformats.org/officeDocument/2006/relationships/oleObject" Target="Macintosh%20HD:Users:mollymoody:Desktop:CSM:Class%20Size%20Data:Class%20Size:Short%20term%20CS%20Data:HScoreclass%20siz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themeOverride" Target="../theme/themeOverride2.xml"/><Relationship Id="rId2" Type="http://schemas.openxmlformats.org/officeDocument/2006/relationships/oleObject" Target="Macintosh%20HD:Users:mollymoody:Desktop:Class%20Size%20Data:Class%20Size%20Averages%20upd.%201.7.13%20citywide%202006-2012%20w.%20chart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/>
              <a:t>K-3 average class size in D10 higher</a:t>
            </a:r>
            <a:r>
              <a:rPr lang="en-US" baseline="0"/>
              <a:t> than </a:t>
            </a:r>
            <a:r>
              <a:rPr lang="en-US"/>
              <a:t> citywide actual  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741859491928624"/>
          <c:y val="0.0923976608187134"/>
          <c:w val="0.789540690762208"/>
          <c:h val="0.759572915227702"/>
        </c:manualLayout>
      </c:layout>
      <c:lineChart>
        <c:grouping val="standard"/>
        <c:ser>
          <c:idx val="0"/>
          <c:order val="0"/>
          <c:tx>
            <c:strRef>
              <c:f>'District 10'!$A$3</c:f>
              <c:strCache>
                <c:ptCount val="1"/>
                <c:pt idx="0">
                  <c:v>D 10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'District 10'!$B$2:$H$2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'District 10'!$B$3:$H$3</c:f>
              <c:numCache>
                <c:formatCode>0.0</c:formatCode>
                <c:ptCount val="7"/>
                <c:pt idx="0">
                  <c:v>22.6</c:v>
                </c:pt>
                <c:pt idx="1">
                  <c:v>22.2</c:v>
                </c:pt>
                <c:pt idx="2">
                  <c:v>22.90476190476191</c:v>
                </c:pt>
                <c:pt idx="3">
                  <c:v>23.49622926093509</c:v>
                </c:pt>
                <c:pt idx="4">
                  <c:v>23.45990922844176</c:v>
                </c:pt>
                <c:pt idx="5">
                  <c:v>24.39668174962292</c:v>
                </c:pt>
                <c:pt idx="6" formatCode="General">
                  <c:v>24.8</c:v>
                </c:pt>
              </c:numCache>
            </c:numRef>
          </c:val>
        </c:ser>
        <c:ser>
          <c:idx val="1"/>
          <c:order val="1"/>
          <c:tx>
            <c:strRef>
              <c:f>'District 10'!$A$4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'District 10'!$B$2:$H$2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'District 10'!$B$4:$H$4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strRef>
              <c:f>'District 10'!$A$5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'District 10'!$B$2:$H$2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'District 10'!$B$5:$H$5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marker val="1"/>
        <c:axId val="458638792"/>
        <c:axId val="541241224"/>
      </c:lineChart>
      <c:catAx>
        <c:axId val="458638792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541241224"/>
        <c:crosses val="autoZero"/>
        <c:auto val="1"/>
        <c:lblAlgn val="ctr"/>
        <c:lblOffset val="100"/>
      </c:catAx>
      <c:valAx>
        <c:axId val="541241224"/>
        <c:scaling>
          <c:orientation val="minMax"/>
          <c:max val="25.0"/>
          <c:min val="18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Class Size</a:t>
                </a:r>
              </a:p>
            </c:rich>
          </c:tx>
          <c:layout/>
        </c:title>
        <c:numFmt formatCode="0.0" sourceLinked="1"/>
        <c:majorTickMark val="none"/>
        <c:tickLblPos val="nextTo"/>
        <c:crossAx val="45863879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53014850588612"/>
          <c:y val="0.290516554406603"/>
          <c:w val="0.137803615668709"/>
          <c:h val="0.372581111848971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sz="1400"/>
              <a:t>despite growing no. K-3 students, no. of sections have declined since 2007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779964624379326"/>
          <c:y val="0.087500192990582"/>
          <c:w val="0.70738950599925"/>
          <c:h val="0.782304886521538"/>
        </c:manualLayout>
      </c:layout>
      <c:lineChart>
        <c:grouping val="standard"/>
        <c:ser>
          <c:idx val="0"/>
          <c:order val="0"/>
          <c:tx>
            <c:strRef>
              <c:f>'District 10'!$A$17</c:f>
              <c:strCache>
                <c:ptCount val="1"/>
                <c:pt idx="0">
                  <c:v>students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dLbl>
              <c:idx val="4"/>
              <c:layout>
                <c:manualLayout>
                  <c:x val="-0.0694444444444445"/>
                  <c:y val="-0.0277777777777778"/>
                </c:manualLayout>
              </c:layout>
              <c:showVal val="1"/>
            </c:dLbl>
            <c:dLbl>
              <c:idx val="5"/>
              <c:layout>
                <c:manualLayout>
                  <c:x val="-0.043848964677223"/>
                  <c:y val="-0.0322209436133487"/>
                </c:manualLayout>
              </c:layout>
              <c:showVal val="1"/>
            </c:dLbl>
            <c:showVal val="1"/>
          </c:dLbls>
          <c:cat>
            <c:strRef>
              <c:f>'District 10'!$B$16:$G$16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'District 10'!$B$17:$G$17</c:f>
              <c:numCache>
                <c:formatCode>General</c:formatCode>
                <c:ptCount val="6"/>
                <c:pt idx="0">
                  <c:v>15544.0</c:v>
                </c:pt>
                <c:pt idx="1">
                  <c:v>15238.0</c:v>
                </c:pt>
                <c:pt idx="2">
                  <c:v>15507.0</c:v>
                </c:pt>
                <c:pt idx="3">
                  <c:v>15741.0</c:v>
                </c:pt>
                <c:pt idx="4">
                  <c:v>16175.0</c:v>
                </c:pt>
                <c:pt idx="5" formatCode="_(* #,##0_);_(* \(#,##0\);_(* &quot;-&quot;??_);_(@_)">
                  <c:v>16522.0</c:v>
                </c:pt>
              </c:numCache>
            </c:numRef>
          </c:val>
        </c:ser>
        <c:marker val="1"/>
        <c:axId val="489653944"/>
        <c:axId val="483996344"/>
      </c:lineChart>
      <c:lineChart>
        <c:grouping val="standard"/>
        <c:ser>
          <c:idx val="1"/>
          <c:order val="1"/>
          <c:tx>
            <c:strRef>
              <c:f>'District 10'!$A$18</c:f>
              <c:strCache>
                <c:ptCount val="1"/>
                <c:pt idx="0">
                  <c:v>sections </c:v>
                </c:pt>
              </c:strCache>
            </c:strRef>
          </c:tx>
          <c:marker>
            <c:symbol val="none"/>
          </c:marker>
          <c:dLbls>
            <c:dLbl>
              <c:idx val="5"/>
              <c:layout>
                <c:manualLayout>
                  <c:x val="-0.0365408038976857"/>
                  <c:y val="0.0"/>
                </c:manualLayout>
              </c:layout>
              <c:showVal val="1"/>
            </c:dLbl>
            <c:showVal val="1"/>
          </c:dLbls>
          <c:cat>
            <c:strRef>
              <c:f>'District 10'!$B$16:$G$16</c:f>
              <c:strCache>
                <c:ptCount val="6"/>
                <c:pt idx="0">
                  <c:v>2007-8</c:v>
                </c:pt>
                <c:pt idx="1">
                  <c:v>2008-9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'District 10'!$B$18:$G$18</c:f>
              <c:numCache>
                <c:formatCode>General</c:formatCode>
                <c:ptCount val="6"/>
                <c:pt idx="0">
                  <c:v>701.0</c:v>
                </c:pt>
                <c:pt idx="1">
                  <c:v>655.0</c:v>
                </c:pt>
                <c:pt idx="2">
                  <c:v>661.0</c:v>
                </c:pt>
                <c:pt idx="3">
                  <c:v>671.0</c:v>
                </c:pt>
                <c:pt idx="4">
                  <c:v>663.0</c:v>
                </c:pt>
                <c:pt idx="5">
                  <c:v>665.0</c:v>
                </c:pt>
              </c:numCache>
            </c:numRef>
          </c:val>
        </c:ser>
        <c:marker val="1"/>
        <c:axId val="582678888"/>
        <c:axId val="468924568"/>
      </c:lineChart>
      <c:catAx>
        <c:axId val="489653944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996344"/>
        <c:crosses val="autoZero"/>
        <c:auto val="1"/>
        <c:lblAlgn val="ctr"/>
        <c:lblOffset val="100"/>
      </c:catAx>
      <c:valAx>
        <c:axId val="483996344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No. students </a:t>
                </a:r>
              </a:p>
            </c:rich>
          </c:tx>
          <c:layout/>
        </c:title>
        <c:numFmt formatCode="General" sourceLinked="1"/>
        <c:majorTickMark val="none"/>
        <c:tickLblPos val="nextTo"/>
        <c:crossAx val="489653944"/>
        <c:crosses val="autoZero"/>
        <c:crossBetween val="between"/>
      </c:valAx>
      <c:valAx>
        <c:axId val="468924568"/>
        <c:scaling>
          <c:orientation val="minMax"/>
        </c:scaling>
        <c:axPos val="r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Number of sections</a:t>
                </a:r>
              </a:p>
            </c:rich>
          </c:tx>
          <c:layout>
            <c:manualLayout>
              <c:xMode val="edge"/>
              <c:yMode val="edge"/>
              <c:x val="0.804286534495688"/>
              <c:y val="0.354449590859966"/>
            </c:manualLayout>
          </c:layout>
        </c:title>
        <c:numFmt formatCode="General" sourceLinked="1"/>
        <c:tickLblPos val="nextTo"/>
        <c:txPr>
          <a:bodyPr/>
          <a:lstStyle/>
          <a:p>
            <a:pPr>
              <a:defRPr>
                <a:solidFill>
                  <a:schemeClr val="bg1"/>
                </a:solidFill>
              </a:defRPr>
            </a:pPr>
            <a:endParaRPr lang="en-US"/>
          </a:p>
        </c:txPr>
        <c:crossAx val="582678888"/>
        <c:crosses val="max"/>
        <c:crossBetween val="between"/>
      </c:valAx>
      <c:catAx>
        <c:axId val="582678888"/>
        <c:scaling>
          <c:orientation val="minMax"/>
        </c:scaling>
        <c:delete val="1"/>
        <c:axPos val="b"/>
        <c:tickLblPos val="none"/>
        <c:crossAx val="46892456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37992711848519"/>
          <c:y val="0.232845453141887"/>
          <c:w val="0.148368730284861"/>
          <c:h val="0.212740080284082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hart>
    <c:title>
      <c:tx>
        <c:rich>
          <a:bodyPr/>
          <a:lstStyle/>
          <a:p>
            <a:pPr>
              <a:defRPr/>
            </a:pPr>
            <a:r>
              <a:rPr lang="en-US" dirty="0"/>
              <a:t>4th-8th average</a:t>
            </a:r>
            <a:r>
              <a:rPr lang="en-US" dirty="0" smtClean="0"/>
              <a:t> class </a:t>
            </a:r>
            <a:r>
              <a:rPr lang="en-US" dirty="0"/>
              <a:t>size in D 10 &amp; citywide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894119510320919"/>
          <c:y val="0.103231012139108"/>
          <c:w val="0.75053971456895"/>
          <c:h val="0.764930282152231"/>
        </c:manualLayout>
      </c:layout>
      <c:lineChart>
        <c:grouping val="standard"/>
        <c:ser>
          <c:idx val="0"/>
          <c:order val="0"/>
          <c:tx>
            <c:strRef>
              <c:f>'District 10'!$A$10</c:f>
              <c:strCache>
                <c:ptCount val="1"/>
                <c:pt idx="0">
                  <c:v>D 10</c:v>
                </c:pt>
              </c:strCache>
            </c:strRef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'District 10'!$B$9:$H$9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'District 10'!$B$10:$H$10</c:f>
              <c:numCache>
                <c:formatCode>0.0</c:formatCode>
                <c:ptCount val="7"/>
                <c:pt idx="0">
                  <c:v>25.8</c:v>
                </c:pt>
                <c:pt idx="1">
                  <c:v>26.1</c:v>
                </c:pt>
                <c:pt idx="2">
                  <c:v>25.95584045584046</c:v>
                </c:pt>
                <c:pt idx="3">
                  <c:v>26.17700453857791</c:v>
                </c:pt>
                <c:pt idx="4">
                  <c:v>26.5</c:v>
                </c:pt>
                <c:pt idx="5">
                  <c:v>26.82575757575757</c:v>
                </c:pt>
                <c:pt idx="6" formatCode="General">
                  <c:v>26.7</c:v>
                </c:pt>
              </c:numCache>
            </c:numRef>
          </c:val>
        </c:ser>
        <c:ser>
          <c:idx val="1"/>
          <c:order val="1"/>
          <c:tx>
            <c:strRef>
              <c:f>'District 10'!$A$11</c:f>
              <c:strCache>
                <c:ptCount val="1"/>
                <c:pt idx="0">
                  <c:v>citywide actual</c:v>
                </c:pt>
              </c:strCache>
            </c:strRef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'District 10'!$B$9:$H$9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'District 10'!$B$11:$H$11</c:f>
              <c:numCache>
                <c:formatCode>General</c:formatCode>
                <c:ptCount val="7"/>
                <c:pt idx="0">
                  <c:v>25.6</c:v>
                </c:pt>
                <c:pt idx="1">
                  <c:v>25.1</c:v>
                </c:pt>
                <c:pt idx="2">
                  <c:v>25.3</c:v>
                </c:pt>
                <c:pt idx="3">
                  <c:v>25.8</c:v>
                </c:pt>
                <c:pt idx="4">
                  <c:v>26.3</c:v>
                </c:pt>
                <c:pt idx="5">
                  <c:v>26.6</c:v>
                </c:pt>
                <c:pt idx="6">
                  <c:v>26.7</c:v>
                </c:pt>
              </c:numCache>
            </c:numRef>
          </c:val>
        </c:ser>
        <c:ser>
          <c:idx val="2"/>
          <c:order val="2"/>
          <c:tx>
            <c:strRef>
              <c:f>'District 10'!$A$12</c:f>
              <c:strCache>
                <c:ptCount val="1"/>
                <c:pt idx="0">
                  <c:v>C4E target</c:v>
                </c:pt>
              </c:strCache>
            </c:strRef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'District 10'!$B$9:$H$9</c:f>
              <c:strCache>
                <c:ptCount val="7"/>
                <c:pt idx="0">
                  <c:v>Baseline</c:v>
                </c:pt>
                <c:pt idx="1">
                  <c:v>2007-8</c:v>
                </c:pt>
                <c:pt idx="2">
                  <c:v>2008-9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'District 10'!$B$12:$H$12</c:f>
              <c:numCache>
                <c:formatCode>General</c:formatCode>
                <c:ptCount val="7"/>
                <c:pt idx="0">
                  <c:v>25.6</c:v>
                </c:pt>
                <c:pt idx="1">
                  <c:v>24.8</c:v>
                </c:pt>
                <c:pt idx="2">
                  <c:v>24.6</c:v>
                </c:pt>
                <c:pt idx="3">
                  <c:v>23.8</c:v>
                </c:pt>
                <c:pt idx="4">
                  <c:v>23.3</c:v>
                </c:pt>
                <c:pt idx="5">
                  <c:v>22.9</c:v>
                </c:pt>
                <c:pt idx="6">
                  <c:v>22.9</c:v>
                </c:pt>
              </c:numCache>
            </c:numRef>
          </c:val>
        </c:ser>
        <c:marker val="1"/>
        <c:axId val="483687848"/>
        <c:axId val="483582872"/>
      </c:lineChart>
      <c:catAx>
        <c:axId val="483687848"/>
        <c:scaling>
          <c:orientation val="minMax"/>
        </c:scaling>
        <c:axPos val="b"/>
        <c:majorTickMark val="none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83582872"/>
        <c:crosses val="autoZero"/>
        <c:auto val="1"/>
        <c:lblAlgn val="ctr"/>
        <c:lblOffset val="100"/>
      </c:catAx>
      <c:valAx>
        <c:axId val="483582872"/>
        <c:scaling>
          <c:orientation val="minMax"/>
          <c:min val="22.0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Class Size</a:t>
                </a:r>
              </a:p>
            </c:rich>
          </c:tx>
          <c:layout/>
        </c:title>
        <c:numFmt formatCode="0.0" sourceLinked="1"/>
        <c:majorTickMark val="none"/>
        <c:tickLblPos val="nextTo"/>
        <c:crossAx val="483687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848487145044258"/>
          <c:y val="0.35955155019685"/>
          <c:w val="0.134846168736325"/>
          <c:h val="0.38859375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</c:chart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en-US" dirty="0"/>
              <a:t>High School Class Sizes </a:t>
            </a:r>
            <a:r>
              <a:rPr lang="en-US" dirty="0" err="1"/>
              <a:t>vs</a:t>
            </a:r>
            <a:r>
              <a:rPr lang="en-US" dirty="0"/>
              <a:t> CFE Goals </a:t>
            </a:r>
          </a:p>
          <a:p>
            <a:pPr>
              <a:defRPr/>
            </a:pPr>
            <a:r>
              <a:rPr lang="en-US" dirty="0"/>
              <a:t>(DOE High School data </a:t>
            </a:r>
            <a:r>
              <a:rPr lang="en-US" dirty="0" smtClean="0"/>
              <a:t>inconsistent </a:t>
            </a:r>
            <a:r>
              <a:rPr lang="en-US" dirty="0"/>
              <a:t>and unreliable)</a:t>
            </a:r>
          </a:p>
        </c:rich>
      </c:tx>
      <c:layout/>
    </c:title>
    <c:plotArea>
      <c:layout>
        <c:manualLayout>
          <c:layoutTarget val="inner"/>
          <c:xMode val="edge"/>
          <c:yMode val="edge"/>
          <c:x val="0.0556316068289629"/>
          <c:y val="0.157346951395473"/>
          <c:w val="0.714342994592253"/>
          <c:h val="0.691748155171703"/>
        </c:manualLayout>
      </c:layout>
      <c:lineChart>
        <c:grouping val="standard"/>
        <c:ser>
          <c:idx val="0"/>
          <c:order val="0"/>
          <c:tx>
            <c:v>Nov. Class Sizes*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'!$B$5:$B$10</c:f>
              <c:numCache>
                <c:formatCode>0.0</c:formatCode>
                <c:ptCount val="6"/>
                <c:pt idx="0">
                  <c:v>26.11143761816898</c:v>
                </c:pt>
                <c:pt idx="1">
                  <c:v>26.60553641383867</c:v>
                </c:pt>
                <c:pt idx="2">
                  <c:v>26.82896801715183</c:v>
                </c:pt>
                <c:pt idx="3">
                  <c:v>26.89114771497969</c:v>
                </c:pt>
                <c:pt idx="4">
                  <c:v>26.9712444325855</c:v>
                </c:pt>
                <c:pt idx="5">
                  <c:v>26.968444148078</c:v>
                </c:pt>
              </c:numCache>
            </c:numRef>
          </c:val>
        </c:ser>
        <c:ser>
          <c:idx val="1"/>
          <c:order val="1"/>
          <c:tx>
            <c:v>C4E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dLbl>
              <c:idx val="0"/>
              <c:layout>
                <c:manualLayout>
                  <c:x val="-0.00277777777777778"/>
                  <c:y val="0.0416666666666667"/>
                </c:manualLayout>
              </c:layout>
              <c:showVal val="1"/>
            </c:dLbl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'!$C$5:$C$10</c:f>
              <c:numCache>
                <c:formatCode>General</c:formatCode>
                <c:ptCount val="6"/>
                <c:pt idx="0">
                  <c:v>26.0</c:v>
                </c:pt>
                <c:pt idx="1">
                  <c:v>25.7</c:v>
                </c:pt>
                <c:pt idx="2">
                  <c:v>25.2</c:v>
                </c:pt>
                <c:pt idx="3">
                  <c:v>24.8</c:v>
                </c:pt>
                <c:pt idx="4">
                  <c:v>24.5</c:v>
                </c:pt>
                <c:pt idx="5">
                  <c:v>24.5</c:v>
                </c:pt>
              </c:numCache>
            </c:numRef>
          </c:val>
        </c:ser>
        <c:ser>
          <c:idx val="2"/>
          <c:order val="2"/>
          <c:tx>
            <c:v>Feb. Class Sizes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'Summary '!$A$5:$A$10</c:f>
              <c:strCache>
                <c:ptCount val="6"/>
                <c:pt idx="0">
                  <c:v>2007-08</c:v>
                </c:pt>
                <c:pt idx="1">
                  <c:v>2008-09</c:v>
                </c:pt>
                <c:pt idx="2">
                  <c:v>2009-10</c:v>
                </c:pt>
                <c:pt idx="3">
                  <c:v>2010-11</c:v>
                </c:pt>
                <c:pt idx="4">
                  <c:v>2011-12</c:v>
                </c:pt>
                <c:pt idx="5">
                  <c:v>2012-13</c:v>
                </c:pt>
              </c:strCache>
            </c:strRef>
          </c:cat>
          <c:val>
            <c:numRef>
              <c:f>'Summary '!$D$5:$D$10</c:f>
              <c:numCache>
                <c:formatCode>General</c:formatCode>
                <c:ptCount val="6"/>
                <c:pt idx="0">
                  <c:v>26.1</c:v>
                </c:pt>
                <c:pt idx="1">
                  <c:v>26.2</c:v>
                </c:pt>
                <c:pt idx="2">
                  <c:v>26.6</c:v>
                </c:pt>
                <c:pt idx="3">
                  <c:v>26.5</c:v>
                </c:pt>
                <c:pt idx="4">
                  <c:v>26.4</c:v>
                </c:pt>
                <c:pt idx="5" formatCode="0.0">
                  <c:v>26.28222354218279</c:v>
                </c:pt>
              </c:numCache>
            </c:numRef>
          </c:val>
        </c:ser>
        <c:dLbls>
          <c:showVal val="1"/>
        </c:dLbls>
        <c:marker val="1"/>
        <c:axId val="475853400"/>
        <c:axId val="475852952"/>
      </c:lineChart>
      <c:catAx>
        <c:axId val="475853400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852952"/>
        <c:crosses val="autoZero"/>
        <c:auto val="1"/>
        <c:lblAlgn val="ctr"/>
        <c:lblOffset val="100"/>
      </c:catAx>
      <c:valAx>
        <c:axId val="475852952"/>
        <c:scaling>
          <c:orientation val="minMax"/>
          <c:min val="24.0"/>
        </c:scaling>
        <c:axPos val="l"/>
        <c:majorGridlines/>
        <c:numFmt formatCode="0.0" sourceLinked="1"/>
        <c:tickLblPos val="nextTo"/>
        <c:crossAx val="47585340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97085650990874"/>
          <c:y val="0.359297110112545"/>
          <c:w val="0.193740037082521"/>
          <c:h val="0.438997196685493"/>
        </c:manualLayout>
      </c:layout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2"/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0804397334948516"/>
          <c:y val="0.0582051282051282"/>
          <c:w val="0.666735311932162"/>
          <c:h val="0.814587118917827"/>
        </c:manualLayout>
      </c:layout>
      <c:lineChart>
        <c:grouping val="standard"/>
        <c:ser>
          <c:idx val="0"/>
          <c:order val="0"/>
          <c:tx>
            <c:v>C4E spending (in millions)</c:v>
          </c:tx>
          <c:spPr>
            <a:ln>
              <a:solidFill>
                <a:srgbClr val="008000"/>
              </a:solidFill>
            </a:ln>
          </c:spPr>
          <c:marker>
            <c:symbol val="none"/>
          </c:marker>
          <c:dLbls>
            <c:dLbl>
              <c:idx val="1"/>
              <c:layout>
                <c:manualLayout>
                  <c:x val="-0.06"/>
                  <c:y val="-0.0233333333333334"/>
                </c:manualLayout>
              </c:layout>
              <c:showVal val="1"/>
            </c:dLbl>
            <c:dLbl>
              <c:idx val="4"/>
              <c:delete val="1"/>
            </c:dLbl>
            <c:numFmt formatCode="&quot;$&quot;#,##0" sourceLinked="0"/>
            <c:txPr>
              <a:bodyPr/>
              <a:lstStyle/>
              <a:p>
                <a:pPr>
                  <a:defRPr sz="1200"/>
                </a:pPr>
                <a:endParaRPr lang="en-US"/>
              </a:p>
            </c:txPr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charts!$E$110:$E$116</c:f>
              <c:numCache>
                <c:formatCode>0</c:formatCode>
                <c:ptCount val="7"/>
                <c:pt idx="0">
                  <c:v>0.0</c:v>
                </c:pt>
                <c:pt idx="1">
                  <c:v>258.0</c:v>
                </c:pt>
                <c:pt idx="2">
                  <c:v>645.3</c:v>
                </c:pt>
                <c:pt idx="3">
                  <c:v>644.8</c:v>
                </c:pt>
                <c:pt idx="4">
                  <c:v>531.0</c:v>
                </c:pt>
                <c:pt idx="5">
                  <c:v>530.8</c:v>
                </c:pt>
                <c:pt idx="6">
                  <c:v>530.8</c:v>
                </c:pt>
              </c:numCache>
            </c:numRef>
          </c:val>
        </c:ser>
        <c:dLbls>
          <c:showVal val="1"/>
        </c:dLbls>
        <c:marker val="1"/>
        <c:axId val="498610616"/>
        <c:axId val="475364056"/>
      </c:lineChart>
      <c:lineChart>
        <c:grouping val="standard"/>
        <c:ser>
          <c:idx val="1"/>
          <c:order val="1"/>
          <c:tx>
            <c:v>K-3 average class sizes</c:v>
          </c:tx>
          <c:spPr>
            <a:ln>
              <a:solidFill>
                <a:srgbClr val="FF000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charts!$F$110:$F$116</c:f>
              <c:numCache>
                <c:formatCode>General</c:formatCode>
                <c:ptCount val="7"/>
                <c:pt idx="0">
                  <c:v>21.0</c:v>
                </c:pt>
                <c:pt idx="1">
                  <c:v>20.9</c:v>
                </c:pt>
                <c:pt idx="2">
                  <c:v>21.4</c:v>
                </c:pt>
                <c:pt idx="3">
                  <c:v>22.1</c:v>
                </c:pt>
                <c:pt idx="4">
                  <c:v>22.9</c:v>
                </c:pt>
                <c:pt idx="5">
                  <c:v>23.9</c:v>
                </c:pt>
                <c:pt idx="6">
                  <c:v>24.5</c:v>
                </c:pt>
              </c:numCache>
            </c:numRef>
          </c:val>
        </c:ser>
        <c:ser>
          <c:idx val="2"/>
          <c:order val="2"/>
          <c:tx>
            <c:v>C4E class size goals</c:v>
          </c:tx>
          <c:spPr>
            <a:ln>
              <a:solidFill>
                <a:srgbClr val="000090"/>
              </a:solidFill>
            </a:ln>
          </c:spPr>
          <c:marker>
            <c:symbol val="none"/>
          </c:marker>
          <c:dLbls>
            <c:showVal val="1"/>
          </c:dLbls>
          <c:cat>
            <c:strRef>
              <c:f>charts!$D$110:$D$116</c:f>
              <c:strCache>
                <c:ptCount val="7"/>
                <c:pt idx="0">
                  <c:v>2006-07</c:v>
                </c:pt>
                <c:pt idx="1">
                  <c:v>2007-08</c:v>
                </c:pt>
                <c:pt idx="2">
                  <c:v>2008-09</c:v>
                </c:pt>
                <c:pt idx="3">
                  <c:v>2009-10</c:v>
                </c:pt>
                <c:pt idx="4">
                  <c:v>2010-11</c:v>
                </c:pt>
                <c:pt idx="5">
                  <c:v>2011-12</c:v>
                </c:pt>
                <c:pt idx="6">
                  <c:v>2012-13</c:v>
                </c:pt>
              </c:strCache>
            </c:strRef>
          </c:cat>
          <c:val>
            <c:numRef>
              <c:f>charts!$G$110:$G$116</c:f>
              <c:numCache>
                <c:formatCode>General</c:formatCode>
                <c:ptCount val="7"/>
                <c:pt idx="0">
                  <c:v>21.0</c:v>
                </c:pt>
                <c:pt idx="1">
                  <c:v>20.7</c:v>
                </c:pt>
                <c:pt idx="2">
                  <c:v>20.5</c:v>
                </c:pt>
                <c:pt idx="3">
                  <c:v>20.3</c:v>
                </c:pt>
                <c:pt idx="4">
                  <c:v>20.1</c:v>
                </c:pt>
                <c:pt idx="5">
                  <c:v>19.9</c:v>
                </c:pt>
                <c:pt idx="6">
                  <c:v>19.9</c:v>
                </c:pt>
              </c:numCache>
            </c:numRef>
          </c:val>
        </c:ser>
        <c:dLbls>
          <c:showVal val="1"/>
        </c:dLbls>
        <c:marker val="1"/>
        <c:axId val="553713528"/>
        <c:axId val="475347208"/>
      </c:lineChart>
      <c:catAx>
        <c:axId val="498610616"/>
        <c:scaling>
          <c:orientation val="minMax"/>
        </c:scaling>
        <c:axPos val="b"/>
        <c:tickLblPos val="nextTo"/>
        <c:txPr>
          <a:bodyPr rot="-2700000"/>
          <a:lstStyle/>
          <a:p>
            <a:pPr>
              <a:defRPr/>
            </a:pPr>
            <a:endParaRPr lang="en-US"/>
          </a:p>
        </c:txPr>
        <c:crossAx val="475364056"/>
        <c:crosses val="autoZero"/>
        <c:auto val="1"/>
        <c:lblAlgn val="ctr"/>
        <c:lblOffset val="100"/>
      </c:catAx>
      <c:valAx>
        <c:axId val="475364056"/>
        <c:scaling>
          <c:orientation val="minMax"/>
          <c:min val="0.0"/>
        </c:scaling>
        <c:axPos val="l"/>
        <c:majorGridlines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dollars (in millions)</a:t>
                </a:r>
              </a:p>
            </c:rich>
          </c:tx>
          <c:layout/>
        </c:title>
        <c:numFmt formatCode="0" sourceLinked="1"/>
        <c:tickLblPos val="nextTo"/>
        <c:crossAx val="498610616"/>
        <c:crosses val="autoZero"/>
        <c:crossBetween val="between"/>
      </c:valAx>
      <c:valAx>
        <c:axId val="475347208"/>
        <c:scaling>
          <c:orientation val="minMax"/>
          <c:min val="19.0"/>
        </c:scaling>
        <c:axPos val="r"/>
        <c:title>
          <c:tx>
            <c:rich>
              <a:bodyPr/>
              <a:lstStyle/>
              <a:p>
                <a:pPr>
                  <a:defRPr sz="1400"/>
                </a:pPr>
                <a:r>
                  <a:rPr lang="en-US" sz="1400"/>
                  <a:t>Class Size Avgs. </a:t>
                </a:r>
              </a:p>
            </c:rich>
          </c:tx>
          <c:layout/>
        </c:title>
        <c:numFmt formatCode="General" sourceLinked="1"/>
        <c:tickLblPos val="nextTo"/>
        <c:crossAx val="553713528"/>
        <c:crosses val="max"/>
        <c:crossBetween val="between"/>
      </c:valAx>
      <c:catAx>
        <c:axId val="553713528"/>
        <c:scaling>
          <c:orientation val="minMax"/>
        </c:scaling>
        <c:delete val="1"/>
        <c:axPos val="b"/>
        <c:tickLblPos val="nextTo"/>
        <c:crossAx val="475347208"/>
        <c:crosses val="autoZero"/>
        <c:auto val="1"/>
        <c:lblAlgn val="ctr"/>
        <c:lblOffset val="100"/>
      </c:catAx>
    </c:plotArea>
    <c:legend>
      <c:legendPos val="r"/>
      <c:layout>
        <c:manualLayout>
          <c:xMode val="edge"/>
          <c:yMode val="edge"/>
          <c:x val="0.811368625075712"/>
          <c:y val="0.124678376741369"/>
          <c:w val="0.185554451847365"/>
          <c:h val="0.737053502927519"/>
        </c:manualLayout>
      </c:layout>
      <c:spPr>
        <a:ln>
          <a:noFill/>
        </a:ln>
      </c:spPr>
      <c:txPr>
        <a:bodyPr/>
        <a:lstStyle/>
        <a:p>
          <a:pPr>
            <a:defRPr sz="1800"/>
          </a:pPr>
          <a:endParaRPr lang="en-US"/>
        </a:p>
      </c:txPr>
    </c:legend>
    <c:plotVisOnly val="1"/>
    <c:dispBlanksAs val="gap"/>
  </c:chart>
  <c:externalData r:id="rId2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035425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275263" y="0"/>
            <a:ext cx="4037012" cy="3429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477FA15-3441-6941-A34F-06E94CCDAD8B}" type="datetime1">
              <a:rPr lang="en-US"/>
              <a:pPr>
                <a:defRPr/>
              </a:pPr>
              <a:t>2/26/13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5100"/>
            <a:ext cx="4035425" cy="3413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275263" y="6515100"/>
            <a:ext cx="4037012" cy="3413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73DD34B-90DE-6F4B-82BC-CBF8256E9A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354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75263" y="0"/>
            <a:ext cx="4037012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941638" y="514350"/>
            <a:ext cx="3430587" cy="257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3257550"/>
            <a:ext cx="7450137" cy="3086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5100"/>
            <a:ext cx="4035425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75263" y="6515100"/>
            <a:ext cx="4037012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B886596A-19C3-CA4E-A9B9-2887DD4161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BD7A0CE-758D-7440-9B72-F55AF79CBF92}" type="slidenum">
              <a:rPr lang="en-US"/>
              <a:pPr/>
              <a:t>1</a:t>
            </a:fld>
            <a:endParaRPr lang="en-US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EB703A8-7995-F14A-8D62-40C6DE5EA624}" type="slidenum">
              <a:rPr lang="en-US"/>
              <a:pPr/>
              <a:t>10</a:t>
            </a:fld>
            <a:endParaRPr lang="en-US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7F1F79F-0399-174E-AFE1-25E05A07A57D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70DEA36-A96B-7B41-AEDB-D9135FA2F2D2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403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403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3CA71EB-61EB-D74A-B2FF-41F6D0808336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608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608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15103C7-C17A-D34E-B40F-DBF4B56AD492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813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813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876869-ECFB-B046-A3A5-904FFBE9CEC1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1BFA780-E1E5-0F4F-A5C7-F864F7CD2620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945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1946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DC4306C-DF4B-B446-A6B9-DE6DD47398EC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150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6B051EA-25A6-394D-8761-48C971F3BEFC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355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E33801-05CC-B445-B13E-95394CDAD109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7F7FD4-3424-7940-A24C-9B4034F54648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F17EF99-55F2-4346-A53A-23247649FC35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0FE0FAF-0098-854B-8458-6663637A2C6C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3796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863EDD4-2EB2-394B-BDE1-47C7F8F470BC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584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3584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F9B755C-8EC5-AC43-AE7A-2EDDFD969BA9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25BAB6-C329-6246-855E-F46322CEF0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50FB92-6C16-3240-9BAC-CE04631BEC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BFBD2-F843-9A4B-97FB-51159ECB35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B8A6C3-81D6-E44F-827A-8BDC5E0B90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CA8060-3DD9-8749-BD8B-8A43235F59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2AEFC4-74D2-004C-85D4-E9FA4C88FE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17AA6C-E6BE-8A48-81DE-3696CA3181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0925036-13A1-E844-A47E-C2C899525F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74ACE4-39B5-1145-8483-977845F3138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A619F3-67ED-DF45-82F3-0E4D7B86F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F76A89-8AAF-1C44-B97E-8BF2747F78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3360A4-32AA-BF41-9727-A8370EC62E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CC810506-FBE4-FD46-93B8-1C1823033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0.xml"/><Relationship Id="rId3" Type="http://schemas.openxmlformats.org/officeDocument/2006/relationships/chart" Target="../charts/char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mailto:jking@mail.nysed.gov" TargetMode="External"/><Relationship Id="rId4" Type="http://schemas.openxmlformats.org/officeDocument/2006/relationships/hyperlink" Target="mailto:contractsforexcellence@schools.nyc.gov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4" Type="http://schemas.openxmlformats.org/officeDocument/2006/relationships/hyperlink" Target="http://schools.nyc.gov/AboutUs/data/classsize/classsize.htm" TargetMode="Externa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chart" Target="../charts/char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chart" Target="../charts/char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chart" Target="../charts/char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609600"/>
            <a:ext cx="8229600" cy="5516563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en-US" sz="3600">
                <a:ea typeface="ＭＳ Ｐゴシック" charset="-128"/>
                <a:cs typeface="ＭＳ Ｐゴシック" charset="-128"/>
              </a:rPr>
              <a:t>The crisis in NYC class sizes &amp; threat to student privacy</a:t>
            </a:r>
            <a:endParaRPr lang="en-US" altLang="ja-JP" sz="3600" b="1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 sz="2800" i="1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Presentation to Community Education Council District 10</a:t>
            </a:r>
          </a:p>
          <a:p>
            <a:pPr algn="ctr" eaLnBrk="1" hangingPunct="1">
              <a:buFontTx/>
              <a:buNone/>
            </a:pPr>
            <a:r>
              <a:rPr lang="en-US" sz="2800">
                <a:ea typeface="ＭＳ Ｐゴシック" charset="-128"/>
                <a:cs typeface="ＭＳ Ｐゴシック" charset="-128"/>
              </a:rPr>
              <a:t>Spring, 2013</a:t>
            </a: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  <a:p>
            <a:pPr algn="ctr" eaLnBrk="1" hangingPunct="1">
              <a:buFontTx/>
              <a:buNone/>
            </a:pPr>
            <a:r>
              <a:rPr lang="en-US" sz="2400" b="1" i="1">
                <a:ea typeface="ＭＳ Ｐゴシック" charset="-128"/>
                <a:cs typeface="ＭＳ Ｐゴシック" charset="-128"/>
              </a:rPr>
              <a:t>Leonie Haimson, Class Size Matters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 Box 10"/>
          <p:cNvSpPr txBox="1">
            <a:spLocks noChangeArrowheads="1"/>
          </p:cNvSpPr>
          <p:nvPr/>
        </p:nvSpPr>
        <p:spPr bwMode="auto">
          <a:xfrm>
            <a:off x="838200" y="152400"/>
            <a:ext cx="73914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>
                <a:solidFill>
                  <a:schemeClr val="tx2"/>
                </a:solidFill>
              </a:rPr>
              <a:t>CFE funding also flat-lined; but even when increased; city’s class sizes grew!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371600"/>
          <a:ext cx="8255000" cy="4953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8077200" cy="10207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Loss of teachers while DOE had other priorities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30763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Number of pedagogues (mostly teachers) has been cut by more than 5,000 since 2007, despite rising enrollment. *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Smallest # pedagogues in 2011 employed by DOE since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Largest # non-pedagogues in 2011 employed since at least 1980.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Highest  % of non-pedagogues to pedagogues since 1993.  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</a:pPr>
            <a:r>
              <a:rPr lang="en-US" sz="2000" i="1">
                <a:ea typeface="ＭＳ Ｐゴシック" charset="-128"/>
                <a:cs typeface="ＭＳ Ｐゴシック" charset="-128"/>
              </a:rPr>
              <a:t>Spending on testing, contracts, consultants, and more bureaucrats have all risen sharply.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sz="1800" i="1">
                <a:ea typeface="ＭＳ Ｐゴシック" charset="-128"/>
                <a:cs typeface="ＭＳ Ｐゴシック" charset="-128"/>
              </a:rPr>
              <a:t>(*Data source: Office of Management Budget headcounts, through IBO)</a:t>
            </a:r>
          </a:p>
          <a:p>
            <a:pPr>
              <a:lnSpc>
                <a:spcPct val="80000"/>
              </a:lnSpc>
            </a:pPr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But can we afford to reduce class size?</a:t>
            </a: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r>
              <a:rPr lang="en-US">
                <a:ea typeface="ＭＳ Ｐゴシック" charset="-128"/>
                <a:cs typeface="ＭＳ Ｐゴシック" charset="-128"/>
              </a:rPr>
              <a:t/>
            </a:r>
            <a:br>
              <a:rPr lang="en-US">
                <a:ea typeface="ＭＳ Ｐゴシック" charset="-128"/>
                <a:cs typeface="ＭＳ Ｐゴシック" charset="-128"/>
              </a:rPr>
            </a:br>
            <a:endParaRPr lang="en-US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696200" cy="43735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In 2009, DOE estimated that it would cost $358 million per year to achieve average C4E class size goals across the city;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estimated it would cost $448 million per year in staffing to achieve class size goals in </a:t>
            </a:r>
            <a:r>
              <a:rPr lang="en-US" sz="2400" u="sng">
                <a:ea typeface="ＭＳ Ｐゴシック" charset="-128"/>
                <a:cs typeface="ＭＳ Ｐゴシック" charset="-128"/>
              </a:rPr>
              <a:t>ALL</a:t>
            </a:r>
            <a:r>
              <a:rPr lang="en-US" sz="2400">
                <a:ea typeface="ＭＳ Ｐゴシック" charset="-128"/>
                <a:cs typeface="ＭＳ Ｐゴシック" charset="-128"/>
              </a:rPr>
              <a:t> schools; plus more in capital costs for school construction.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This year, NYC received more than $530 million in C4E funds.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Other questions re city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C4E plan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43011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r>
              <a:rPr lang="en-US" sz="2400">
                <a:ea typeface="ＭＳ Ｐゴシック" charset="-128"/>
                <a:cs typeface="ＭＳ Ｐゴシック" charset="-128"/>
              </a:rPr>
              <a:t>Why did the DOE not centrally devote ANY C4E funds to class size reduction, given its legal obligation to lower class size? 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DOE finally posted C4E plan for this year only in Feb.,  and holding hearings now, though funds mostly spent, making mockery of public feedback and process required in law.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  <a:p>
            <a:r>
              <a:rPr lang="en-US" sz="2400">
                <a:ea typeface="ＭＳ Ｐゴシック" charset="-128"/>
                <a:cs typeface="ＭＳ Ｐゴシック" charset="-128"/>
              </a:rPr>
              <a:t>Is  DOE’s C4E plan for last year (2011-12) yet approved by the state ? If so, where is it posted?</a:t>
            </a:r>
          </a:p>
          <a:p>
            <a:endParaRPr lang="en-US" sz="2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NYS &amp; NYC also violating </a:t>
            </a:r>
            <a:br>
              <a:rPr lang="en-US" sz="3600">
                <a:ea typeface="ＭＳ Ｐゴシック" charset="-128"/>
                <a:cs typeface="ＭＳ Ｐゴシック" charset="-128"/>
              </a:rPr>
            </a:br>
            <a:r>
              <a:rPr lang="en-US" sz="3600">
                <a:ea typeface="ＭＳ Ｐゴシック" charset="-128"/>
                <a:cs typeface="ＭＳ Ｐゴシック" charset="-128"/>
              </a:rPr>
              <a:t>student privacy and parental rights </a:t>
            </a:r>
          </a:p>
        </p:txBody>
      </p:sp>
      <p:sp>
        <p:nvSpPr>
          <p:cNvPr id="45059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9069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9 states/districts including NYS sharing </a:t>
            </a:r>
            <a:r>
              <a:rPr lang="en-US" sz="2000" b="1">
                <a:ea typeface="ＭＳ Ｐゴシック" charset="-128"/>
                <a:cs typeface="ＭＳ Ｐゴシック" charset="-128"/>
              </a:rPr>
              <a:t>confidential student and teacher data</a:t>
            </a:r>
            <a:r>
              <a:rPr lang="en-US" sz="2000">
                <a:ea typeface="ＭＳ Ｐゴシック" charset="-128"/>
                <a:cs typeface="ＭＳ Ｐゴシック" charset="-128"/>
              </a:rPr>
              <a:t> with inBloom Inc., private corporation funded by Gates Foundation.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includes student names, grades, test scores, disciplinary &amp; attendance records, race /ethnicity, economic status, disability and health issues.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Data will  be stored in a massive electronic data bank, built by Wireless Generation, run by Joel Klein &amp; owned by Rupert Murdoch of News Corporation.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NewsCorp found to illegally spy and/or violate privacy in UK and US.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1800">
                <a:ea typeface="ＭＳ Ｐゴシック" charset="-128"/>
                <a:cs typeface="ＭＳ Ｐゴシック" charset="-128"/>
              </a:rPr>
              <a:t> 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Then what?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inBloom, Inc. plans to put this sensitive data on a cloud run by Amazon.com and transmit it to for-profit companies to help them develop and market their “learning products.” 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recent survey, 86% of IT experts say they do not trust clouds to hold their organization’s sensitive data.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In its security policy, inBloom Inc. states they “</a:t>
            </a:r>
            <a:r>
              <a:rPr lang="en-US" sz="2000" b="1" i="1">
                <a:ea typeface="ＭＳ Ｐゴシック" charset="-128"/>
                <a:cs typeface="ＭＳ Ｐゴシック" charset="-128"/>
              </a:rPr>
              <a:t>cannot guarantee the security of the information stored in inBloom or that the information will not be intercepted when it is being transmitted</a:t>
            </a:r>
            <a:r>
              <a:rPr lang="en-US" sz="2000">
                <a:ea typeface="ＭＳ Ｐゴシック" charset="-128"/>
                <a:cs typeface="ＭＳ Ｐゴシック" charset="-128"/>
              </a:rPr>
              <a:t>.’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All this is happening without parental notification or consent.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endParaRPr lang="en-US" sz="44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Content Placeholder 3" descr="disciplinary screen shot.png"/>
          <p:cNvPicPr>
            <a:picLocks noGrp="1" noChangeAspect="1"/>
          </p:cNvPicPr>
          <p:nvPr>
            <p:ph idx="1"/>
          </p:nvPr>
        </p:nvPicPr>
        <p:blipFill>
          <a:blip r:embed="rId2"/>
          <a:srcRect t="-7024" b="-7024"/>
          <a:stretch>
            <a:fillRect/>
          </a:stretch>
        </p:blipFill>
        <p:spPr/>
      </p:pic>
      <p:sp>
        <p:nvSpPr>
          <p:cNvPr id="49155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 smtClean="0">
                <a:ea typeface="ＭＳ Ｐゴシック" charset="-128"/>
                <a:cs typeface="ＭＳ Ｐゴシック" charset="-128"/>
              </a:rPr>
              <a:t>Sample data to be shared with inBloom, Inc. 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001000" cy="7921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can CEC</a:t>
            </a:r>
            <a:r>
              <a:rPr lang="ja-JP" altLang="en-US" sz="36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3600">
                <a:ea typeface="ＭＳ Ｐゴシック" charset="-128"/>
                <a:cs typeface="ＭＳ Ｐゴシック" charset="-128"/>
              </a:rPr>
              <a:t>s do?</a:t>
            </a:r>
            <a:endParaRPr lang="en-US" sz="3600">
              <a:ea typeface="ＭＳ Ｐゴシック" charset="-128"/>
              <a:cs typeface="ＭＳ Ｐゴシック" charset="-128"/>
            </a:endParaRP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754563"/>
          </a:xfrm>
        </p:spPr>
        <p:txBody>
          <a:bodyPr/>
          <a:lstStyle/>
          <a:p>
            <a:r>
              <a:rPr lang="en-US" sz="1800" dirty="0">
                <a:ea typeface="ＭＳ Ｐゴシック" charset="-128"/>
                <a:cs typeface="ＭＳ Ｐゴシック" charset="-128"/>
              </a:rPr>
              <a:t>Pass  resolutions on class size and privacy; we have samples for your consideration.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Write a letter to Commissioner King, to protest the botched C4E process &amp; DOE</a:t>
            </a:r>
            <a:r>
              <a:rPr lang="ja-JP" altLang="en-US" sz="1800" dirty="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 dirty="0" err="1">
                <a:ea typeface="ＭＳ Ｐゴシック" charset="-128"/>
                <a:cs typeface="ＭＳ Ｐゴシック" charset="-128"/>
              </a:rPr>
              <a:t>s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failure to reduce class size at </a:t>
            </a:r>
            <a:r>
              <a:rPr lang="en-US" sz="1800" u="sng" dirty="0">
                <a:ea typeface="ＭＳ Ｐゴシック" charset="-128"/>
                <a:cs typeface="ＭＳ Ｐゴシック" charset="-128"/>
                <a:hlinkClick r:id="rId3"/>
              </a:rPr>
              <a:t>jking@mail.nysed.gov</a:t>
            </a:r>
            <a:r>
              <a:rPr lang="en-US" sz="1800" u="sng" dirty="0">
                <a:ea typeface="ＭＳ Ｐゴシック" charset="-128"/>
                <a:cs typeface="ＭＳ Ｐゴシック" charset="-128"/>
              </a:rPr>
              <a:t> 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 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Send comments to </a:t>
            </a:r>
            <a:r>
              <a:rPr lang="en-US" altLang="ja-JP" sz="1800" dirty="0">
                <a:ea typeface="ＭＳ Ｐゴシック" charset="-128"/>
                <a:cs typeface="ＭＳ Ｐゴシック" charset="-128"/>
                <a:hlinkClick r:id="rId4"/>
              </a:rPr>
              <a:t>contractsforexcellence@schools.nyc.gov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; deadline March 18.</a:t>
            </a:r>
          </a:p>
          <a:p>
            <a:endParaRPr lang="en-US" altLang="ja-JP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dirty="0">
                <a:ea typeface="ＭＳ Ｐゴシック" charset="-128"/>
                <a:cs typeface="ＭＳ Ｐゴシック" charset="-128"/>
              </a:rPr>
              <a:t>Collect information about class sizes in your district’</a:t>
            </a:r>
            <a:r>
              <a:rPr lang="en-US" altLang="ja-JP" sz="1800" dirty="0">
                <a:ea typeface="ＭＳ Ｐゴシック" charset="-128"/>
                <a:cs typeface="ＭＳ Ｐゴシック" charset="-128"/>
              </a:rPr>
              <a:t>s schools, including violations of union contract &amp; building code.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altLang="ja-JP" sz="1800" dirty="0">
                <a:ea typeface="ＭＳ Ｐゴシック" charset="-128"/>
                <a:cs typeface="ＭＳ Ｐゴシック" charset="-128"/>
              </a:rPr>
              <a:t>Parents should send opt out letter to King, demanding your child’s info NOT be shared; see our fact 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sheet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 for a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sample </a:t>
            </a:r>
            <a:r>
              <a:rPr lang="en-US" altLang="ja-JP" sz="1800" smtClean="0">
                <a:ea typeface="ＭＳ Ｐゴシック" charset="-128"/>
                <a:cs typeface="ＭＳ Ｐゴシック" charset="-128"/>
              </a:rPr>
              <a:t>letter.</a:t>
            </a:r>
          </a:p>
          <a:p>
            <a:endParaRPr lang="en-US" sz="1800" dirty="0">
              <a:ea typeface="ＭＳ Ｐゴシック" charset="-128"/>
              <a:cs typeface="ＭＳ Ｐゴシック" charset="-128"/>
            </a:endParaRPr>
          </a:p>
          <a:p>
            <a:r>
              <a:rPr lang="en-US" sz="1800" i="1" dirty="0">
                <a:ea typeface="ＭＳ Ｐゴシック" charset="-128"/>
                <a:cs typeface="ＭＳ Ｐゴシック" charset="-128"/>
              </a:rPr>
              <a:t>Questions or to join newsletter list, email  us at </a:t>
            </a:r>
            <a:r>
              <a:rPr lang="en-US" sz="1800" i="1" dirty="0" err="1">
                <a:ea typeface="ＭＳ Ｐゴシック" charset="-128"/>
                <a:cs typeface="ＭＳ Ｐゴシック" charset="-128"/>
              </a:rPr>
              <a:t>info@classsizematters.org</a:t>
            </a:r>
            <a:endParaRPr lang="en-US" sz="1800" i="1" dirty="0">
              <a:ea typeface="ＭＳ Ｐゴシック" charset="-128"/>
              <a:cs typeface="ＭＳ Ｐゴシック" charset="-128"/>
            </a:endParaRPr>
          </a:p>
          <a:p>
            <a:endParaRPr lang="en-US" dirty="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44563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Why is class size important?</a:t>
            </a: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/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Class size reduction one of 4 reforms proven to work through rigorous evidence, acc. to Inst. Education Sciences, research arm of  US Ed Dept. *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Benefits esp large for disadvantaged &amp; minority students, very effective at narrowing the achievement gap.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NYC schools have largest class sizes in state; 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2003, NY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s highest court said students denied constitutional right to adequate education in part due to excessive class sizes (Campaign for Fiscal Equity decision).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86% of NYC principals say cannot provide a quality education because of excessive class sizes.</a:t>
            </a: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2000">
                <a:ea typeface="ＭＳ Ｐゴシック" charset="-128"/>
                <a:cs typeface="ＭＳ Ｐゴシック" charset="-128"/>
              </a:rPr>
              <a:t>Smaller classes top priority of parents on DOE learning environment surveys every year.</a:t>
            </a:r>
          </a:p>
          <a:p>
            <a:pPr>
              <a:lnSpc>
                <a:spcPct val="70000"/>
              </a:lnSpc>
            </a:pPr>
            <a:endParaRPr lang="en-US" sz="1200" b="1" i="1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r>
              <a:rPr lang="en-US" sz="1200" b="1" i="1">
                <a:ea typeface="ＭＳ Ｐゴシック" charset="-128"/>
                <a:cs typeface="ＭＳ Ｐゴシック" charset="-128"/>
              </a:rPr>
              <a:t>*Other three K-12 evidence-based reforms, are one-on-one tutoring by qualified tutors for at-risk readers in grades 1-3, Life-Skills training for junior high students, and instruction for early readers in phonemic awareness and phonics.</a:t>
            </a:r>
            <a:endParaRPr lang="en-US" sz="1200">
              <a:ea typeface="ＭＳ Ｐゴシック" charset="-128"/>
              <a:cs typeface="ＭＳ Ｐゴシック" charset="-128"/>
            </a:endParaRPr>
          </a:p>
          <a:p>
            <a:pPr>
              <a:lnSpc>
                <a:spcPct val="70000"/>
              </a:lnSpc>
            </a:pPr>
            <a:endParaRPr lang="en-US" sz="2000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8001000" cy="10969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Stagnant achievement in NYC schools under Bloomberg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229600" cy="4419600"/>
          </a:xfrm>
        </p:spPr>
        <p:txBody>
          <a:bodyPr/>
          <a:lstStyle/>
          <a:p>
            <a:r>
              <a:rPr lang="en-US" sz="2000">
                <a:ea typeface="ＭＳ Ｐゴシック" charset="-128"/>
                <a:cs typeface="ＭＳ Ｐゴシック" charset="-128"/>
              </a:rPr>
              <a:t>NYC students have fallen further behind their peers in other large cities, according to national assessments (NAEPs), coming in 2</a:t>
            </a:r>
            <a:r>
              <a:rPr lang="en-US" sz="2000" baseline="30000">
                <a:ea typeface="ＭＳ Ｐゴシック" charset="-128"/>
                <a:cs typeface="ＭＳ Ｐゴシック" charset="-128"/>
              </a:rPr>
              <a:t>nd</a:t>
            </a:r>
            <a:r>
              <a:rPr lang="en-US" sz="2000">
                <a:ea typeface="ＭＳ Ｐゴシック" charset="-128"/>
                <a:cs typeface="ＭＳ Ｐゴシック" charset="-128"/>
              </a:rPr>
              <a:t> to last in progress since 2003; 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NYC also </a:t>
            </a:r>
            <a:r>
              <a:rPr lang="en-US" sz="2000" u="sng">
                <a:ea typeface="ＭＳ Ｐゴシック" charset="-128"/>
                <a:cs typeface="ＭＳ Ｐゴシック" charset="-128"/>
              </a:rPr>
              <a:t>only large district </a:t>
            </a:r>
            <a:r>
              <a:rPr lang="en-US" sz="2000">
                <a:ea typeface="ＭＳ Ｐゴシック" charset="-128"/>
                <a:cs typeface="ＭＳ Ｐゴシック" charset="-128"/>
              </a:rPr>
              <a:t>where non-poor students have lower NAEP average scores than in 2003.</a:t>
            </a:r>
          </a:p>
          <a:p>
            <a:endParaRPr lang="en-US" sz="2000">
              <a:ea typeface="ＭＳ Ｐゴシック" charset="-128"/>
              <a:cs typeface="ＭＳ Ｐゴシック" charset="-128"/>
            </a:endParaRPr>
          </a:p>
          <a:p>
            <a:r>
              <a:rPr lang="en-US" sz="2000">
                <a:ea typeface="ＭＳ Ｐゴシック" charset="-128"/>
                <a:cs typeface="ＭＳ Ｐゴシック" charset="-128"/>
              </a:rPr>
              <a:t> Only 21% of  NYC HS grads are considered 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“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college ready</a:t>
            </a:r>
            <a:r>
              <a:rPr lang="ja-JP" altLang="en-US" sz="2000">
                <a:ea typeface="ＭＳ Ｐゴシック" charset="-128"/>
                <a:cs typeface="ＭＳ Ｐゴシック" charset="-128"/>
              </a:rPr>
              <a:t>”</a:t>
            </a:r>
            <a:r>
              <a:rPr lang="en-US" altLang="ja-JP" sz="2000">
                <a:ea typeface="ＭＳ Ｐゴシック" charset="-128"/>
                <a:cs typeface="ＭＳ Ｐゴシック" charset="-128"/>
              </a:rPr>
              <a:t>; 13 – 15% of Black and Hispanic students; </a:t>
            </a:r>
          </a:p>
          <a:p>
            <a:endParaRPr lang="en-US" altLang="ja-JP" sz="2000">
              <a:ea typeface="ＭＳ Ｐゴシック" charset="-128"/>
              <a:cs typeface="ＭＳ Ｐゴシック" charset="-128"/>
            </a:endParaRPr>
          </a:p>
          <a:p>
            <a:r>
              <a:rPr lang="en-US" altLang="ja-JP" sz="2000">
                <a:ea typeface="ＭＳ Ｐゴシック" charset="-128"/>
                <a:cs typeface="ＭＳ Ｐゴシック" charset="-128"/>
              </a:rPr>
              <a:t>Students needing triple remediation* at CUNY have doubled in last 5 years. </a:t>
            </a:r>
          </a:p>
          <a:p>
            <a:pPr>
              <a:buFontTx/>
              <a:buNone/>
            </a:pPr>
            <a:endParaRPr lang="en-US" sz="2000">
              <a:ea typeface="ＭＳ Ｐゴシック" charset="-128"/>
              <a:cs typeface="ＭＳ Ｐゴシック" charset="-128"/>
            </a:endParaRPr>
          </a:p>
          <a:p>
            <a:pPr>
              <a:buFontTx/>
              <a:buNone/>
            </a:pPr>
            <a:r>
              <a:rPr lang="en-US" sz="2000">
                <a:ea typeface="ＭＳ Ｐゴシック" charset="-128"/>
                <a:cs typeface="ＭＳ Ｐゴシック" charset="-128"/>
              </a:rPr>
              <a:t>* </a:t>
            </a:r>
            <a:r>
              <a:rPr lang="en-US" sz="1800" i="1">
                <a:ea typeface="ＭＳ Ｐゴシック" charset="-128"/>
                <a:cs typeface="ＭＳ Ｐゴシック" charset="-128"/>
              </a:rPr>
              <a:t>Triple remediation means make-up classes in reading, writing &amp; math.</a:t>
            </a:r>
          </a:p>
          <a:p>
            <a:pPr>
              <a:buFontTx/>
              <a:buNone/>
            </a:pPr>
            <a:endParaRPr lang="en-US">
              <a:ea typeface="ＭＳ Ｐゴシック" charset="-128"/>
              <a:cs typeface="ＭＳ Ｐゴシック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Contracts for Excellence</a:t>
            </a: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533400" y="1676400"/>
            <a:ext cx="8229600" cy="4343400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In April 2007, NY State settled the Campaign for Fiscal decision by passing the Contracts for Excellence (C4E) law. 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State agreed to send billions in additional aid to NYC &amp; other high needs school districts; to spend in six approved areas, including class size reduction.*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addition, NYC had to submit a plan to reduce class size in all grades.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2007, the state approved DOE</a:t>
            </a:r>
            <a:r>
              <a:rPr lang="ja-JP" altLang="en-US" sz="1800">
                <a:ea typeface="ＭＳ Ｐゴシック" charset="-128"/>
                <a:cs typeface="ＭＳ Ｐゴシック" charset="-128"/>
              </a:rPr>
              <a:t>’</a:t>
            </a:r>
            <a:r>
              <a:rPr lang="en-US" altLang="ja-JP" sz="1800">
                <a:ea typeface="ＭＳ Ｐゴシック" charset="-128"/>
                <a:cs typeface="ＭＳ Ｐゴシック" charset="-128"/>
              </a:rPr>
              <a:t>s plan to reduce class sizes on average to 20 students per class in K-3; 23 in grades 4-8 and 25 in core HS classes.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return, NYC has received more than $2.5 billion in cumulative state C4E funds since 2007.</a:t>
            </a:r>
          </a:p>
          <a:p>
            <a:pPr>
              <a:buFontTx/>
              <a:buNone/>
            </a:pPr>
            <a:r>
              <a:rPr lang="en-US" sz="1600" i="1">
                <a:solidFill>
                  <a:srgbClr val="FF0000"/>
                </a:solidFill>
                <a:ea typeface="ＭＳ Ｐゴシック" charset="-128"/>
                <a:cs typeface="ＭＳ Ｐゴシック" charset="-128"/>
              </a:rPr>
              <a:t>*other allowed programs include Time on Task; Teacher &amp; Principal Quality; Middle &amp; HS Restructuring; Full-Day Pre-K; &amp; Model Programs for English Language Learners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/>
          <p:cNvGraphicFramePr/>
          <p:nvPr/>
        </p:nvGraphicFramePr>
        <p:xfrm>
          <a:off x="457199" y="1371600"/>
          <a:ext cx="8299267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4579" name="TextBox 4"/>
          <p:cNvSpPr txBox="1">
            <a:spLocks noChangeArrowheads="1"/>
          </p:cNvSpPr>
          <p:nvPr/>
        </p:nvSpPr>
        <p:spPr bwMode="auto">
          <a:xfrm>
            <a:off x="685800" y="381000"/>
            <a:ext cx="8077200" cy="954088"/>
          </a:xfrm>
          <a:prstGeom prst="rect">
            <a:avLst/>
          </a:prstGeom>
          <a:solidFill>
            <a:srgbClr val="BBE0E3"/>
          </a:solidFill>
          <a:ln w="9525">
            <a:solidFill>
              <a:srgbClr val="000090"/>
            </a:solidFill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2800"/>
              <a:t>City’s class sizes have risen sharply in all grades since 2007…esp. in K-3; now largest in 14 yrs!</a:t>
            </a:r>
          </a:p>
        </p:txBody>
      </p:sp>
      <p:sp>
        <p:nvSpPr>
          <p:cNvPr id="24580" name="TextBox 4"/>
          <p:cNvSpPr txBox="1">
            <a:spLocks noChangeArrowheads="1"/>
          </p:cNvSpPr>
          <p:nvPr/>
        </p:nvSpPr>
        <p:spPr bwMode="auto">
          <a:xfrm>
            <a:off x="381000" y="5943600"/>
            <a:ext cx="8229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/>
              <a:t>This year’s class size data is available at </a:t>
            </a:r>
            <a:r>
              <a:rPr lang="en-US" sz="1400" i="1">
                <a:hlinkClick r:id="rId4"/>
              </a:rPr>
              <a:t>http://schools.nyc.gov/AboutUs/data/classsize/classsize.htm</a:t>
            </a:r>
            <a:r>
              <a:rPr lang="en-US" sz="1400" i="1"/>
              <a:t> </a:t>
            </a:r>
          </a:p>
          <a:p>
            <a:pPr algn="ctr"/>
            <a:r>
              <a:rPr lang="en-US" sz="1400" i="1"/>
              <a:t>*All class size figures calculated averaging Gen.Ed, CTT and G&amp;T November reporting.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What happened in D10?</a:t>
            </a: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219200"/>
          <a:ext cx="8534400" cy="5181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543800" cy="11430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>
            <a:noAutofit/>
          </a:bodyPr>
          <a:lstStyle/>
          <a:p>
            <a:pPr>
              <a:defRPr/>
            </a:pPr>
            <a:r>
              <a:rPr lang="en-US" sz="3600" dirty="0" smtClean="0">
                <a:ea typeface="+mj-ea"/>
                <a:cs typeface="+mj-cs"/>
              </a:rPr>
              <a:t>Also in grades 4-8, </a:t>
            </a:r>
            <a:br>
              <a:rPr lang="en-US" sz="3600" dirty="0" smtClean="0">
                <a:ea typeface="+mj-ea"/>
                <a:cs typeface="+mj-cs"/>
              </a:rPr>
            </a:br>
            <a:r>
              <a:rPr lang="en-US" sz="3600" dirty="0" smtClean="0">
                <a:ea typeface="+mj-ea"/>
                <a:cs typeface="+mj-cs"/>
              </a:rPr>
              <a:t>class sizes have increased</a:t>
            </a:r>
            <a:endParaRPr lang="en-US" sz="3600" dirty="0">
              <a:ea typeface="+mj-ea"/>
              <a:cs typeface="+mj-cs"/>
            </a:endParaRPr>
          </a:p>
        </p:txBody>
      </p:sp>
      <p:graphicFrame>
        <p:nvGraphicFramePr>
          <p:cNvPr id="6" name="Chart 5"/>
          <p:cNvGraphicFramePr/>
          <p:nvPr/>
        </p:nvGraphicFramePr>
        <p:xfrm>
          <a:off x="381000" y="1600200"/>
          <a:ext cx="852395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447800"/>
          </a:xfrm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ea typeface="ＭＳ Ｐゴシック" charset="-128"/>
                <a:cs typeface="ＭＳ Ｐゴシック" charset="-128"/>
              </a:rPr>
              <a:t>Also in HS: citywide average class sizes have risen</a:t>
            </a:r>
          </a:p>
        </p:txBody>
      </p:sp>
      <p:graphicFrame>
        <p:nvGraphicFramePr>
          <p:cNvPr id="5" name="Chart 4"/>
          <p:cNvGraphicFramePr/>
          <p:nvPr/>
        </p:nvGraphicFramePr>
        <p:xfrm>
          <a:off x="533400" y="1600200"/>
          <a:ext cx="8305800" cy="4851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2772" name="TextBox 6"/>
          <p:cNvSpPr txBox="1">
            <a:spLocks noChangeArrowheads="1"/>
          </p:cNvSpPr>
          <p:nvPr/>
        </p:nvSpPr>
        <p:spPr bwMode="auto">
          <a:xfrm>
            <a:off x="1371600" y="6324600"/>
            <a:ext cx="6096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r>
              <a:rPr lang="en-US" sz="1200"/>
              <a:t>*</a:t>
            </a:r>
            <a:r>
              <a:rPr lang="en-US" sz="1200" i="1"/>
              <a:t>There is no November reporting for the 2007-08 year, data used is from Feb. report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  <a:ln>
            <a:solidFill>
              <a:srgbClr val="000090"/>
            </a:solidFill>
          </a:ln>
        </p:spPr>
        <p:txBody>
          <a:bodyPr/>
          <a:lstStyle/>
          <a:p>
            <a:r>
              <a:rPr lang="en-US" sz="3600">
                <a:solidFill>
                  <a:schemeClr val="tx1"/>
                </a:solidFill>
                <a:ea typeface="ＭＳ Ｐゴシック" charset="-128"/>
                <a:cs typeface="ＭＳ Ｐゴシック" charset="-128"/>
              </a:rPr>
              <a:t>Ways that </a:t>
            </a:r>
            <a:r>
              <a:rPr lang="en-US" sz="3600">
                <a:ea typeface="ＭＳ Ｐゴシック" charset="-128"/>
                <a:cs typeface="ＭＳ Ｐゴシック" charset="-128"/>
              </a:rPr>
              <a:t>DOE has worked AGAINST reducing class size</a:t>
            </a:r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78363"/>
          </a:xfrm>
        </p:spPr>
        <p:txBody>
          <a:bodyPr/>
          <a:lstStyle/>
          <a:p>
            <a:r>
              <a:rPr lang="en-US" sz="1800">
                <a:ea typeface="ＭＳ Ｐゴシック" charset="-128"/>
                <a:cs typeface="ＭＳ Ｐゴシック" charset="-128"/>
              </a:rPr>
              <a:t>Since 2007, DOE has cut school budgets 14%– contradicting C4E prohibition against  supplanting. 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2010, DOE eliminated Early grade class size funding– despite promise in C4E plan to keep it.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2011, DOE decided no longer to cap class sizes in 1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st</a:t>
            </a:r>
            <a:r>
              <a:rPr lang="en-US" sz="1800">
                <a:ea typeface="ＭＳ Ｐゴシック" charset="-128"/>
                <a:cs typeface="ＭＳ Ｐゴシック" charset="-128"/>
              </a:rPr>
              <a:t>-3</a:t>
            </a:r>
            <a:r>
              <a:rPr lang="en-US" sz="1800" baseline="30000">
                <a:ea typeface="ＭＳ Ｐゴシック" charset="-128"/>
                <a:cs typeface="ＭＳ Ｐゴシック" charset="-128"/>
              </a:rPr>
              <a:t>rd</a:t>
            </a:r>
            <a:r>
              <a:rPr lang="en-US" sz="1800">
                <a:ea typeface="ＭＳ Ｐゴシック" charset="-128"/>
                <a:cs typeface="ＭＳ Ｐゴシック" charset="-128"/>
              </a:rPr>
              <a:t> grades at 28, leading to tripling of class sizes 30 or more in these grades.</a:t>
            </a:r>
          </a:p>
          <a:p>
            <a:pPr>
              <a:buFontTx/>
              <a:buNone/>
            </a:pPr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In 2012, DOE instructed principals to accommodate special needs students up to contractual class size maximum.</a:t>
            </a:r>
          </a:p>
          <a:p>
            <a:endParaRPr lang="en-US" sz="1800">
              <a:ea typeface="ＭＳ Ｐゴシック" charset="-128"/>
              <a:cs typeface="ＭＳ Ｐゴシック" charset="-128"/>
            </a:endParaRPr>
          </a:p>
          <a:p>
            <a:r>
              <a:rPr lang="en-US" sz="1800">
                <a:ea typeface="ＭＳ Ｐゴシック" charset="-128"/>
                <a:cs typeface="ＭＳ Ｐゴシック" charset="-128"/>
              </a:rPr>
              <a:t>DOE has  never aligned either  “Blue Book” formula or capital plan to goals in class size plan, as required by state law.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Default Design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Default Design">
    <a:majorFont>
      <a:latin typeface="Arial"/>
      <a:ea typeface=""/>
      <a:cs typeface=""/>
    </a:majorFont>
    <a:minorFont>
      <a:latin typeface="Arial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10294</TotalTime>
  <Words>1425</Words>
  <Application>Microsoft Macintosh PowerPoint</Application>
  <PresentationFormat>On-screen Show (4:3)</PresentationFormat>
  <Paragraphs>152</Paragraphs>
  <Slides>17</Slides>
  <Notes>16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Design</vt:lpstr>
      <vt:lpstr>Slide 1</vt:lpstr>
      <vt:lpstr>Why is class size important?</vt:lpstr>
      <vt:lpstr>Stagnant achievement in NYC schools under Bloomberg</vt:lpstr>
      <vt:lpstr>Contracts for Excellence</vt:lpstr>
      <vt:lpstr>Slide 5</vt:lpstr>
      <vt:lpstr>What happened in D10?</vt:lpstr>
      <vt:lpstr>Also in grades 4-8,  class sizes have increased</vt:lpstr>
      <vt:lpstr>Also in HS: citywide average class sizes have risen</vt:lpstr>
      <vt:lpstr>Ways that DOE has worked AGAINST reducing class size</vt:lpstr>
      <vt:lpstr>Slide 10</vt:lpstr>
      <vt:lpstr>Loss of teachers while DOE had other priorities</vt:lpstr>
      <vt:lpstr>  But can we afford to reduce class size?  </vt:lpstr>
      <vt:lpstr>Other questions re city’s C4E plan</vt:lpstr>
      <vt:lpstr>NYS &amp; NYC also violating  student privacy and parental rights </vt:lpstr>
      <vt:lpstr>Then what?</vt:lpstr>
      <vt:lpstr>Sample data to be shared with inBloom, Inc. </vt:lpstr>
      <vt:lpstr>What can CEC’s do?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Leonie Haimson</dc:creator>
  <cp:lastModifiedBy>Molly Moody</cp:lastModifiedBy>
  <cp:revision>70</cp:revision>
  <dcterms:created xsi:type="dcterms:W3CDTF">2013-02-26T15:58:27Z</dcterms:created>
  <dcterms:modified xsi:type="dcterms:W3CDTF">2013-02-26T15:58:54Z</dcterms:modified>
</cp:coreProperties>
</file>