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5" r:id="rId2"/>
    <p:sldId id="376" r:id="rId3"/>
    <p:sldId id="377" r:id="rId4"/>
    <p:sldId id="378" r:id="rId5"/>
    <p:sldId id="344" r:id="rId6"/>
    <p:sldId id="367" r:id="rId7"/>
    <p:sldId id="374" r:id="rId8"/>
    <p:sldId id="372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1%20class%20sizes%20upd.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1%20class%20sizes%20upd.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1%20class%20sizes%20upd.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1%20class%20sizes%20upd.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dirty="0"/>
              <a:t>K-3 average class sizes </a:t>
            </a:r>
            <a:r>
              <a:rPr lang="en-US" baseline="0" dirty="0"/>
              <a:t>in D11</a:t>
            </a:r>
            <a:r>
              <a:rPr lang="en-US" baseline="0" dirty="0" smtClean="0"/>
              <a:t> higher than citywide average </a:t>
            </a:r>
            <a:endParaRPr lang="en-US" dirty="0"/>
          </a:p>
        </c:rich>
      </c:tx>
      <c:layout>
        <c:manualLayout>
          <c:xMode val="edge"/>
          <c:yMode val="edge"/>
          <c:x val="0.102151737081108"/>
          <c:y val="0.00126527532587291"/>
        </c:manualLayout>
      </c:layout>
    </c:title>
    <c:plotArea>
      <c:layout>
        <c:manualLayout>
          <c:layoutTarget val="inner"/>
          <c:xMode val="edge"/>
          <c:yMode val="edge"/>
          <c:x val="0.0644069127107668"/>
          <c:y val="0.0978309687705396"/>
          <c:w val="0.78754475335973"/>
          <c:h val="0.765052895034397"/>
        </c:manualLayout>
      </c:layout>
      <c:lineChart>
        <c:grouping val="standard"/>
        <c:ser>
          <c:idx val="0"/>
          <c:order val="0"/>
          <c:tx>
            <c:strRef>
              <c:f>'D11 charts'!$A$3</c:f>
              <c:strCache>
                <c:ptCount val="1"/>
                <c:pt idx="0">
                  <c:v>D 11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'D11 charts'!$B$3:$H$3</c:f>
              <c:numCache>
                <c:formatCode>0.0</c:formatCode>
                <c:ptCount val="7"/>
                <c:pt idx="0">
                  <c:v>22.0</c:v>
                </c:pt>
                <c:pt idx="1">
                  <c:v>21.7</c:v>
                </c:pt>
                <c:pt idx="2">
                  <c:v>22.3030888030888</c:v>
                </c:pt>
                <c:pt idx="3">
                  <c:v>23.26510721247562</c:v>
                </c:pt>
                <c:pt idx="4">
                  <c:v>23.79249011857707</c:v>
                </c:pt>
                <c:pt idx="5">
                  <c:v>24.3</c:v>
                </c:pt>
                <c:pt idx="6">
                  <c:v>25.1</c:v>
                </c:pt>
              </c:numCache>
            </c:numRef>
          </c:val>
        </c:ser>
        <c:ser>
          <c:idx val="1"/>
          <c:order val="1"/>
          <c:tx>
            <c:strRef>
              <c:f>'D11 charts'!$A$4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'D11 charts'!$B$4:$H$4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'D11 charts'!$A$5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'D11 charts'!$B$5:$H$5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marker val="1"/>
        <c:axId val="541215528"/>
        <c:axId val="541692520"/>
      </c:lineChart>
      <c:catAx>
        <c:axId val="54121552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1692520"/>
        <c:crosses val="autoZero"/>
        <c:auto val="1"/>
        <c:lblAlgn val="ctr"/>
        <c:lblOffset val="100"/>
      </c:catAx>
      <c:valAx>
        <c:axId val="541692520"/>
        <c:scaling>
          <c:orientation val="minMax"/>
          <c:max val="26.0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</c:rich>
          </c:tx>
          <c:layout/>
        </c:title>
        <c:numFmt formatCode="0" sourceLinked="0"/>
        <c:majorTickMark val="none"/>
        <c:tickLblPos val="nextTo"/>
        <c:crossAx val="541215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160142892901"/>
          <c:y val="0.292675265050976"/>
          <c:w val="0.139224260248951"/>
          <c:h val="0.35398087222745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K-3 sections fell as student population increased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774052885628736"/>
          <c:y val="0.112996690631062"/>
          <c:w val="0.745982951034992"/>
          <c:h val="0.760256951576705"/>
        </c:manualLayout>
      </c:layout>
      <c:lineChart>
        <c:grouping val="standard"/>
        <c:ser>
          <c:idx val="0"/>
          <c:order val="0"/>
          <c:tx>
            <c:strRef>
              <c:f>'D11 charts'!$A$17</c:f>
              <c:strCache>
                <c:ptCount val="1"/>
                <c:pt idx="0">
                  <c:v>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'D11 charts'!$B$17:$G$17</c:f>
              <c:numCache>
                <c:formatCode>General</c:formatCode>
                <c:ptCount val="6"/>
                <c:pt idx="0">
                  <c:v>11422.0</c:v>
                </c:pt>
                <c:pt idx="1">
                  <c:v>11553.0</c:v>
                </c:pt>
                <c:pt idx="2">
                  <c:v>11936.0</c:v>
                </c:pt>
                <c:pt idx="3">
                  <c:v>12039.0</c:v>
                </c:pt>
                <c:pt idx="4">
                  <c:v>12095.0</c:v>
                </c:pt>
                <c:pt idx="5">
                  <c:v>12442.0</c:v>
                </c:pt>
              </c:numCache>
            </c:numRef>
          </c:val>
        </c:ser>
        <c:marker val="1"/>
        <c:axId val="586859624"/>
        <c:axId val="468938280"/>
      </c:lineChart>
      <c:lineChart>
        <c:grouping val="standard"/>
        <c:ser>
          <c:idx val="1"/>
          <c:order val="1"/>
          <c:tx>
            <c:strRef>
              <c:f>'D11 charts'!$A$18</c:f>
              <c:strCache>
                <c:ptCount val="1"/>
                <c:pt idx="0">
                  <c:v>sections 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'D11 charts'!$B$16:$G$16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'D11 charts'!$B$18:$G$18</c:f>
              <c:numCache>
                <c:formatCode>General</c:formatCode>
                <c:ptCount val="6"/>
                <c:pt idx="0">
                  <c:v>526.0</c:v>
                </c:pt>
                <c:pt idx="1">
                  <c:v>518.0</c:v>
                </c:pt>
                <c:pt idx="2">
                  <c:v>513.0</c:v>
                </c:pt>
                <c:pt idx="3">
                  <c:v>506.0</c:v>
                </c:pt>
                <c:pt idx="4">
                  <c:v>497.0</c:v>
                </c:pt>
                <c:pt idx="5">
                  <c:v>496.0</c:v>
                </c:pt>
              </c:numCache>
            </c:numRef>
          </c:val>
        </c:ser>
        <c:marker val="1"/>
        <c:axId val="483558888"/>
        <c:axId val="586683832"/>
      </c:lineChart>
      <c:catAx>
        <c:axId val="5868596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68938280"/>
        <c:crosses val="autoZero"/>
        <c:auto val="1"/>
        <c:lblAlgn val="ctr"/>
        <c:lblOffset val="100"/>
      </c:catAx>
      <c:valAx>
        <c:axId val="4689382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students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859624"/>
        <c:crosses val="autoZero"/>
        <c:crossBetween val="between"/>
      </c:valAx>
      <c:valAx>
        <c:axId val="586683832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483558888"/>
        <c:crosses val="max"/>
        <c:crossBetween val="between"/>
      </c:valAx>
      <c:catAx>
        <c:axId val="483558888"/>
        <c:scaling>
          <c:orientation val="minMax"/>
        </c:scaling>
        <c:delete val="1"/>
        <c:axPos val="b"/>
        <c:tickLblPos val="none"/>
        <c:crossAx val="586683832"/>
        <c:crosses val="autoZero"/>
        <c:auto val="1"/>
        <c:lblAlgn val="ctr"/>
        <c:lblOffset val="100"/>
      </c:catAx>
    </c:plotArea>
    <c:legend>
      <c:legendPos val="r"/>
      <c:layout/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4th-8th grade class sizes increase far above C4E goals and citywide actual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469464214994454"/>
          <c:y val="0.172022022637795"/>
          <c:w val="0.794100645853184"/>
          <c:h val="0.674498646653543"/>
        </c:manualLayout>
      </c:layout>
      <c:lineChart>
        <c:grouping val="standard"/>
        <c:ser>
          <c:idx val="0"/>
          <c:order val="0"/>
          <c:tx>
            <c:strRef>
              <c:f>'D11 charts'!$A$10</c:f>
              <c:strCache>
                <c:ptCount val="1"/>
                <c:pt idx="0">
                  <c:v>D11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charts'!$B$9:$H$9</c:f>
              <c:strCache>
                <c:ptCount val="7"/>
                <c:pt idx="0">
                  <c:v>2006-7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'D11 charts'!$B$10:$H$10</c:f>
              <c:numCache>
                <c:formatCode>General</c:formatCode>
                <c:ptCount val="7"/>
                <c:pt idx="0">
                  <c:v>26.3</c:v>
                </c:pt>
                <c:pt idx="1">
                  <c:v>26.0</c:v>
                </c:pt>
                <c:pt idx="2" formatCode="0.0">
                  <c:v>26.58130841121495</c:v>
                </c:pt>
                <c:pt idx="3" formatCode="0.0">
                  <c:v>26.67542213883677</c:v>
                </c:pt>
                <c:pt idx="4" formatCode="0.0">
                  <c:v>26.9</c:v>
                </c:pt>
                <c:pt idx="5">
                  <c:v>27.2</c:v>
                </c:pt>
                <c:pt idx="6">
                  <c:v>27.4</c:v>
                </c:pt>
              </c:numCache>
            </c:numRef>
          </c:val>
        </c:ser>
        <c:ser>
          <c:idx val="1"/>
          <c:order val="1"/>
          <c:tx>
            <c:strRef>
              <c:f>'D11 charts'!$A$11</c:f>
              <c:strCache>
                <c:ptCount val="1"/>
                <c:pt idx="0">
                  <c:v>citywide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charts'!$B$9:$H$9</c:f>
              <c:strCache>
                <c:ptCount val="7"/>
                <c:pt idx="0">
                  <c:v>2006-7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'D11 charts'!$B$11:$H$11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'D11 charts'!$A$12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'D11 charts'!$B$9:$H$9</c:f>
              <c:strCache>
                <c:ptCount val="7"/>
                <c:pt idx="0">
                  <c:v>2006-7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'D11 charts'!$B$12:$H$12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marker val="1"/>
        <c:axId val="475064664"/>
        <c:axId val="542571464"/>
      </c:lineChart>
      <c:catAx>
        <c:axId val="47506466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2571464"/>
        <c:crosses val="autoZero"/>
        <c:auto val="1"/>
        <c:lblAlgn val="ctr"/>
        <c:lblOffset val="100"/>
      </c:catAx>
      <c:valAx>
        <c:axId val="542571464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064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835228391195"/>
          <c:y val="0.360029937664042"/>
          <c:w val="0.141818978362526"/>
          <c:h val="0.30910658628608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dirty="0"/>
              <a:t>4th-8th sections drop</a:t>
            </a:r>
            <a:r>
              <a:rPr lang="en-US" dirty="0" smtClean="0"/>
              <a:t> faster than </a:t>
            </a:r>
            <a:r>
              <a:rPr lang="en-US" dirty="0"/>
              <a:t>student </a:t>
            </a:r>
            <a:r>
              <a:rPr lang="en-US" dirty="0" smtClean="0"/>
              <a:t>population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930167814041576"/>
          <c:y val="0.117314284578064"/>
          <c:w val="0.674940265098573"/>
          <c:h val="0.757444126302394"/>
        </c:manualLayout>
      </c:layout>
      <c:lineChart>
        <c:grouping val="standard"/>
        <c:ser>
          <c:idx val="0"/>
          <c:order val="0"/>
          <c:tx>
            <c:strRef>
              <c:f>'D11 charts'!$A$23</c:f>
              <c:strCache>
                <c:ptCount val="1"/>
                <c:pt idx="0">
                  <c:v>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33452807646356"/>
                  <c:y val="0.0178571428571429"/>
                </c:manualLayout>
              </c:layout>
              <c:showVal val="1"/>
            </c:dLbl>
            <c:showVal val="1"/>
          </c:dLbls>
          <c:cat>
            <c:strRef>
              <c:f>'D11 charts'!$B$22:$G$22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'D11 charts'!$B$23:$G$23</c:f>
              <c:numCache>
                <c:formatCode>General</c:formatCode>
                <c:ptCount val="6"/>
                <c:pt idx="0">
                  <c:v>13735.0</c:v>
                </c:pt>
                <c:pt idx="1">
                  <c:v>14221.0</c:v>
                </c:pt>
                <c:pt idx="2">
                  <c:v>14218.0</c:v>
                </c:pt>
                <c:pt idx="3">
                  <c:v>14360.0</c:v>
                </c:pt>
                <c:pt idx="4">
                  <c:v>14376.0</c:v>
                </c:pt>
                <c:pt idx="5">
                  <c:v>14145.0</c:v>
                </c:pt>
              </c:numCache>
            </c:numRef>
          </c:val>
        </c:ser>
        <c:marker val="1"/>
        <c:axId val="461857128"/>
        <c:axId val="475088488"/>
      </c:lineChart>
      <c:lineChart>
        <c:grouping val="standard"/>
        <c:ser>
          <c:idx val="1"/>
          <c:order val="1"/>
          <c:tx>
            <c:strRef>
              <c:f>'D11 charts'!$A$24</c:f>
              <c:strCache>
                <c:ptCount val="1"/>
                <c:pt idx="0">
                  <c:v>sections 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'D11 charts'!$B$22:$G$22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'D11 charts'!$B$24:$G$24</c:f>
              <c:numCache>
                <c:formatCode>General</c:formatCode>
                <c:ptCount val="6"/>
                <c:pt idx="0">
                  <c:v>529.0</c:v>
                </c:pt>
                <c:pt idx="1">
                  <c:v>535.0</c:v>
                </c:pt>
                <c:pt idx="2">
                  <c:v>533.0</c:v>
                </c:pt>
                <c:pt idx="3">
                  <c:v>534.0</c:v>
                </c:pt>
                <c:pt idx="4">
                  <c:v>529.0</c:v>
                </c:pt>
                <c:pt idx="5">
                  <c:v>516.0</c:v>
                </c:pt>
              </c:numCache>
            </c:numRef>
          </c:val>
        </c:ser>
        <c:marker val="1"/>
        <c:axId val="500018648"/>
        <c:axId val="499971304"/>
      </c:lineChart>
      <c:catAx>
        <c:axId val="46185712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088488"/>
        <c:crosses val="autoZero"/>
        <c:auto val="1"/>
        <c:lblAlgn val="ctr"/>
        <c:lblOffset val="100"/>
      </c:catAx>
      <c:valAx>
        <c:axId val="47508848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61857128"/>
        <c:crosses val="autoZero"/>
        <c:crossBetween val="between"/>
      </c:valAx>
      <c:valAx>
        <c:axId val="499971304"/>
        <c:scaling>
          <c:orientation val="minMax"/>
        </c:scaling>
        <c:axPos val="r"/>
        <c:numFmt formatCode="General" sourceLinked="1"/>
        <c:tickLblPos val="nextTo"/>
        <c:crossAx val="500018648"/>
        <c:crosses val="max"/>
        <c:crossBetween val="between"/>
      </c:valAx>
      <c:catAx>
        <c:axId val="500018648"/>
        <c:scaling>
          <c:orientation val="minMax"/>
        </c:scaling>
        <c:delete val="1"/>
        <c:axPos val="b"/>
        <c:tickLblPos val="none"/>
        <c:crossAx val="49997130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6317278754484"/>
          <c:y val="0.39579216742644"/>
          <c:w val="0.154507093591041"/>
          <c:h val="0.21262619146290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26.28222354218278</c:v>
                </c:pt>
              </c:numCache>
            </c:numRef>
          </c:val>
        </c:ser>
        <c:dLbls>
          <c:showVal val="1"/>
        </c:dLbls>
        <c:marker val="1"/>
        <c:axId val="475180328"/>
        <c:axId val="587701176"/>
      </c:lineChart>
      <c:catAx>
        <c:axId val="47518032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701176"/>
        <c:crosses val="autoZero"/>
        <c:auto val="1"/>
        <c:lblAlgn val="ctr"/>
        <c:lblOffset val="100"/>
      </c:catAx>
      <c:valAx>
        <c:axId val="587701176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75180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7563960"/>
        <c:axId val="58028117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99566840"/>
        <c:axId val="585909944"/>
      </c:lineChart>
      <c:catAx>
        <c:axId val="58756396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0281176"/>
        <c:crosses val="autoZero"/>
        <c:auto val="1"/>
        <c:lblAlgn val="ctr"/>
        <c:lblOffset val="100"/>
      </c:catAx>
      <c:valAx>
        <c:axId val="58028117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7563960"/>
        <c:crosses val="autoZero"/>
        <c:crossBetween val="between"/>
      </c:valAx>
      <c:valAx>
        <c:axId val="585909944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99566840"/>
        <c:crosses val="max"/>
        <c:crossBetween val="between"/>
      </c:valAx>
      <c:catAx>
        <c:axId val="499566840"/>
        <c:scaling>
          <c:orientation val="minMax"/>
        </c:scaling>
        <c:delete val="1"/>
        <c:axPos val="b"/>
        <c:tickLblPos val="nextTo"/>
        <c:crossAx val="58590994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F808B9-B4F4-0F48-AB19-391C81B4F0B4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8787B80-F0DB-3849-B74C-604079B74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16A673-9DDC-EE44-9B68-A6B000A71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0F408-C17C-B14B-A533-A45CB7CBD2C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3E0597-B2AE-F343-A39F-D6F7E1D7ABC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9A531-15AB-2340-84AB-339A27A9849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60E62D-AE9E-0E4B-B963-24C90DA68E96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0AFC5-21CD-484F-8CE9-239C8523E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BB4A1-1268-9747-B0B8-084979F92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249C2-11AF-544A-AEE2-6CA6230E1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008D1-5B58-E14B-B1FD-4B56A3107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8B149-D692-4A4C-B827-D7E1343F6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8BD56-C60F-5D42-ABA4-31C021BC0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97A6-3254-0949-A42A-3BF2485F5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F07B2-9D42-5349-854F-3EA8E4057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F1AEA-D695-F449-8EB4-90ED56B59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E0394-4514-864A-9276-ADAA2CA61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2F382-1119-8A49-BF9E-92CAD394D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8983F-D8CB-3947-9098-6D87A717C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F40FADD-7FF2-804E-9579-C68098140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11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457200" y="1371600"/>
          <a:ext cx="8305801" cy="4689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D11?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066800"/>
          <a:ext cx="8332236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4</a:t>
            </a:r>
            <a:r>
              <a:rPr lang="en-US" sz="3600" baseline="30000" dirty="0">
                <a:ea typeface="ＭＳ Ｐゴシック" charset="-128"/>
                <a:cs typeface="ＭＳ Ｐゴシック" charset="-128"/>
              </a:rPr>
              <a:t>th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-8</a:t>
            </a:r>
            <a:r>
              <a:rPr lang="en-US" sz="3600" baseline="30000" dirty="0">
                <a:ea typeface="ＭＳ Ｐゴシック" charset="-128"/>
                <a:cs typeface="ＭＳ Ｐゴシック" charset="-128"/>
              </a:rPr>
              <a:t>th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 grade class sizes also increased far above C4E goals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600200"/>
          <a:ext cx="8153401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D11?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399" y="1524000"/>
          <a:ext cx="8304609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10178</TotalTime>
  <Words>1434</Words>
  <Application>Microsoft Macintosh PowerPoint</Application>
  <PresentationFormat>On-screen Show (4:3)</PresentationFormat>
  <Paragraphs>153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D11?  </vt:lpstr>
      <vt:lpstr>4th-8th grade class sizes also increased far above C4E goals</vt:lpstr>
      <vt:lpstr>What Happened in D11?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71</cp:revision>
  <dcterms:created xsi:type="dcterms:W3CDTF">2013-02-26T15:58:57Z</dcterms:created>
  <dcterms:modified xsi:type="dcterms:W3CDTF">2013-02-26T15:59:17Z</dcterms:modified>
</cp:coreProperties>
</file>