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2%20Class%20Size%20Analysis%20updated%20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2%20Class%20Size%20Analysis%20updated%20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2%20Class%20Size%20Analysis%20updated%20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2%20Class%20Size%20Analysis%20updated%20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D12 k-3 class sizes were below C4E targets,</a:t>
            </a:r>
            <a:r>
              <a:rPr lang="en-US" baseline="0"/>
              <a:t> now continue sharp rise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833594562472144"/>
          <c:y val="0.170859425207811"/>
          <c:w val="0.727879958401426"/>
          <c:h val="0.678757075592694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D12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19.6</c:v>
                </c:pt>
                <c:pt idx="1">
                  <c:v>20.2</c:v>
                </c:pt>
                <c:pt idx="2">
                  <c:v>20.4</c:v>
                </c:pt>
                <c:pt idx="3">
                  <c:v>21.4</c:v>
                </c:pt>
                <c:pt idx="4">
                  <c:v>21.9</c:v>
                </c:pt>
                <c:pt idx="5">
                  <c:v>23.1</c:v>
                </c:pt>
                <c:pt idx="6">
                  <c:v>23.7</c:v>
                </c:pt>
              </c:numCache>
            </c:numRef>
          </c:val>
        </c:ser>
        <c:marker val="1"/>
        <c:axId val="554083240"/>
        <c:axId val="572099016"/>
      </c:lineChart>
      <c:catAx>
        <c:axId val="55408324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2099016"/>
        <c:crosses val="autoZero"/>
        <c:auto val="1"/>
        <c:lblAlgn val="ctr"/>
        <c:lblOffset val="100"/>
      </c:catAx>
      <c:valAx>
        <c:axId val="572099016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54083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8535012132917"/>
          <c:y val="0.308733512812648"/>
          <c:w val="0.162031025602932"/>
          <c:h val="0.36685283725120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D12 k-3 sections</a:t>
            </a:r>
            <a:r>
              <a:rPr lang="en-US" baseline="0"/>
              <a:t> continue to drop as students rise drastically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5203426885409"/>
          <c:y val="0.103482587064677"/>
          <c:w val="0.64478993737521"/>
          <c:h val="0.761064363223254"/>
        </c:manualLayout>
      </c:layout>
      <c:lineChart>
        <c:grouping val="standard"/>
        <c:ser>
          <c:idx val="1"/>
          <c:order val="1"/>
          <c:tx>
            <c:strRef>
              <c:f>Summary!$A$23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135440180586908"/>
                  <c:y val="-0.025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6828.0</c:v>
                </c:pt>
                <c:pt idx="1">
                  <c:v>6876.0</c:v>
                </c:pt>
                <c:pt idx="2">
                  <c:v>6969.0</c:v>
                </c:pt>
                <c:pt idx="3">
                  <c:v>7064.0</c:v>
                </c:pt>
                <c:pt idx="4">
                  <c:v>7102.0</c:v>
                </c:pt>
                <c:pt idx="5">
                  <c:v>7205.0</c:v>
                </c:pt>
              </c:numCache>
            </c:numRef>
          </c:val>
        </c:ser>
        <c:marker val="1"/>
        <c:axId val="576604392"/>
        <c:axId val="572336648"/>
      </c:lineChart>
      <c:lineChart>
        <c:grouping val="standard"/>
        <c:ser>
          <c:idx val="0"/>
          <c:order val="0"/>
          <c:tx>
            <c:strRef>
              <c:f>Summary!$A$22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15801354401806"/>
                  <c:y val="-0.0458333333333333"/>
                </c:manualLayout>
              </c:layout>
              <c:showVal val="1"/>
            </c:dLbl>
            <c:showVal val="1"/>
          </c:dLbls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Summary!$B$22:$G$22</c:f>
              <c:numCache>
                <c:formatCode>General</c:formatCode>
                <c:ptCount val="6"/>
                <c:pt idx="0">
                  <c:v>338.0</c:v>
                </c:pt>
                <c:pt idx="1">
                  <c:v>337.0</c:v>
                </c:pt>
                <c:pt idx="2">
                  <c:v>325.0</c:v>
                </c:pt>
                <c:pt idx="3">
                  <c:v>322.0</c:v>
                </c:pt>
                <c:pt idx="4">
                  <c:v>308.0</c:v>
                </c:pt>
                <c:pt idx="5">
                  <c:v>304.0</c:v>
                </c:pt>
              </c:numCache>
            </c:numRef>
          </c:val>
        </c:ser>
        <c:marker val="1"/>
        <c:axId val="542533208"/>
        <c:axId val="572298312"/>
      </c:lineChart>
      <c:catAx>
        <c:axId val="5766043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2336648"/>
        <c:crosses val="autoZero"/>
        <c:auto val="1"/>
        <c:lblAlgn val="ctr"/>
        <c:lblOffset val="100"/>
      </c:catAx>
      <c:valAx>
        <c:axId val="572336648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76604392"/>
        <c:crosses val="autoZero"/>
        <c:crossBetween val="between"/>
      </c:valAx>
      <c:valAx>
        <c:axId val="572298312"/>
        <c:scaling>
          <c:orientation val="minMax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Sections</a:t>
                </a:r>
              </a:p>
            </c:rich>
          </c:tx>
          <c:layout/>
        </c:title>
        <c:numFmt formatCode="General" sourceLinked="1"/>
        <c:tickLblPos val="nextTo"/>
        <c:crossAx val="542533208"/>
        <c:crosses val="max"/>
        <c:crossBetween val="between"/>
      </c:valAx>
      <c:catAx>
        <c:axId val="542533208"/>
        <c:scaling>
          <c:orientation val="minMax"/>
        </c:scaling>
        <c:delete val="1"/>
        <c:axPos val="b"/>
        <c:tickLblPos val="nextTo"/>
        <c:crossAx val="57229831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20807782774331"/>
          <c:y val="0.359206526423003"/>
          <c:w val="0.170162871853208"/>
          <c:h val="0.243278489442551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 dirty="0"/>
              <a:t>D12 4-8 class sizes</a:t>
            </a:r>
            <a:r>
              <a:rPr lang="en-US" baseline="0" dirty="0"/>
              <a:t> on rise since </a:t>
            </a:r>
            <a:r>
              <a:rPr lang="en-US" baseline="0" dirty="0" smtClean="0"/>
              <a:t>2008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0.0791553154686695"/>
          <c:y val="0.109996719160105"/>
          <c:w val="0.740107274050892"/>
          <c:h val="0.740471005577428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D12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22.2</c:v>
                </c:pt>
                <c:pt idx="1">
                  <c:v>22.1</c:v>
                </c:pt>
                <c:pt idx="2">
                  <c:v>22.6</c:v>
                </c:pt>
                <c:pt idx="3">
                  <c:v>23.9</c:v>
                </c:pt>
                <c:pt idx="4">
                  <c:v>24.1</c:v>
                </c:pt>
                <c:pt idx="5">
                  <c:v>24.7</c:v>
                </c:pt>
                <c:pt idx="6">
                  <c:v>24.6</c:v>
                </c:pt>
              </c:numCache>
            </c:numRef>
          </c:val>
        </c:ser>
        <c:marker val="1"/>
        <c:axId val="698440760"/>
        <c:axId val="588055240"/>
      </c:lineChart>
      <c:catAx>
        <c:axId val="698440760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8055240"/>
        <c:crosses val="autoZero"/>
        <c:auto val="1"/>
        <c:lblAlgn val="ctr"/>
        <c:lblOffset val="100"/>
      </c:catAx>
      <c:valAx>
        <c:axId val="588055240"/>
        <c:scaling>
          <c:orientation val="minMax"/>
          <c:min val="21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8440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464616849444"/>
          <c:y val="0.307127677588688"/>
          <c:w val="0.156257510875931"/>
          <c:h val="0.36746486326306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D12 4-8 sections drop drastically as student pop remains</a:t>
            </a:r>
            <a:r>
              <a:rPr lang="en-US" baseline="0"/>
              <a:t> the same</a:t>
            </a:r>
            <a:r>
              <a:rPr lang="en-US"/>
              <a:t>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98539995584664"/>
          <c:y val="0.15959595959596"/>
          <c:w val="0.640129148576054"/>
          <c:h val="0.715080927384077"/>
        </c:manualLayout>
      </c:layout>
      <c:lineChart>
        <c:grouping val="standard"/>
        <c:ser>
          <c:idx val="1"/>
          <c:order val="1"/>
          <c:tx>
            <c:strRef>
              <c:f>Summary!$A$29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266990291262136"/>
                  <c:y val="-0.0316205533596839"/>
                </c:manualLayout>
              </c:layout>
              <c:showVal val="1"/>
            </c:dLbl>
            <c:showVal val="1"/>
          </c:dLbls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Summary!$B$29:$G$29</c:f>
              <c:numCache>
                <c:formatCode>General</c:formatCode>
                <c:ptCount val="6"/>
                <c:pt idx="0">
                  <c:v>8106.0</c:v>
                </c:pt>
                <c:pt idx="1">
                  <c:v>7787.0</c:v>
                </c:pt>
                <c:pt idx="2">
                  <c:v>8050.0</c:v>
                </c:pt>
                <c:pt idx="3">
                  <c:v>8009.0</c:v>
                </c:pt>
                <c:pt idx="4">
                  <c:v>8007.0</c:v>
                </c:pt>
                <c:pt idx="5">
                  <c:v>7897.0</c:v>
                </c:pt>
              </c:numCache>
            </c:numRef>
          </c:val>
        </c:ser>
        <c:marker val="1"/>
        <c:axId val="74235416"/>
        <c:axId val="499603640"/>
      </c:lineChart>
      <c:lineChart>
        <c:grouping val="standard"/>
        <c:ser>
          <c:idx val="0"/>
          <c:order val="0"/>
          <c:tx>
            <c:strRef>
              <c:f>Summary!$A$28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5"/>
              <c:layout>
                <c:manualLayout>
                  <c:x val="-0.0242718446601943"/>
                  <c:y val="-0.0197628458498024"/>
                </c:manualLayout>
              </c:layout>
              <c:showVal val="1"/>
            </c:dLbl>
            <c:showVal val="1"/>
          </c:dLbls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Summary!$B$28:$G$28</c:f>
              <c:numCache>
                <c:formatCode>General</c:formatCode>
                <c:ptCount val="6"/>
                <c:pt idx="0">
                  <c:v>366.0</c:v>
                </c:pt>
                <c:pt idx="1">
                  <c:v>344.0</c:v>
                </c:pt>
                <c:pt idx="2">
                  <c:v>337.0</c:v>
                </c:pt>
                <c:pt idx="3">
                  <c:v>333.0</c:v>
                </c:pt>
                <c:pt idx="4">
                  <c:v>324.0</c:v>
                </c:pt>
                <c:pt idx="5">
                  <c:v>321.0</c:v>
                </c:pt>
              </c:numCache>
            </c:numRef>
          </c:val>
        </c:ser>
        <c:marker val="1"/>
        <c:axId val="698955304"/>
        <c:axId val="587977768"/>
      </c:lineChart>
      <c:catAx>
        <c:axId val="7423541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603640"/>
        <c:crosses val="autoZero"/>
        <c:auto val="1"/>
        <c:lblAlgn val="ctr"/>
        <c:lblOffset val="100"/>
      </c:catAx>
      <c:valAx>
        <c:axId val="499603640"/>
        <c:scaling>
          <c:orientation val="minMax"/>
          <c:max val="8500.0"/>
          <c:min val="73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74235416"/>
        <c:crosses val="autoZero"/>
        <c:crossBetween val="between"/>
      </c:valAx>
      <c:valAx>
        <c:axId val="587977768"/>
        <c:scaling>
          <c:orientation val="minMax"/>
          <c:min val="32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Sections</a:t>
                </a:r>
              </a:p>
            </c:rich>
          </c:tx>
          <c:layout/>
        </c:title>
        <c:numFmt formatCode="General" sourceLinked="1"/>
        <c:tickLblPos val="nextTo"/>
        <c:crossAx val="698955304"/>
        <c:crosses val="max"/>
        <c:crossBetween val="between"/>
      </c:valAx>
      <c:catAx>
        <c:axId val="698955304"/>
        <c:scaling>
          <c:orientation val="minMax"/>
        </c:scaling>
        <c:delete val="1"/>
        <c:axPos val="b"/>
        <c:tickLblPos val="nextTo"/>
        <c:crossAx val="58797776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778211286089239"/>
          <c:y val="0.375697116987429"/>
          <c:w val="0.211788713910761"/>
          <c:h val="0.265433169946094"/>
        </c:manualLayout>
      </c:layout>
      <c:spPr>
        <a:ln>
          <a:solidFill>
            <a:srgbClr val="FFFFFF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solidFill>
        <a:srgbClr val="FFFFFF"/>
      </a:solidFill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26.28222354218278</c:v>
                </c:pt>
              </c:numCache>
            </c:numRef>
          </c:val>
        </c:ser>
        <c:dLbls>
          <c:showVal val="1"/>
        </c:dLbls>
        <c:marker val="1"/>
        <c:axId val="554210424"/>
        <c:axId val="576365336"/>
      </c:lineChart>
      <c:catAx>
        <c:axId val="554210424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76365336"/>
        <c:crosses val="autoZero"/>
        <c:auto val="1"/>
        <c:lblAlgn val="ctr"/>
        <c:lblOffset val="100"/>
      </c:catAx>
      <c:valAx>
        <c:axId val="576365336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5542104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74223736"/>
        <c:axId val="499949624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99358232"/>
        <c:axId val="500066472"/>
      </c:lineChart>
      <c:catAx>
        <c:axId val="7422373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99949624"/>
        <c:crosses val="autoZero"/>
        <c:auto val="1"/>
        <c:lblAlgn val="ctr"/>
        <c:lblOffset val="100"/>
      </c:catAx>
      <c:valAx>
        <c:axId val="499949624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74223736"/>
        <c:crosses val="autoZero"/>
        <c:crossBetween val="between"/>
      </c:valAx>
      <c:valAx>
        <c:axId val="500066472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99358232"/>
        <c:crosses val="max"/>
        <c:crossBetween val="between"/>
      </c:valAx>
      <c:catAx>
        <c:axId val="499358232"/>
        <c:scaling>
          <c:orientation val="minMax"/>
        </c:scaling>
        <c:delete val="1"/>
        <c:axPos val="b"/>
        <c:tickLblPos val="nextTo"/>
        <c:crossAx val="500066472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9F679D-0AE1-4E4F-B702-9F13428B7241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BB4251-2A7F-4A47-B49A-7DE13D5758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95AD9FE-8DF3-4949-84AF-E631CD759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84EAF32-FF08-8D46-AD28-F7C5960F2391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B700DF-6ADC-6946-968D-6447B1AE3AB2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771E60-5AAF-6A40-B901-80CB555A651F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0CBE9E-A463-4549-B8AF-3985955DCC09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4EC9BF-C153-C044-B7A7-196C49ECB193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0C1EAC-2D13-224C-BDBD-A381537258D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9C09D9-C180-F644-8AD3-397DC8C28DE8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04B90E-DBAF-A74A-9CDD-678FAE39A81D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6E4FEE-A318-9D41-95D8-5208A85FB9EF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9BD972-7573-3A4F-9662-9A1CAC1DA228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B2AB37-12C4-0F42-A203-9678EA33C1E2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BD24FB-4CA3-364A-A3A2-91DE5AC6C741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B0B281-59CC-3842-A79F-8A30EA0B6605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B207BB-3546-F544-821A-BDFFA5B57464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432D2-996D-8547-8347-218C680FCB3A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65C5F-124C-5040-8276-CA48E7AAA5A1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B6E173-E021-9B43-B58E-BF4AF4492F9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46B15-72D8-074C-8367-55C48C4F0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E511A-AAFD-034C-8455-9BB9C0217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4F31C-EA5D-3344-B2E7-33FEC91484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C74C9-D0D1-DD43-B5D0-F6C5E8CD33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43090-6028-3545-864B-AA1311833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C42C64-1D30-0D4A-B88A-694B63F040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4E078-4FA7-D449-B882-3715D4E6A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75A50-CE89-5E42-80C0-E9F282A34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E99EF-0D2D-3548-9071-E06A211D2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C1A2D-93BC-B94C-9A97-A9AFEA3A4B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1688F-CBF2-274F-B356-26B340444E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4C9CA-33F8-9142-B34C-67A9DAF307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8037AB5-537A-414C-9468-EB93CC50C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12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Molly Moody,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failure to reduce class size at </a:t>
            </a:r>
            <a:r>
              <a:rPr lang="en-US" sz="1800" u="sng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sheet for a sample letter.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 i="1">
                <a:ea typeface="ＭＳ Ｐゴシック" charset="-128"/>
                <a:cs typeface="ＭＳ Ｐゴシック" charset="-128"/>
              </a:rPr>
              <a:t>Questions or to join newsletter list, email  us at info@classsizematters.org</a:t>
            </a:r>
          </a:p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/>
          <p:nvPr/>
        </p:nvGraphicFramePr>
        <p:xfrm>
          <a:off x="685800" y="1295400"/>
          <a:ext cx="8077200" cy="46976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762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D12?  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219200"/>
          <a:ext cx="843915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57200" y="1600200"/>
          <a:ext cx="836549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D12?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524000"/>
          <a:ext cx="8153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9937</TotalTime>
  <Words>1441</Words>
  <Application>Microsoft Macintosh PowerPoint</Application>
  <PresentationFormat>On-screen Show (4:3)</PresentationFormat>
  <Paragraphs>158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ＭＳ Ｐゴシック</vt:lpstr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D12?  </vt:lpstr>
      <vt:lpstr>Also in grades 4-8,  class sizes have increased</vt:lpstr>
      <vt:lpstr>What Happened in D12?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76</cp:revision>
  <dcterms:created xsi:type="dcterms:W3CDTF">2013-02-26T16:03:45Z</dcterms:created>
  <dcterms:modified xsi:type="dcterms:W3CDTF">2013-02-26T16:03:57Z</dcterms:modified>
</cp:coreProperties>
</file>