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4" r:id="rId2"/>
    <p:sldId id="375" r:id="rId3"/>
    <p:sldId id="376" r:id="rId4"/>
    <p:sldId id="377" r:id="rId5"/>
    <p:sldId id="344" r:id="rId6"/>
    <p:sldId id="367" r:id="rId7"/>
    <p:sldId id="349" r:id="rId8"/>
    <p:sldId id="373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  <p:sldId id="387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3%20class%20size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3%20class%20size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3%20class%20size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3%20class%20sizes%20upd.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400"/>
              <a:t>Average</a:t>
            </a:r>
            <a:r>
              <a:rPr lang="en-US" sz="1400" baseline="0"/>
              <a:t> K-3 class size in D13 has steadily increased </a:t>
            </a:r>
          </a:p>
          <a:p>
            <a:pPr>
              <a:defRPr/>
            </a:pPr>
            <a:r>
              <a:rPr lang="en-US" sz="1400" baseline="0"/>
              <a:t> fr. below to above C4E goal </a:t>
            </a:r>
            <a:endParaRPr lang="en-US" sz="1400"/>
          </a:p>
        </c:rich>
      </c:tx>
      <c:layout/>
    </c:title>
    <c:plotArea>
      <c:layout>
        <c:manualLayout>
          <c:layoutTarget val="inner"/>
          <c:xMode val="edge"/>
          <c:yMode val="edge"/>
          <c:x val="0.0552843841511466"/>
          <c:y val="0.159111394163965"/>
          <c:w val="0.774997293812815"/>
          <c:h val="0.712592867068087"/>
        </c:manualLayout>
      </c:layout>
      <c:lineChart>
        <c:grouping val="standard"/>
        <c:ser>
          <c:idx val="0"/>
          <c:order val="0"/>
          <c:tx>
            <c:strRef>
              <c:f>charts!$A$3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charts!$A$4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charts!$A$5</c:f>
              <c:strCache>
                <c:ptCount val="1"/>
                <c:pt idx="0">
                  <c:v>D13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charts!$B$5:$H$5</c:f>
              <c:numCache>
                <c:formatCode>General</c:formatCode>
                <c:ptCount val="7"/>
                <c:pt idx="0">
                  <c:v>18.9</c:v>
                </c:pt>
                <c:pt idx="1">
                  <c:v>18.9</c:v>
                </c:pt>
                <c:pt idx="2">
                  <c:v>19.6</c:v>
                </c:pt>
                <c:pt idx="3">
                  <c:v>19.9</c:v>
                </c:pt>
                <c:pt idx="4">
                  <c:v>21.2</c:v>
                </c:pt>
                <c:pt idx="5">
                  <c:v>21.8</c:v>
                </c:pt>
                <c:pt idx="6">
                  <c:v>22.7</c:v>
                </c:pt>
              </c:numCache>
            </c:numRef>
          </c:val>
        </c:ser>
        <c:marker val="1"/>
        <c:axId val="475748584"/>
        <c:axId val="475552728"/>
      </c:lineChart>
      <c:catAx>
        <c:axId val="475748584"/>
        <c:scaling>
          <c:orientation val="minMax"/>
        </c:scaling>
        <c:axPos val="b"/>
        <c:majorTickMark val="none"/>
        <c:tickLblPos val="nextTo"/>
        <c:txPr>
          <a:bodyPr rot="-1680000"/>
          <a:lstStyle/>
          <a:p>
            <a:pPr>
              <a:defRPr/>
            </a:pPr>
            <a:endParaRPr lang="en-US"/>
          </a:p>
        </c:txPr>
        <c:crossAx val="475552728"/>
        <c:crosses val="autoZero"/>
        <c:auto val="1"/>
        <c:lblAlgn val="ctr"/>
        <c:lblOffset val="100"/>
      </c:catAx>
      <c:valAx>
        <c:axId val="475552728"/>
        <c:scaling>
          <c:orientation val="minMax"/>
          <c:max val="25.0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748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504470715975"/>
          <c:y val="0.254701054317363"/>
          <c:w val="0.144470957578118"/>
          <c:h val="0.42220605898838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No. K-3 student increased while no. classes diminished </a:t>
            </a:r>
          </a:p>
        </c:rich>
      </c:tx>
      <c:layout>
        <c:manualLayout>
          <c:xMode val="edge"/>
          <c:yMode val="edge"/>
          <c:x val="0.0964271184578402"/>
          <c:y val="0.00412371134020618"/>
        </c:manualLayout>
      </c:layout>
    </c:title>
    <c:plotArea>
      <c:layout>
        <c:manualLayout>
          <c:layoutTarget val="inner"/>
          <c:xMode val="edge"/>
          <c:yMode val="edge"/>
          <c:x val="0.0849623753534716"/>
          <c:y val="0.0879998465478051"/>
          <c:w val="0.689951898107605"/>
          <c:h val="0.772633143755934"/>
        </c:manualLayout>
      </c:layout>
      <c:lineChart>
        <c:grouping val="standard"/>
        <c:ser>
          <c:idx val="1"/>
          <c:order val="1"/>
          <c:tx>
            <c:strRef>
              <c:f>charts!$A$18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4"/>
              <c:layout>
                <c:manualLayout>
                  <c:x val="-0.0416666666666667"/>
                  <c:y val="-0.0138888888888889"/>
                </c:manualLayout>
              </c:layout>
              <c:showVal val="1"/>
            </c:dLbl>
            <c:dLbl>
              <c:idx val="5"/>
              <c:layout>
                <c:manualLayout>
                  <c:x val="-0.0313023980665047"/>
                  <c:y val="-0.0268714011516315"/>
                </c:manualLayout>
              </c:layout>
              <c:showVal val="1"/>
            </c:dLbl>
            <c:showVal val="1"/>
          </c:dLbls>
          <c:cat>
            <c:strRef>
              <c:f>charts!$B$16:$G$16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charts!$B$18:$G$18</c:f>
              <c:numCache>
                <c:formatCode>General</c:formatCode>
                <c:ptCount val="6"/>
                <c:pt idx="0">
                  <c:v>4374.0</c:v>
                </c:pt>
                <c:pt idx="1">
                  <c:v>4225.0</c:v>
                </c:pt>
                <c:pt idx="2">
                  <c:v>4226.0</c:v>
                </c:pt>
                <c:pt idx="3">
                  <c:v>4297.0</c:v>
                </c:pt>
                <c:pt idx="4">
                  <c:v>4447.0</c:v>
                </c:pt>
                <c:pt idx="5" formatCode="_(* #,##0_);_(* \(#,##0\);_(* &quot;-&quot;??_);_(@_)">
                  <c:v>4566.0</c:v>
                </c:pt>
              </c:numCache>
            </c:numRef>
          </c:val>
        </c:ser>
        <c:marker val="1"/>
        <c:axId val="583472104"/>
        <c:axId val="483546520"/>
      </c:lineChart>
      <c:lineChart>
        <c:grouping val="standard"/>
        <c:ser>
          <c:idx val="0"/>
          <c:order val="0"/>
          <c:tx>
            <c:strRef>
              <c:f>charts!$A$17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4594741337968"/>
                  <c:y val="-0.019193857965451"/>
                </c:manualLayout>
              </c:layout>
              <c:showVal val="1"/>
            </c:dLbl>
            <c:showVal val="1"/>
          </c:dLbls>
          <c:cat>
            <c:strRef>
              <c:f>charts!$B$16:$G$16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charts!$B$17:$G$17</c:f>
              <c:numCache>
                <c:formatCode>General</c:formatCode>
                <c:ptCount val="6"/>
                <c:pt idx="0">
                  <c:v>232.0</c:v>
                </c:pt>
                <c:pt idx="1">
                  <c:v>216.0</c:v>
                </c:pt>
                <c:pt idx="2">
                  <c:v>212.0</c:v>
                </c:pt>
                <c:pt idx="3">
                  <c:v>203.0</c:v>
                </c:pt>
                <c:pt idx="4">
                  <c:v>204.0</c:v>
                </c:pt>
                <c:pt idx="5" formatCode="_(* #,##0_);_(* \(#,##0\);_(* &quot;-&quot;??_);_(@_)">
                  <c:v>201.0</c:v>
                </c:pt>
              </c:numCache>
            </c:numRef>
          </c:val>
        </c:ser>
        <c:marker val="1"/>
        <c:axId val="477777480"/>
        <c:axId val="475099064"/>
      </c:lineChart>
      <c:catAx>
        <c:axId val="5834721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546520"/>
        <c:crosses val="autoZero"/>
        <c:auto val="1"/>
        <c:lblAlgn val="ctr"/>
        <c:lblOffset val="100"/>
      </c:catAx>
      <c:valAx>
        <c:axId val="48354652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K-3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3472104"/>
        <c:crosses val="autoZero"/>
        <c:crossBetween val="between"/>
      </c:valAx>
      <c:valAx>
        <c:axId val="475099064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477777480"/>
        <c:crosses val="max"/>
        <c:crossBetween val="between"/>
      </c:valAx>
      <c:catAx>
        <c:axId val="477777480"/>
        <c:scaling>
          <c:orientation val="minMax"/>
        </c:scaling>
        <c:delete val="1"/>
        <c:axPos val="b"/>
        <c:tickLblPos val="none"/>
        <c:crossAx val="47509906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9474929005653"/>
          <c:y val="0.364557913817411"/>
          <c:w val="0.171193458172025"/>
          <c:h val="0.235805000623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600"/>
              <a:t>Class sizes in 4th-8th have oscillated; now above C4E goal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99104804193502"/>
          <c:y val="0.101326045836449"/>
          <c:w val="0.711571290396149"/>
          <c:h val="0.739126820041349"/>
        </c:manualLayout>
      </c:layout>
      <c:lineChart>
        <c:grouping val="standard"/>
        <c:ser>
          <c:idx val="0"/>
          <c:order val="0"/>
          <c:tx>
            <c:strRef>
              <c:f>charts!$A$10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charts!$A$11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charts!$A$12</c:f>
              <c:strCache>
                <c:ptCount val="1"/>
                <c:pt idx="0">
                  <c:v>D13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charts!$B$12:$H$12</c:f>
              <c:numCache>
                <c:formatCode>General</c:formatCode>
                <c:ptCount val="7"/>
                <c:pt idx="0">
                  <c:v>23.1</c:v>
                </c:pt>
                <c:pt idx="1">
                  <c:v>21.1</c:v>
                </c:pt>
                <c:pt idx="2">
                  <c:v>21.2</c:v>
                </c:pt>
                <c:pt idx="3">
                  <c:v>23.3</c:v>
                </c:pt>
                <c:pt idx="4">
                  <c:v>23.3</c:v>
                </c:pt>
                <c:pt idx="5">
                  <c:v>22.9</c:v>
                </c:pt>
                <c:pt idx="6">
                  <c:v>23.7</c:v>
                </c:pt>
              </c:numCache>
            </c:numRef>
          </c:val>
        </c:ser>
        <c:marker val="1"/>
        <c:axId val="541441032"/>
        <c:axId val="483407240"/>
      </c:lineChart>
      <c:catAx>
        <c:axId val="541441032"/>
        <c:scaling>
          <c:orientation val="minMax"/>
        </c:scaling>
        <c:axPos val="b"/>
        <c:majorTickMark val="none"/>
        <c:tickLblPos val="nextTo"/>
        <c:txPr>
          <a:bodyPr rot="-2580000"/>
          <a:lstStyle/>
          <a:p>
            <a:pPr>
              <a:defRPr/>
            </a:pPr>
            <a:endParaRPr lang="en-US"/>
          </a:p>
        </c:txPr>
        <c:crossAx val="483407240"/>
        <c:crosses val="autoZero"/>
        <c:auto val="1"/>
        <c:lblAlgn val="ctr"/>
        <c:lblOffset val="100"/>
      </c:catAx>
      <c:valAx>
        <c:axId val="483407240"/>
        <c:scaling>
          <c:orientation val="minMax"/>
          <c:max val="28.0"/>
          <c:min val="2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1441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744885880693"/>
          <c:y val="0.264335649220318"/>
          <c:w val="0.176588545602901"/>
          <c:h val="0.43626956924502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400"/>
              <a:t>Danger sign: steady growth in total # of gened, ICT, G &amp; T Kindergarten students  in D13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charts!$B$28:$G$28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charts!$B$29:$G$29</c:f>
              <c:numCache>
                <c:formatCode>General</c:formatCode>
                <c:ptCount val="6"/>
                <c:pt idx="0">
                  <c:v>962.0</c:v>
                </c:pt>
                <c:pt idx="1">
                  <c:v>928.0</c:v>
                </c:pt>
                <c:pt idx="2">
                  <c:v>1075.0</c:v>
                </c:pt>
                <c:pt idx="3">
                  <c:v>1104.0</c:v>
                </c:pt>
                <c:pt idx="4">
                  <c:v>1207.0</c:v>
                </c:pt>
                <c:pt idx="5" formatCode="_(* #,##0_);_(* \(#,##0\);_(* &quot;-&quot;??_);_(@_)">
                  <c:v>1232.0</c:v>
                </c:pt>
              </c:numCache>
            </c:numRef>
          </c:val>
        </c:ser>
        <c:marker val="1"/>
        <c:axId val="477325464"/>
        <c:axId val="586599096"/>
      </c:lineChart>
      <c:catAx>
        <c:axId val="47732546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99096"/>
        <c:crosses val="autoZero"/>
        <c:auto val="1"/>
        <c:lblAlgn val="ctr"/>
        <c:lblOffset val="100"/>
      </c:catAx>
      <c:valAx>
        <c:axId val="586599096"/>
        <c:scaling>
          <c:orientation val="minMax"/>
          <c:min val="9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732546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26.28222354218276</c:v>
                </c:pt>
              </c:numCache>
            </c:numRef>
          </c:val>
        </c:ser>
        <c:dLbls>
          <c:showVal val="1"/>
        </c:dLbls>
        <c:marker val="1"/>
        <c:axId val="468796888"/>
        <c:axId val="475793032"/>
      </c:lineChart>
      <c:catAx>
        <c:axId val="46879688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793032"/>
        <c:crosses val="autoZero"/>
        <c:auto val="1"/>
        <c:lblAlgn val="ctr"/>
        <c:lblOffset val="100"/>
      </c:catAx>
      <c:valAx>
        <c:axId val="475793032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68796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84291560"/>
        <c:axId val="483399080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3430840"/>
        <c:axId val="484084600"/>
      </c:lineChart>
      <c:catAx>
        <c:axId val="4842915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399080"/>
        <c:crosses val="autoZero"/>
        <c:auto val="1"/>
        <c:lblAlgn val="ctr"/>
        <c:lblOffset val="100"/>
      </c:catAx>
      <c:valAx>
        <c:axId val="483399080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84291560"/>
        <c:crosses val="autoZero"/>
        <c:crossBetween val="between"/>
      </c:valAx>
      <c:valAx>
        <c:axId val="48408460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3430840"/>
        <c:crosses val="max"/>
        <c:crossBetween val="between"/>
      </c:valAx>
      <c:catAx>
        <c:axId val="583430840"/>
        <c:scaling>
          <c:orientation val="minMax"/>
        </c:scaling>
        <c:delete val="1"/>
        <c:axPos val="b"/>
        <c:tickLblPos val="nextTo"/>
        <c:crossAx val="48408460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818E8D1-EBEC-044F-B71C-2D0BA4FF3797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3FD0797-B1F6-7446-9A91-7EF84D972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DEBA0F-EC16-4141-9FE8-6971B7984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81DDF-C39F-9946-96F4-5AE5FEA2EF7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3F9C3B-935A-8645-9705-2314DAE7619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A63DD1-EA75-5B4F-B3B9-D6C07BB6EEE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945163-397F-B940-9295-129C4BC5D51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53E49-F98F-9440-8C3C-1445BCBE3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38CE4-DFDC-4E46-8003-80B2B7F8D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4E7C8-AC08-E34A-B236-F9E05DB61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BFDC8-ACF9-7E40-BA30-C3B2F2CC0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F651D-7734-4C4E-9E8F-D63B55462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B84C0-11A8-3549-A307-A1658BA96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533E1-7E6C-9E48-ABBD-3FA817C31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44DA-4DB2-DC42-A1A0-39C32EB8A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F4ADD-6C62-2640-9D9B-52489EA23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3F4AF-768E-BB4A-BAF2-A3AFD27C8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3BAE2-6FE2-134F-95B4-8A7BD00CE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F07AB-4DD8-394C-BFD1-9DA20FD0B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7BFA707-4D28-3443-A22F-A58FC3135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13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371600"/>
          <a:ext cx="8443614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D13?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609599" y="1066800"/>
          <a:ext cx="8165791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latin typeface="Arial"/>
                <a:ea typeface="+mj-ea"/>
                <a:cs typeface="Arial"/>
              </a:rPr>
              <a:t>In grades 4-8, D13 class sizes have risen to above C4E goals</a:t>
            </a:r>
            <a:endParaRPr lang="en-US" sz="3600" dirty="0">
              <a:latin typeface="Arial"/>
              <a:ea typeface="+mj-ea"/>
              <a:cs typeface="Arial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57199" y="1752600"/>
          <a:ext cx="8458201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Warning sign!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199" y="1219200"/>
          <a:ext cx="8382001" cy="515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9936</TotalTime>
  <Words>1462</Words>
  <Application>Microsoft Macintosh PowerPoint</Application>
  <PresentationFormat>On-screen Show (4:3)</PresentationFormat>
  <Paragraphs>156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D13?  </vt:lpstr>
      <vt:lpstr>In grades 4-8, D13 class sizes have risen to above C4E goals</vt:lpstr>
      <vt:lpstr>Warning sign!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69</cp:revision>
  <dcterms:created xsi:type="dcterms:W3CDTF">2013-02-26T15:59:42Z</dcterms:created>
  <dcterms:modified xsi:type="dcterms:W3CDTF">2013-02-26T16:00:08Z</dcterms:modified>
</cp:coreProperties>
</file>