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72" r:id="rId7"/>
    <p:sldId id="349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4%20class%20size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4%20class%20size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4%20class%20size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K-3 class sizes in D14 were</a:t>
            </a:r>
            <a:r>
              <a:rPr lang="en-US" baseline="0"/>
              <a:t> originally below the goals and now above!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475579408705987"/>
          <c:y val="0.157122590227063"/>
          <c:w val="0.773475214183133"/>
          <c:h val="0.699868182097469"/>
        </c:manualLayout>
      </c:layout>
      <c:lineChart>
        <c:grouping val="standard"/>
        <c:ser>
          <c:idx val="0"/>
          <c:order val="0"/>
          <c:tx>
            <c:strRef>
              <c:f>charts!$A$10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0.00216537463940734"/>
                  <c:y val="0.0443773042246174"/>
                </c:manualLayout>
              </c:layout>
              <c:showVal val="1"/>
            </c:dLbl>
            <c:showVal val="1"/>
          </c:dLbls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charts!$B$10:$H$10</c:f>
              <c:numCache>
                <c:formatCode>0.0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 formatCode="General">
                  <c:v>19.9</c:v>
                </c:pt>
                <c:pt idx="6" formatCode="General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charts!$A$11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charts!$B$11:$H$11</c:f>
              <c:numCache>
                <c:formatCode>0.0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 formatCode="General">
                  <c:v>23.9</c:v>
                </c:pt>
                <c:pt idx="6" formatCode="General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charts!$A$12</c:f>
              <c:strCache>
                <c:ptCount val="1"/>
                <c:pt idx="0">
                  <c:v>D14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0.0"/>
                  <c:y val="-0.0277777777777778"/>
                </c:manualLayout>
              </c:layout>
              <c:showVal val="1"/>
            </c:dLbl>
            <c:showVal val="1"/>
          </c:dLbls>
          <c:cat>
            <c:strRef>
              <c:f>charts!$B$9:$H$9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charts!$B$12:$H$12</c:f>
              <c:numCache>
                <c:formatCode>0.0</c:formatCode>
                <c:ptCount val="7"/>
                <c:pt idx="0">
                  <c:v>19.1</c:v>
                </c:pt>
                <c:pt idx="1">
                  <c:v>18.97769516728625</c:v>
                </c:pt>
                <c:pt idx="2">
                  <c:v>19.27067669172927</c:v>
                </c:pt>
                <c:pt idx="3">
                  <c:v>20.41538461538461</c:v>
                </c:pt>
                <c:pt idx="4">
                  <c:v>21.149377593361</c:v>
                </c:pt>
                <c:pt idx="5" formatCode="General">
                  <c:v>22.2</c:v>
                </c:pt>
                <c:pt idx="6" formatCode="General">
                  <c:v>22.3</c:v>
                </c:pt>
              </c:numCache>
            </c:numRef>
          </c:val>
        </c:ser>
        <c:marker val="1"/>
        <c:axId val="484410456"/>
        <c:axId val="475973720"/>
      </c:lineChart>
      <c:catAx>
        <c:axId val="48441045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973720"/>
        <c:crosses val="autoZero"/>
        <c:auto val="1"/>
        <c:lblAlgn val="ctr"/>
        <c:lblOffset val="100"/>
      </c:catAx>
      <c:valAx>
        <c:axId val="475973720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</c:rich>
          </c:tx>
          <c:layout/>
        </c:title>
        <c:numFmt formatCode="0" sourceLinked="0"/>
        <c:majorTickMark val="none"/>
        <c:tickLblPos val="nextTo"/>
        <c:crossAx val="484410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69792193407"/>
          <c:y val="0.299558770028963"/>
          <c:w val="0.165868068096992"/>
          <c:h val="0.374603337486558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D14 no. of K-</a:t>
            </a:r>
            <a:r>
              <a:rPr lang="en-US" sz="1400" dirty="0" smtClean="0"/>
              <a:t>3</a:t>
            </a:r>
            <a:r>
              <a:rPr lang="en-US" sz="1400" baseline="0" dirty="0" smtClean="0"/>
              <a:t> </a:t>
            </a:r>
            <a:r>
              <a:rPr lang="en-US" sz="1400" dirty="0" smtClean="0"/>
              <a:t>sections dropped faster than students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824894139034209"/>
          <c:y val="0.0939619693156912"/>
          <c:w val="0.715648481433455"/>
          <c:h val="0.778526869064047"/>
        </c:manualLayout>
      </c:layout>
      <c:lineChart>
        <c:grouping val="standard"/>
        <c:ser>
          <c:idx val="0"/>
          <c:order val="0"/>
          <c:tx>
            <c:strRef>
              <c:f>charts!$A$25</c:f>
              <c:strCache>
                <c:ptCount val="1"/>
                <c:pt idx="0">
                  <c:v>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324851109907959"/>
                  <c:y val="0.042806183115339"/>
                </c:manualLayout>
              </c:layout>
              <c:showVal val="1"/>
            </c:dLbl>
            <c:showVal val="1"/>
          </c:dLbls>
          <c:cat>
            <c:strRef>
              <c:f>charts!$B$24:$G$24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charts!$B$25:$G$25</c:f>
              <c:numCache>
                <c:formatCode>General</c:formatCode>
                <c:ptCount val="6"/>
                <c:pt idx="0">
                  <c:v>5105.0</c:v>
                </c:pt>
                <c:pt idx="1">
                  <c:v>5126.0</c:v>
                </c:pt>
                <c:pt idx="2">
                  <c:v>5308.0</c:v>
                </c:pt>
                <c:pt idx="3">
                  <c:v>5097.0</c:v>
                </c:pt>
                <c:pt idx="4">
                  <c:v>5137.0</c:v>
                </c:pt>
                <c:pt idx="5">
                  <c:v>4973.0</c:v>
                </c:pt>
              </c:numCache>
            </c:numRef>
          </c:val>
        </c:ser>
        <c:dLbls>
          <c:showVal val="1"/>
        </c:dLbls>
        <c:marker val="1"/>
        <c:axId val="483853192"/>
        <c:axId val="484318984"/>
      </c:lineChart>
      <c:lineChart>
        <c:grouping val="standard"/>
        <c:ser>
          <c:idx val="1"/>
          <c:order val="1"/>
          <c:tx>
            <c:strRef>
              <c:f>charts!$A$26</c:f>
              <c:strCache>
                <c:ptCount val="1"/>
                <c:pt idx="0">
                  <c:v>Sections K-3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charts!$B$24:$G$24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charts!$B$26:$G$26</c:f>
              <c:numCache>
                <c:formatCode>General</c:formatCode>
                <c:ptCount val="6"/>
                <c:pt idx="0">
                  <c:v>269.0</c:v>
                </c:pt>
                <c:pt idx="1">
                  <c:v>266.0</c:v>
                </c:pt>
                <c:pt idx="2">
                  <c:v>260.0</c:v>
                </c:pt>
                <c:pt idx="3">
                  <c:v>241.0</c:v>
                </c:pt>
                <c:pt idx="4">
                  <c:v>231.0</c:v>
                </c:pt>
                <c:pt idx="5">
                  <c:v>223.0</c:v>
                </c:pt>
              </c:numCache>
            </c:numRef>
          </c:val>
        </c:ser>
        <c:dLbls>
          <c:showVal val="1"/>
        </c:dLbls>
        <c:marker val="1"/>
        <c:axId val="587117176"/>
        <c:axId val="540541704"/>
      </c:lineChart>
      <c:catAx>
        <c:axId val="4838531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318984"/>
        <c:crosses val="autoZero"/>
        <c:auto val="1"/>
        <c:lblAlgn val="ctr"/>
        <c:lblOffset val="100"/>
      </c:catAx>
      <c:valAx>
        <c:axId val="484318984"/>
        <c:scaling>
          <c:orientation val="minMax"/>
          <c:min val="49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3853192"/>
        <c:crosses val="autoZero"/>
        <c:crossBetween val="between"/>
      </c:valAx>
      <c:valAx>
        <c:axId val="540541704"/>
        <c:scaling>
          <c:orientation val="minMax"/>
          <c:min val="220.0"/>
        </c:scaling>
        <c:axPos val="r"/>
        <c:numFmt formatCode="General" sourceLinked="1"/>
        <c:tickLblPos val="nextTo"/>
        <c:crossAx val="587117176"/>
        <c:crosses val="max"/>
        <c:crossBetween val="between"/>
      </c:valAx>
      <c:catAx>
        <c:axId val="587117176"/>
        <c:scaling>
          <c:orientation val="minMax"/>
        </c:scaling>
        <c:delete val="1"/>
        <c:axPos val="b"/>
        <c:tickLblPos val="none"/>
        <c:crossAx val="54054170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2579189482343"/>
          <c:y val="0.355672538355386"/>
          <c:w val="0.148343184304999"/>
          <c:h val="0.2932936926698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4-8 class sizes over time, D14 &amp; citywide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15344750162225"/>
          <c:y val="0.121750489875898"/>
          <c:w val="0.742468268136498"/>
          <c:h val="0.745980240386346"/>
        </c:manualLayout>
      </c:layout>
      <c:lineChart>
        <c:grouping val="standard"/>
        <c:ser>
          <c:idx val="0"/>
          <c:order val="0"/>
          <c:tx>
            <c:strRef>
              <c:f>charts!$A$17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charts!$B$17:$H$17</c:f>
              <c:numCache>
                <c:formatCode>0.0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 formatCode="General">
                  <c:v>22.9</c:v>
                </c:pt>
                <c:pt idx="6" formatCode="General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charts!$A$18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charts!$B$18:$H$18</c:f>
              <c:numCache>
                <c:formatCode>0.0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 formatCode="General">
                  <c:v>26.6</c:v>
                </c:pt>
                <c:pt idx="6" formatCode="General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charts!$A$19</c:f>
              <c:strCache>
                <c:ptCount val="1"/>
                <c:pt idx="0">
                  <c:v>D14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charts!$B$16:$H$16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charts!$B$19:$H$19</c:f>
              <c:numCache>
                <c:formatCode>0.0</c:formatCode>
                <c:ptCount val="7"/>
                <c:pt idx="0">
                  <c:v>24.6</c:v>
                </c:pt>
                <c:pt idx="1">
                  <c:v>24.1094890510949</c:v>
                </c:pt>
                <c:pt idx="2">
                  <c:v>23.47058823529412</c:v>
                </c:pt>
                <c:pt idx="3">
                  <c:v>24.53488372093023</c:v>
                </c:pt>
                <c:pt idx="4">
                  <c:v>25.61632653061224</c:v>
                </c:pt>
                <c:pt idx="5" formatCode="General">
                  <c:v>25.7</c:v>
                </c:pt>
                <c:pt idx="6" formatCode="General">
                  <c:v>25.8</c:v>
                </c:pt>
              </c:numCache>
            </c:numRef>
          </c:val>
        </c:ser>
        <c:marker val="1"/>
        <c:axId val="484006200"/>
        <c:axId val="458895688"/>
      </c:lineChart>
      <c:catAx>
        <c:axId val="48400620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8895688"/>
        <c:crosses val="autoZero"/>
        <c:auto val="1"/>
        <c:lblAlgn val="ctr"/>
        <c:lblOffset val="100"/>
      </c:catAx>
      <c:valAx>
        <c:axId val="4588956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</c:rich>
          </c:tx>
          <c:layout>
            <c:manualLayout>
              <c:xMode val="edge"/>
              <c:yMode val="edge"/>
              <c:x val="0.0194444444444444"/>
              <c:y val="0.300952901720619"/>
            </c:manualLayout>
          </c:layout>
        </c:title>
        <c:numFmt formatCode="0.0" sourceLinked="1"/>
        <c:majorTickMark val="none"/>
        <c:tickLblPos val="nextTo"/>
        <c:crossAx val="484006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856120419873"/>
          <c:y val="0.266039282646821"/>
          <c:w val="0.168290502312974"/>
          <c:h val="0.37543286514398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26.28222354218283</c:v>
                </c:pt>
              </c:numCache>
            </c:numRef>
          </c:val>
        </c:ser>
        <c:dLbls>
          <c:showVal val="1"/>
        </c:dLbls>
        <c:marker val="1"/>
        <c:axId val="475547432"/>
        <c:axId val="484283544"/>
      </c:lineChart>
      <c:catAx>
        <c:axId val="4755474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283544"/>
        <c:crosses val="autoZero"/>
        <c:auto val="1"/>
        <c:lblAlgn val="ctr"/>
        <c:lblOffset val="100"/>
      </c:catAx>
      <c:valAx>
        <c:axId val="484283544"/>
        <c:scaling>
          <c:orientation val="minMax"/>
        </c:scaling>
        <c:axPos val="l"/>
        <c:majorGridlines/>
        <c:numFmt formatCode="0.0" sourceLinked="1"/>
        <c:tickLblPos val="nextTo"/>
        <c:crossAx val="475547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6711528"/>
        <c:axId val="483701352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6866328"/>
        <c:axId val="586445320"/>
      </c:lineChart>
      <c:catAx>
        <c:axId val="58671152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701352"/>
        <c:crosses val="autoZero"/>
        <c:auto val="1"/>
        <c:lblAlgn val="ctr"/>
        <c:lblOffset val="100"/>
      </c:catAx>
      <c:valAx>
        <c:axId val="483701352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6711528"/>
        <c:crosses val="autoZero"/>
        <c:crossBetween val="between"/>
      </c:valAx>
      <c:valAx>
        <c:axId val="58644532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6866328"/>
        <c:crosses val="max"/>
        <c:crossBetween val="between"/>
      </c:valAx>
      <c:catAx>
        <c:axId val="586866328"/>
        <c:scaling>
          <c:orientation val="minMax"/>
        </c:scaling>
        <c:delete val="1"/>
        <c:axPos val="b"/>
        <c:tickLblPos val="nextTo"/>
        <c:crossAx val="58644532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A01C11-AC37-754B-BD6B-37E4D738D36D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988C18-703F-1246-99DD-B0BD2B3D4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7E07CE-AF6A-984C-B13A-3783597EF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44BB51-1FDF-7E43-99BE-EAA4064D06B7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4711A-634B-0C4C-88FE-769B21EF5D1B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9F720-153B-2D46-8173-7E0D28FC69BC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82B23-3072-AE44-9F46-1120066C2A3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3C5F6-EF2A-6D4F-9BDE-56F67EFB213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F0AFDB-8E2B-A54E-967C-15C815D502C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98D024-AAA0-D246-B219-59918225D52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DFF79E-B3D2-F549-8A51-3A50B29D5618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4AD11-325D-424A-98B6-243E47B199A1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3814D-4A1E-E642-A364-93A3B2329EC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90820B-8EB8-B541-9BAA-88D26CC5A84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4D7D32-98FA-FF4F-B8B1-DCD2224AAF8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2EE300-5A6D-5645-883B-7786B46697A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5198BE-F1E1-644A-A291-68E8F354AB7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171DC1-01E3-554F-A5EB-99D73AEA7249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55291-1FC9-E640-A470-5CFF5FB1135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419E7-C072-5149-9DE7-15504AA99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66137-C750-C447-8373-ED1D389E3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AC4A6-D311-7043-BE75-CB8F07559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68485-B6FB-2F47-9510-9B188BCF6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80FF5-B5A8-914C-9920-93A89384F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93E9D-7E08-F445-82F2-4A7CCDBB8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AA6AC-B889-FB48-96CF-B7F2E2B64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A78C2-F684-B440-8A0D-2BF6BF634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78A35-CE62-5848-B90A-6DD2E23BF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5D93B-CA84-7345-978D-2572C9A28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3C693-0681-2241-BAE8-0E7C907BA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D47BA-7911-C244-9238-20D466B5E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1DC4C6C-B91B-DF4E-9E11-030EFAFFD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14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February 14,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609600" y="1172596"/>
          <a:ext cx="8305800" cy="4736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2286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What Happened in D14?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199" y="1524000"/>
          <a:ext cx="8394265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676400"/>
          <a:ext cx="8606885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9967</TotalTime>
  <Words>1422</Words>
  <Application>Microsoft Macintosh PowerPoint</Application>
  <PresentationFormat>On-screen Show (4:3)</PresentationFormat>
  <Paragraphs>151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D14?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63</cp:revision>
  <dcterms:created xsi:type="dcterms:W3CDTF">2013-02-26T16:00:19Z</dcterms:created>
  <dcterms:modified xsi:type="dcterms:W3CDTF">2013-02-26T16:00:42Z</dcterms:modified>
</cp:coreProperties>
</file>