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73" r:id="rId2"/>
    <p:sldId id="374" r:id="rId3"/>
    <p:sldId id="375" r:id="rId4"/>
    <p:sldId id="376" r:id="rId5"/>
    <p:sldId id="344" r:id="rId6"/>
    <p:sldId id="349" r:id="rId7"/>
    <p:sldId id="372" r:id="rId8"/>
    <p:sldId id="377" r:id="rId9"/>
    <p:sldId id="378" r:id="rId10"/>
    <p:sldId id="379" r:id="rId11"/>
    <p:sldId id="380" r:id="rId12"/>
    <p:sldId id="381" r:id="rId13"/>
    <p:sldId id="382" r:id="rId14"/>
    <p:sldId id="383" r:id="rId15"/>
    <p:sldId id="384" r:id="rId16"/>
    <p:sldId id="385" r:id="rId17"/>
    <p:sldId id="386" r:id="rId18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5%20Class%20Size%20Analysis%20upd2012-13%2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5%20Class%20Size%20Analysis%20upd2012-13%2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5%20Class%20Size%20Analysis%20upd2012-13%2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D15 k-3 class sizes were below C4E goals, after</a:t>
            </a:r>
            <a:r>
              <a:rPr lang="en-US" baseline="0"/>
              <a:t> sharp rise now have reached citywide averages</a:t>
            </a:r>
            <a:endParaRPr lang="en-US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D15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General</c:formatCode>
                <c:ptCount val="7"/>
                <c:pt idx="0">
                  <c:v>20.1</c:v>
                </c:pt>
                <c:pt idx="1">
                  <c:v>19.8</c:v>
                </c:pt>
                <c:pt idx="2">
                  <c:v>20.4</c:v>
                </c:pt>
                <c:pt idx="3">
                  <c:v>21.6</c:v>
                </c:pt>
                <c:pt idx="4">
                  <c:v>23.0</c:v>
                </c:pt>
                <c:pt idx="5">
                  <c:v>23.8</c:v>
                </c:pt>
                <c:pt idx="6">
                  <c:v>24.6</c:v>
                </c:pt>
              </c:numCache>
            </c:numRef>
          </c:val>
        </c:ser>
        <c:marker val="1"/>
        <c:axId val="580459192"/>
        <c:axId val="499442616"/>
      </c:lineChart>
      <c:catAx>
        <c:axId val="58045919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99442616"/>
        <c:crosses val="autoZero"/>
        <c:auto val="1"/>
        <c:lblAlgn val="ctr"/>
        <c:lblOffset val="100"/>
      </c:catAx>
      <c:valAx>
        <c:axId val="499442616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04591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9920411871593"/>
          <c:y val="0.303665394098465"/>
          <c:w val="0.170848818897638"/>
          <c:h val="0.360345780641056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D15 4-8 class sizes were below C4E targets, now</a:t>
            </a:r>
            <a:r>
              <a:rPr lang="en-US" baseline="0"/>
              <a:t> approaching citywide averages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767501978235297"/>
          <c:y val="0.16"/>
          <c:w val="0.745060033225776"/>
          <c:h val="0.699174524070567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D15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23.6</c:v>
                </c:pt>
                <c:pt idx="1">
                  <c:v>23.4</c:v>
                </c:pt>
                <c:pt idx="2">
                  <c:v>23.6</c:v>
                </c:pt>
                <c:pt idx="3">
                  <c:v>24.1</c:v>
                </c:pt>
                <c:pt idx="4">
                  <c:v>25.0</c:v>
                </c:pt>
                <c:pt idx="5">
                  <c:v>26.1</c:v>
                </c:pt>
                <c:pt idx="6">
                  <c:v>26.3</c:v>
                </c:pt>
              </c:numCache>
            </c:numRef>
          </c:val>
        </c:ser>
        <c:marker val="1"/>
        <c:axId val="582835672"/>
        <c:axId val="484047416"/>
      </c:lineChart>
      <c:catAx>
        <c:axId val="58283567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4047416"/>
        <c:crosses val="autoZero"/>
        <c:auto val="1"/>
        <c:lblAlgn val="ctr"/>
        <c:lblOffset val="100"/>
      </c:catAx>
      <c:valAx>
        <c:axId val="484047416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2835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9170297922757"/>
          <c:y val="0.348737964716436"/>
          <c:w val="0.161997621829101"/>
          <c:h val="0.31568842818698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D15 4-8 Sections continue</a:t>
            </a:r>
            <a:r>
              <a:rPr lang="en-US" baseline="0" dirty="0"/>
              <a:t> sharp decrease as student pop</a:t>
            </a:r>
            <a:r>
              <a:rPr lang="en-US" baseline="0" dirty="0" smtClean="0"/>
              <a:t> rapidly increases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1"/>
          <c:order val="1"/>
          <c:tx>
            <c:strRef>
              <c:f>Summary!$A$24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Summary!$B$24:$G$24</c:f>
              <c:numCache>
                <c:formatCode>General</c:formatCode>
                <c:ptCount val="6"/>
                <c:pt idx="0">
                  <c:v>9410.0</c:v>
                </c:pt>
                <c:pt idx="1">
                  <c:v>9316.0</c:v>
                </c:pt>
                <c:pt idx="2">
                  <c:v>9401.0</c:v>
                </c:pt>
                <c:pt idx="3">
                  <c:v>9281.0</c:v>
                </c:pt>
                <c:pt idx="4">
                  <c:v>9363.0</c:v>
                </c:pt>
                <c:pt idx="5" formatCode="_(* #,##0_);_(* \(#,##0\);_(* &quot;-&quot;??_);_(@_)">
                  <c:v>9694.0</c:v>
                </c:pt>
              </c:numCache>
            </c:numRef>
          </c:val>
        </c:ser>
        <c:marker val="1"/>
        <c:axId val="483870712"/>
        <c:axId val="69656728"/>
      </c:lineChart>
      <c:lineChart>
        <c:grouping val="standard"/>
        <c:ser>
          <c:idx val="0"/>
          <c:order val="0"/>
          <c:tx>
            <c:strRef>
              <c:f>Summary!$A$23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Summary!$B$22:$F$22</c:f>
              <c:strCache>
                <c:ptCount val="5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</c:strCache>
            </c:strRef>
          </c:cat>
          <c:val>
            <c:numRef>
              <c:f>Summary!$B$23:$F$23</c:f>
              <c:numCache>
                <c:formatCode>General</c:formatCode>
                <c:ptCount val="5"/>
                <c:pt idx="0">
                  <c:v>402.0</c:v>
                </c:pt>
                <c:pt idx="1">
                  <c:v>394.0</c:v>
                </c:pt>
                <c:pt idx="2">
                  <c:v>390.0</c:v>
                </c:pt>
                <c:pt idx="3">
                  <c:v>371.0</c:v>
                </c:pt>
                <c:pt idx="4">
                  <c:v>359.0</c:v>
                </c:pt>
              </c:numCache>
            </c:numRef>
          </c:val>
        </c:ser>
        <c:marker val="1"/>
        <c:axId val="587001768"/>
        <c:axId val="489554776"/>
      </c:lineChart>
      <c:catAx>
        <c:axId val="48387071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56728"/>
        <c:crosses val="autoZero"/>
        <c:auto val="1"/>
        <c:lblAlgn val="ctr"/>
        <c:lblOffset val="100"/>
      </c:catAx>
      <c:valAx>
        <c:axId val="69656728"/>
        <c:scaling>
          <c:orientation val="minMax"/>
          <c:max val="9700.0"/>
          <c:min val="90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83870712"/>
        <c:crosses val="autoZero"/>
        <c:crossBetween val="between"/>
      </c:valAx>
      <c:valAx>
        <c:axId val="489554776"/>
        <c:scaling>
          <c:orientation val="minMax"/>
          <c:min val="350.0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Sections/teachers</a:t>
                </a:r>
              </a:p>
            </c:rich>
          </c:tx>
          <c:layout/>
        </c:title>
        <c:numFmt formatCode="General" sourceLinked="1"/>
        <c:tickLblPos val="nextTo"/>
        <c:crossAx val="587001768"/>
        <c:crosses val="max"/>
        <c:crossBetween val="between"/>
      </c:valAx>
      <c:catAx>
        <c:axId val="587001768"/>
        <c:scaling>
          <c:orientation val="minMax"/>
        </c:scaling>
        <c:delete val="1"/>
        <c:axPos val="b"/>
        <c:tickLblPos val="nextTo"/>
        <c:crossAx val="489554776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20473726774739"/>
          <c:y val="0.405265723363527"/>
          <c:w val="0.170403480070229"/>
          <c:h val="0.22505752570402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26.28222354218287</c:v>
                </c:pt>
              </c:numCache>
            </c:numRef>
          </c:val>
        </c:ser>
        <c:dLbls>
          <c:showVal val="1"/>
        </c:dLbls>
        <c:marker val="1"/>
        <c:axId val="578781704"/>
        <c:axId val="586239576"/>
      </c:lineChart>
      <c:catAx>
        <c:axId val="578781704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239576"/>
        <c:crosses val="autoZero"/>
        <c:auto val="1"/>
        <c:lblAlgn val="ctr"/>
        <c:lblOffset val="100"/>
      </c:catAx>
      <c:valAx>
        <c:axId val="586239576"/>
        <c:scaling>
          <c:orientation val="minMax"/>
        </c:scaling>
        <c:axPos val="l"/>
        <c:majorGridlines/>
        <c:numFmt formatCode="0.0" sourceLinked="1"/>
        <c:tickLblPos val="nextTo"/>
        <c:crossAx val="578781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104358974358974"/>
          <c:w val="0.629812235009085"/>
          <c:h val="0.776711891782758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483488264"/>
        <c:axId val="583329592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488848520"/>
        <c:axId val="582571208"/>
      </c:lineChart>
      <c:catAx>
        <c:axId val="483488264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3329592"/>
        <c:crosses val="autoZero"/>
        <c:auto val="1"/>
        <c:lblAlgn val="ctr"/>
        <c:lblOffset val="100"/>
      </c:catAx>
      <c:valAx>
        <c:axId val="583329592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483488264"/>
        <c:crosses val="autoZero"/>
        <c:crossBetween val="between"/>
      </c:valAx>
      <c:valAx>
        <c:axId val="582571208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488848520"/>
        <c:crosses val="max"/>
        <c:crossBetween val="between"/>
      </c:valAx>
      <c:catAx>
        <c:axId val="488848520"/>
        <c:scaling>
          <c:orientation val="minMax"/>
        </c:scaling>
        <c:delete val="1"/>
        <c:axPos val="b"/>
        <c:tickLblPos val="nextTo"/>
        <c:crossAx val="58257120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383652735715728"/>
          <c:w val="0.185554451847365"/>
          <c:h val="0.462694528568544"/>
        </c:manualLayout>
      </c:layout>
      <c:spPr>
        <a:ln>
          <a:solidFill>
            <a:srgbClr val="000000"/>
          </a:solidFill>
        </a:ln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08F6A73-69F0-7F4D-8504-A8888A7964BD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A8DFCBA-FFD1-254F-A2F6-3E555F3A8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5E1F66C-67E6-BF48-B1B6-C083ECBC4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BC02EB-E4B9-E143-B2ED-D82F0C0B0E4C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764E0C-0D4A-E647-A6CD-5BA2B178218B}" type="slidenum">
              <a:rPr lang="en-US"/>
              <a:pPr/>
              <a:t>10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D8018D-498C-8D4C-A637-3B832F94F663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4B91E8-2A4D-0441-BE2A-5F5DC53B6B3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97E1A9-8D3A-2A41-8B0C-1D2CF386B27B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8C6808-9DAD-D74C-B836-20044E14EC4E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22185D-A1F2-224F-84B3-B3C1CA640BCC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198F0F-AF23-824F-9E2C-C1F9A8CEE2D1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90229B-BDAF-3044-BBC8-BFEEA73F7D22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A8A70A-E4DA-E44B-A3CD-3D52AFBCF636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813691-7ABC-834B-83DF-22B5872E7DC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CF9F75-D706-8840-8BA7-0547651E481C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7BBE38-8CB6-D040-9CAE-0C77AAE4EDD0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435CF6-CF5C-A240-8F9E-B859EB88FAB8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0541EE-7035-7A4F-87D5-6CF6424B754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FFE68B-645F-9E4D-8483-158C475DA550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E9308-90E2-8343-B57F-AE43376C7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8FA75-EB11-754F-B69D-3E570C354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845F2-4260-3144-A3F7-AC5AFE772E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9B6A2-9E2F-9E49-A5A0-04EDD1240C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3FE4B-B388-094B-A3E9-71E6DBE70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8B88A-0D4F-4842-B3C2-FAAE90DD9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4A1B-2EAA-3347-A5E4-DE857902F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0F5F5-609D-454C-88B9-084F3C990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75F85-E455-9F4E-AF89-815D38FF7F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D2C22-1DFA-3347-A9F8-92BBAB656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C635E-C7C1-5546-B16D-F077DA98E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CD5A5-39FD-7A4F-AC80-71ABCF0CC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EA3EB44-D196-9446-BA26-35513BB9F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</a:p>
          <a:p>
            <a:pPr algn="ctr" eaLnBrk="1" hangingPunct="1">
              <a:buFontTx/>
              <a:buNone/>
            </a:pPr>
            <a:endParaRPr lang="en-US" sz="280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15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Leonie Haimson,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9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 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8683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city not centrally devote ANY C4E funds to class size reduction, given its legal obligation to lower class size 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Why does DOE hold C4E “hearings” only in fall, after funds already allocated?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According to state, C4E plan for last year (2011-12) still not approved;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hasn’t posted C4E plan for this year  (2012-13) though NYSED deadline in Sept., funds already allocated &amp; mostly spent.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for a sample letter.</a:t>
            </a:r>
            <a:endParaRPr lang="en-US" altLang="ja-JP" sz="1800" smtClean="0">
              <a:ea typeface="ＭＳ Ｐゴシック" charset="-128"/>
              <a:cs typeface="ＭＳ Ｐゴシック" charset="-128"/>
            </a:endParaRPr>
          </a:p>
          <a:p>
            <a:endParaRPr lang="en-US" sz="1800" smtClean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381000" y="1143000"/>
          <a:ext cx="8255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609600" y="304800"/>
            <a:ext cx="8077200" cy="8302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/>
              <a:t>But class sizes have risen sharply in all grades since 2007…esp. in K-3; now largest in 14 yrs!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81000" y="60960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This year’s class size data is available at </a:t>
            </a:r>
            <a:r>
              <a:rPr lang="en-US" sz="1400" i="1">
                <a:hlinkClick r:id="rId4"/>
              </a:rPr>
              <a:t>http://schools.nyc.gov/AboutUs/data/classsize/classsize.htm</a:t>
            </a:r>
            <a:r>
              <a:rPr lang="en-US" sz="1400" i="1"/>
              <a:t> </a:t>
            </a:r>
          </a:p>
          <a:p>
            <a:pPr algn="ctr"/>
            <a:r>
              <a:rPr lang="en-US" sz="1400" i="1"/>
              <a:t>*All class size figures calculated averaging Gen.Ed,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304799" y="1524000"/>
          <a:ext cx="8627639" cy="5016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D15?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457199" y="1524000"/>
          <a:ext cx="8352705" cy="5067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city’s HS: average class sizes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2954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Ways that </a:t>
            </a:r>
            <a:r>
              <a:rPr lang="en-US" dirty="0" smtClean="0"/>
              <a:t>DOE has worked AGAINST reducing class size</a:t>
            </a:r>
            <a:endParaRPr lang="en-US" dirty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has cut school budgets 14%– contradicting C4E prohibition against  supplanting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special ed inclusion initiative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Has never aligned either  Blue Book formula or capital plan to goals in class size plan, as required by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9784</TotalTime>
  <Words>1427</Words>
  <Application>Microsoft Macintosh PowerPoint</Application>
  <PresentationFormat>On-screen Show (4:3)</PresentationFormat>
  <Paragraphs>152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ＭＳ Ｐゴシック</vt:lpstr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Also in grades 4-8,  class sizes have increased</vt:lpstr>
      <vt:lpstr>What Happened in D15?</vt:lpstr>
      <vt:lpstr>Also in city’s HS: average class sizes  have risen</vt:lpstr>
      <vt:lpstr>Ways that DOE has worked AGAINST reducing class size</vt:lpstr>
      <vt:lpstr>Slide 10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67</cp:revision>
  <dcterms:created xsi:type="dcterms:W3CDTF">2013-02-26T16:00:46Z</dcterms:created>
  <dcterms:modified xsi:type="dcterms:W3CDTF">2013-02-26T16:02:02Z</dcterms:modified>
</cp:coreProperties>
</file>