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73" r:id="rId2"/>
    <p:sldId id="374" r:id="rId3"/>
    <p:sldId id="375" r:id="rId4"/>
    <p:sldId id="376" r:id="rId5"/>
    <p:sldId id="344" r:id="rId6"/>
    <p:sldId id="367" r:id="rId7"/>
    <p:sldId id="349" r:id="rId8"/>
    <p:sldId id="372" r:id="rId9"/>
    <p:sldId id="377" r:id="rId10"/>
    <p:sldId id="378" r:id="rId11"/>
    <p:sldId id="379" r:id="rId12"/>
    <p:sldId id="380" r:id="rId13"/>
    <p:sldId id="381" r:id="rId14"/>
    <p:sldId id="382" r:id="rId15"/>
    <p:sldId id="383" r:id="rId16"/>
    <p:sldId id="384" r:id="rId17"/>
    <p:sldId id="385" r:id="rId18"/>
    <p:sldId id="386" r:id="rId19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6%20Class%20Size%20Analysis%20upd.2012-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6%20Class%20Size%20Analysis%20upd.2012-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6%20Class%20Size%20Analysis%20upd.2012-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6%20Class%20Size%20Analysis%20upd.2012-1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D16 k-3 class sizes</a:t>
            </a:r>
            <a:r>
              <a:rPr lang="en-US" baseline="0"/>
              <a:t> on rise; now above C4E goals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775096698439011"/>
          <c:y val="0.105050505050505"/>
          <c:w val="0.720660312197817"/>
          <c:h val="0.754479638908773"/>
        </c:manualLayout>
      </c:layout>
      <c:lineChart>
        <c:grouping val="standard"/>
        <c:ser>
          <c:idx val="0"/>
          <c:order val="0"/>
          <c:tx>
            <c:strRef>
              <c:f>Summary!$A$8</c:f>
              <c:strCache>
                <c:ptCount val="1"/>
                <c:pt idx="0">
                  <c:v>C4E goals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Summary!$B$8:$H$8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ser>
          <c:idx val="1"/>
          <c:order val="1"/>
          <c:tx>
            <c:strRef>
              <c:f>Summary!$A$9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Summary!$B$9:$H$9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Summary!$A$10</c:f>
              <c:strCache>
                <c:ptCount val="1"/>
                <c:pt idx="0">
                  <c:v>D16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Summary!$B$7:$H$7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Summary!$B$10:$H$10</c:f>
              <c:numCache>
                <c:formatCode>General</c:formatCode>
                <c:ptCount val="7"/>
                <c:pt idx="0">
                  <c:v>18.7</c:v>
                </c:pt>
                <c:pt idx="1">
                  <c:v>18.9</c:v>
                </c:pt>
                <c:pt idx="2">
                  <c:v>19.2</c:v>
                </c:pt>
                <c:pt idx="3">
                  <c:v>20.1</c:v>
                </c:pt>
                <c:pt idx="4">
                  <c:v>19.8</c:v>
                </c:pt>
                <c:pt idx="5">
                  <c:v>20.7</c:v>
                </c:pt>
                <c:pt idx="6">
                  <c:v>20.8</c:v>
                </c:pt>
              </c:numCache>
            </c:numRef>
          </c:val>
        </c:ser>
        <c:dLbls>
          <c:showVal val="1"/>
        </c:dLbls>
        <c:marker val="1"/>
        <c:axId val="696603256"/>
        <c:axId val="69316568"/>
      </c:lineChart>
      <c:catAx>
        <c:axId val="69660325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69316568"/>
        <c:crosses val="autoZero"/>
        <c:auto val="1"/>
        <c:lblAlgn val="ctr"/>
        <c:lblOffset val="100"/>
      </c:catAx>
      <c:valAx>
        <c:axId val="69316568"/>
        <c:scaling>
          <c:orientation val="minMax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696603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2625889547312"/>
          <c:y val="0.285854727683242"/>
          <c:w val="0.177064832102173"/>
          <c:h val="0.365626080731318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D16 k-3 Sections/teachers continues sharp</a:t>
            </a:r>
            <a:r>
              <a:rPr lang="en-US" baseline="0"/>
              <a:t> decline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985399834989104"/>
          <c:y val="0.101835985312117"/>
          <c:w val="0.668166572452404"/>
          <c:h val="0.764610877128731"/>
        </c:manualLayout>
      </c:layout>
      <c:lineChart>
        <c:grouping val="standard"/>
        <c:ser>
          <c:idx val="1"/>
          <c:order val="1"/>
          <c:tx>
            <c:strRef>
              <c:f>Summary!$A$23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Summary!$B$23:$G$23</c:f>
              <c:numCache>
                <c:formatCode>General</c:formatCode>
                <c:ptCount val="6"/>
                <c:pt idx="0">
                  <c:v>3236.0</c:v>
                </c:pt>
                <c:pt idx="1">
                  <c:v>3096.0</c:v>
                </c:pt>
                <c:pt idx="2">
                  <c:v>3130.0</c:v>
                </c:pt>
                <c:pt idx="3">
                  <c:v>2943.0</c:v>
                </c:pt>
                <c:pt idx="4">
                  <c:v>2921.0</c:v>
                </c:pt>
                <c:pt idx="5">
                  <c:v>2725.0</c:v>
                </c:pt>
              </c:numCache>
            </c:numRef>
          </c:val>
        </c:ser>
        <c:marker val="1"/>
        <c:axId val="477878376"/>
        <c:axId val="583932712"/>
      </c:lineChart>
      <c:lineChart>
        <c:grouping val="standard"/>
        <c:ser>
          <c:idx val="0"/>
          <c:order val="0"/>
          <c:tx>
            <c:strRef>
              <c:f>Summary!$A$22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Summary!$B$21:$G$21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Summary!$B$22:$G$22</c:f>
              <c:numCache>
                <c:formatCode>General</c:formatCode>
                <c:ptCount val="6"/>
                <c:pt idx="0">
                  <c:v>171.0</c:v>
                </c:pt>
                <c:pt idx="1">
                  <c:v>161.0</c:v>
                </c:pt>
                <c:pt idx="2">
                  <c:v>156.0</c:v>
                </c:pt>
                <c:pt idx="3">
                  <c:v>149.0</c:v>
                </c:pt>
                <c:pt idx="4">
                  <c:v>141.0</c:v>
                </c:pt>
                <c:pt idx="5">
                  <c:v>131.0</c:v>
                </c:pt>
              </c:numCache>
            </c:numRef>
          </c:val>
        </c:ser>
        <c:marker val="1"/>
        <c:axId val="459210456"/>
        <c:axId val="475492760"/>
      </c:lineChart>
      <c:catAx>
        <c:axId val="47787837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932712"/>
        <c:crosses val="autoZero"/>
        <c:auto val="1"/>
        <c:lblAlgn val="ctr"/>
        <c:lblOffset val="100"/>
      </c:catAx>
      <c:valAx>
        <c:axId val="583932712"/>
        <c:scaling>
          <c:orientation val="minMax"/>
          <c:min val="25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</a:t>
                </a:r>
                <a:r>
                  <a:rPr lang="en-US" baseline="0"/>
                  <a:t> Students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77878376"/>
        <c:crosses val="autoZero"/>
        <c:crossBetween val="between"/>
      </c:valAx>
      <c:valAx>
        <c:axId val="475492760"/>
        <c:scaling>
          <c:orientation val="minMax"/>
          <c:min val="130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459210456"/>
        <c:crosses val="max"/>
        <c:crossBetween val="between"/>
      </c:valAx>
      <c:catAx>
        <c:axId val="459210456"/>
        <c:scaling>
          <c:orientation val="minMax"/>
        </c:scaling>
        <c:delete val="1"/>
        <c:axPos val="b"/>
        <c:tickLblPos val="nextTo"/>
        <c:crossAx val="475492760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412440035759"/>
          <c:y val="0.410406422575391"/>
          <c:w val="0.179241766717962"/>
          <c:h val="0.190447864763539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D16 4-8 class sizes now</a:t>
            </a:r>
            <a:r>
              <a:rPr lang="en-US" baseline="0"/>
              <a:t> above C4E goals</a:t>
            </a:r>
            <a:endParaRPr lang="en-US"/>
          </a:p>
        </c:rich>
      </c:tx>
      <c:layout/>
    </c:title>
    <c:plotArea>
      <c:layout>
        <c:manualLayout>
          <c:layoutTarget val="inner"/>
          <c:xMode val="edge"/>
          <c:yMode val="edge"/>
          <c:x val="0.0789375398831434"/>
          <c:y val="0.110785619174434"/>
          <c:w val="0.739308337333817"/>
          <c:h val="0.741075731046269"/>
        </c:manualLayout>
      </c:layout>
      <c:lineChart>
        <c:grouping val="standard"/>
        <c:ser>
          <c:idx val="0"/>
          <c:order val="0"/>
          <c:tx>
            <c:strRef>
              <c:f>Summary!$A$15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Summary!$B$15:$H$15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ser>
          <c:idx val="1"/>
          <c:order val="1"/>
          <c:tx>
            <c:strRef>
              <c:f>Summary!$A$16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Summary!$B$16:$H$16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Summary!$A$17</c:f>
              <c:strCache>
                <c:ptCount val="1"/>
                <c:pt idx="0">
                  <c:v>D16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Summary!$B$14:$H$14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Summary!$B$17:$H$17</c:f>
              <c:numCache>
                <c:formatCode>General</c:formatCode>
                <c:ptCount val="7"/>
                <c:pt idx="0">
                  <c:v>22.8</c:v>
                </c:pt>
                <c:pt idx="1">
                  <c:v>21.9</c:v>
                </c:pt>
                <c:pt idx="2">
                  <c:v>22.5</c:v>
                </c:pt>
                <c:pt idx="3">
                  <c:v>21.7</c:v>
                </c:pt>
                <c:pt idx="4">
                  <c:v>22.2</c:v>
                </c:pt>
                <c:pt idx="5">
                  <c:v>23.0</c:v>
                </c:pt>
                <c:pt idx="6">
                  <c:v>23.1</c:v>
                </c:pt>
              </c:numCache>
            </c:numRef>
          </c:val>
        </c:ser>
        <c:marker val="1"/>
        <c:axId val="541705032"/>
        <c:axId val="489561064"/>
      </c:lineChart>
      <c:catAx>
        <c:axId val="54170503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9561064"/>
        <c:crosses val="autoZero"/>
        <c:auto val="1"/>
        <c:lblAlgn val="ctr"/>
        <c:lblOffset val="100"/>
      </c:catAx>
      <c:valAx>
        <c:axId val="489561064"/>
        <c:scaling>
          <c:orientation val="minMax"/>
          <c:min val="21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Students per Section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5417050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4899492392564"/>
          <c:y val="0.28815311867641"/>
          <c:w val="0.156016717511652"/>
          <c:h val="0.3560504104763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title>
      <c:tx>
        <c:rich>
          <a:bodyPr/>
          <a:lstStyle/>
          <a:p>
            <a:pPr>
              <a:defRPr/>
            </a:pPr>
            <a:r>
              <a:rPr lang="en-US"/>
              <a:t>D16 4-8</a:t>
            </a:r>
            <a:r>
              <a:rPr lang="en-US" baseline="0"/>
              <a:t> sections/teachers continue to drop drastically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976275882181394"/>
          <c:y val="0.108394523072921"/>
          <c:w val="0.689757582385535"/>
          <c:h val="0.748969798608836"/>
        </c:manualLayout>
      </c:layout>
      <c:lineChart>
        <c:grouping val="standard"/>
        <c:ser>
          <c:idx val="1"/>
          <c:order val="1"/>
          <c:tx>
            <c:strRef>
              <c:f>Summary!$A$29</c:f>
              <c:strCache>
                <c:ptCount val="1"/>
                <c:pt idx="0">
                  <c:v>Total Students</c:v>
                </c:pt>
              </c:strCache>
            </c:strRef>
          </c:tx>
          <c:marker>
            <c:symbol val="none"/>
          </c:marker>
          <c:cat>
            <c:strRef>
              <c:f>Summary!$B$27:$G$27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Summary!$B$29:$G$29</c:f>
              <c:numCache>
                <c:formatCode>General</c:formatCode>
                <c:ptCount val="6"/>
                <c:pt idx="0">
                  <c:v>3703.0</c:v>
                </c:pt>
                <c:pt idx="1">
                  <c:v>3514.0</c:v>
                </c:pt>
                <c:pt idx="2">
                  <c:v>3325.0</c:v>
                </c:pt>
                <c:pt idx="3">
                  <c:v>3069.0</c:v>
                </c:pt>
                <c:pt idx="4">
                  <c:v>3100.0</c:v>
                </c:pt>
                <c:pt idx="5">
                  <c:v>2978.0</c:v>
                </c:pt>
              </c:numCache>
            </c:numRef>
          </c:val>
        </c:ser>
        <c:marker val="1"/>
        <c:axId val="586294536"/>
        <c:axId val="583831480"/>
      </c:lineChart>
      <c:lineChart>
        <c:grouping val="standard"/>
        <c:ser>
          <c:idx val="0"/>
          <c:order val="0"/>
          <c:tx>
            <c:strRef>
              <c:f>Summary!$A$28</c:f>
              <c:strCache>
                <c:ptCount val="1"/>
                <c:pt idx="0">
                  <c:v>Total Sections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Summary!$B$27:$G$27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Summary!$B$28:$G$28</c:f>
              <c:numCache>
                <c:formatCode>General</c:formatCode>
                <c:ptCount val="6"/>
                <c:pt idx="0">
                  <c:v>169.0</c:v>
                </c:pt>
                <c:pt idx="1">
                  <c:v>156.0</c:v>
                </c:pt>
                <c:pt idx="2">
                  <c:v>153.0</c:v>
                </c:pt>
                <c:pt idx="3">
                  <c:v>138.0</c:v>
                </c:pt>
                <c:pt idx="4">
                  <c:v>135.0</c:v>
                </c:pt>
                <c:pt idx="5">
                  <c:v>129.0</c:v>
                </c:pt>
              </c:numCache>
            </c:numRef>
          </c:val>
        </c:ser>
        <c:marker val="1"/>
        <c:axId val="483776696"/>
        <c:axId val="583504696"/>
      </c:lineChart>
      <c:catAx>
        <c:axId val="586294536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83831480"/>
        <c:crosses val="autoZero"/>
        <c:auto val="1"/>
        <c:lblAlgn val="ctr"/>
        <c:lblOffset val="100"/>
      </c:catAx>
      <c:valAx>
        <c:axId val="583831480"/>
        <c:scaling>
          <c:orientation val="minMax"/>
          <c:min val="2500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</a:t>
                </a:r>
                <a:r>
                  <a:rPr lang="en-US" baseline="0"/>
                  <a:t> Students</a:t>
                </a:r>
              </a:p>
            </c:rich>
          </c:tx>
          <c:layout>
            <c:manualLayout>
              <c:xMode val="edge"/>
              <c:yMode val="edge"/>
              <c:x val="0.0333333333333333"/>
              <c:y val="0.479956255468066"/>
            </c:manualLayout>
          </c:layout>
        </c:title>
        <c:numFmt formatCode="General" sourceLinked="1"/>
        <c:majorTickMark val="none"/>
        <c:tickLblPos val="nextTo"/>
        <c:crossAx val="586294536"/>
        <c:crosses val="autoZero"/>
        <c:crossBetween val="between"/>
      </c:valAx>
      <c:valAx>
        <c:axId val="583504696"/>
        <c:scaling>
          <c:orientation val="minMax"/>
          <c:min val="125.0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Total Sections</a:t>
                </a:r>
              </a:p>
            </c:rich>
          </c:tx>
          <c:layout/>
        </c:title>
        <c:numFmt formatCode="General" sourceLinked="1"/>
        <c:tickLblPos val="nextTo"/>
        <c:crossAx val="483776696"/>
        <c:crosses val="max"/>
        <c:crossBetween val="between"/>
      </c:valAx>
      <c:catAx>
        <c:axId val="483776696"/>
        <c:scaling>
          <c:orientation val="minMax"/>
        </c:scaling>
        <c:delete val="1"/>
        <c:axPos val="b"/>
        <c:tickLblPos val="nextTo"/>
        <c:crossAx val="58350469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1677116749295"/>
          <c:y val="0.355129115496835"/>
          <c:w val="0.159063623991446"/>
          <c:h val="0.25222038277431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spPr>
    <a:ln>
      <a:noFill/>
    </a:ln>
  </c:sp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26.28222354218275</c:v>
                </c:pt>
              </c:numCache>
            </c:numRef>
          </c:val>
        </c:ser>
        <c:dLbls>
          <c:showVal val="1"/>
        </c:dLbls>
        <c:marker val="1"/>
        <c:axId val="469583016"/>
        <c:axId val="477472600"/>
      </c:lineChart>
      <c:catAx>
        <c:axId val="46958301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7472600"/>
        <c:crosses val="autoZero"/>
        <c:auto val="1"/>
        <c:lblAlgn val="ctr"/>
        <c:lblOffset val="100"/>
      </c:catAx>
      <c:valAx>
        <c:axId val="477472600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695830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587140168"/>
        <c:axId val="476008248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475989032"/>
        <c:axId val="475953736"/>
      </c:lineChart>
      <c:catAx>
        <c:axId val="587140168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6008248"/>
        <c:crosses val="autoZero"/>
        <c:auto val="1"/>
        <c:lblAlgn val="ctr"/>
        <c:lblOffset val="100"/>
      </c:catAx>
      <c:valAx>
        <c:axId val="476008248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587140168"/>
        <c:crosses val="autoZero"/>
        <c:crossBetween val="between"/>
      </c:valAx>
      <c:valAx>
        <c:axId val="475953736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475989032"/>
        <c:crosses val="max"/>
        <c:crossBetween val="between"/>
      </c:valAx>
      <c:catAx>
        <c:axId val="475989032"/>
        <c:scaling>
          <c:orientation val="minMax"/>
        </c:scaling>
        <c:delete val="1"/>
        <c:axPos val="b"/>
        <c:tickLblPos val="nextTo"/>
        <c:crossAx val="475953736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9CB65F4-3D84-EC45-AC4F-4EBFB72B7F0F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404B8DC-ECF3-9C42-93DA-31F29E917A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0FC0351-7153-F742-A994-301B2DCDF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AFCFB2-1D0D-CB47-83FE-1D9B53018F7B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F771DA7-7380-D44A-AD0E-E0209598A005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B956D-B89F-0347-ADFF-75222A2C3DF8}" type="slidenum">
              <a:rPr lang="en-US"/>
              <a:pPr/>
              <a:t>11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2CF13B-9CE1-0C4B-A50D-5C4E35606C3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6EA889-609A-6A46-A94C-0B83D0D4355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F90EC88-263D-744C-93F4-42B9CB500FE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366390-6670-894C-BDEB-FE197B94CDF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D013ED-CB05-C045-A536-ED8B8533BCBC}" type="slidenum">
              <a:rPr lang="en-US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60E11A-3D6E-9A41-990B-D43836F588B6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B63DA9-F5A6-F24A-ABC3-6E50B2537CB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2ABB40-A1F7-A84A-8AD9-204EBF0AA893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75FF82-8983-104E-BAB6-253F6B0A2926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779798-E941-A245-B8F8-8721029E485D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50F9FBB-C330-E742-A0A8-B3D86057728F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A41AB1-A99B-344E-B1C9-182BB6A11290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CE6595-E2D1-1A41-9E6F-C740C3D203AA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8D6784-CE2A-0B45-A054-E909E871ED77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9BF06-F0D9-E349-8E40-CB6DD5E7D9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BAF9D-71A1-3348-9B45-2241316BD4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B38B1-FB0D-524D-A46B-494325DE6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489608-790A-2B4A-972A-44A1A191C7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E91E6-3122-254F-9A88-00F969EEC2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D6490-9951-CD45-B00C-E268C1C88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EBED5-D0A4-FD48-A02B-6844457E5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38840D-68B8-9345-82BD-3B5823601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050884-8F3F-D04C-BC52-EE0909335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0F5FC-6925-EA43-AC46-193FAF443D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58BCC1-7A92-9540-BE3C-C748BD3FF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8E2D88-9AEE-D54F-BFE2-D6F32E81F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8D317B-37A4-4E47-A384-7CB648FE74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 dirty="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Presentation to Community Education Council District </a:t>
            </a:r>
            <a:r>
              <a:rPr lang="en-US" sz="2800" dirty="0" smtClean="0">
                <a:ea typeface="ＭＳ Ｐゴシック" charset="-128"/>
                <a:cs typeface="ＭＳ Ｐゴシック" charset="-128"/>
              </a:rPr>
              <a:t>16</a:t>
            </a:r>
          </a:p>
          <a:p>
            <a:pPr algn="ctr" eaLnBrk="1" hangingPunct="1">
              <a:buFontTx/>
              <a:buNone/>
            </a:pPr>
            <a:r>
              <a:rPr lang="en-US" sz="2800" dirty="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dirty="0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 dirty="0">
                <a:ea typeface="ＭＳ Ｐゴシック" charset="-128"/>
                <a:cs typeface="ＭＳ Ｐゴシック" charset="-128"/>
              </a:rPr>
              <a:t>Leonie </a:t>
            </a:r>
            <a:r>
              <a:rPr lang="en-US" sz="2400" b="1" i="1" dirty="0" err="1">
                <a:ea typeface="ＭＳ Ｐゴシック" charset="-128"/>
                <a:cs typeface="ＭＳ Ｐゴシック" charset="-128"/>
              </a:rPr>
              <a:t>Haimson</a:t>
            </a:r>
            <a:r>
              <a:rPr lang="en-US" sz="2400" b="1" i="1" dirty="0">
                <a:ea typeface="ＭＳ Ｐゴシック" charset="-128"/>
                <a:cs typeface="ＭＳ Ｐゴシック" charset="-128"/>
              </a:rPr>
              <a:t>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228600" y="1371600"/>
          <a:ext cx="86868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09600" y="3048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 dirty="0"/>
              <a:t>City’s class sizes have risen sharply in all grades since 2007…esp. in K-3; now largest in 14 yrs!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381000" y="60960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/>
              <a:t>This year’s class size data is available at </a:t>
            </a:r>
            <a:r>
              <a:rPr lang="en-US" sz="1400" i="1" dirty="0">
                <a:hlinkClick r:id="rId4"/>
              </a:rPr>
              <a:t>http://schools.nyc.gov/AboutUs/data/classsize/classsize.htm</a:t>
            </a:r>
            <a:r>
              <a:rPr lang="en-US" sz="1400" i="1" dirty="0"/>
              <a:t> </a:t>
            </a:r>
          </a:p>
          <a:p>
            <a:pPr algn="ctr"/>
            <a:r>
              <a:rPr lang="en-US" sz="1400" i="1" dirty="0"/>
              <a:t>*All class size figures calculated averaging </a:t>
            </a:r>
            <a:r>
              <a:rPr lang="en-US" sz="1400" i="1" dirty="0" err="1"/>
              <a:t>Gen.Ed</a:t>
            </a:r>
            <a:r>
              <a:rPr lang="en-US" sz="1400" i="1" dirty="0"/>
              <a:t>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8382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D16?  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399" y="1066800"/>
          <a:ext cx="8153401" cy="518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04800" y="1676400"/>
          <a:ext cx="8388569" cy="4768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D16?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524000"/>
          <a:ext cx="8229600" cy="4874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9786</TotalTime>
  <Words>1435</Words>
  <Application>Microsoft Macintosh PowerPoint</Application>
  <PresentationFormat>On-screen Show (4:3)</PresentationFormat>
  <Paragraphs>154</Paragraphs>
  <Slides>18</Slides>
  <Notes>17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D16?  </vt:lpstr>
      <vt:lpstr>Also in grades 4-8,  class sizes have increased</vt:lpstr>
      <vt:lpstr>What Happened in D16?</vt:lpstr>
      <vt:lpstr>Also in HS: citywide average class sizes have risen</vt:lpstr>
      <vt:lpstr>Ways that DOE has worked AGAINST reducing class size</vt:lpstr>
      <vt:lpstr>Slide 11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72</cp:revision>
  <dcterms:created xsi:type="dcterms:W3CDTF">2013-02-26T16:02:16Z</dcterms:created>
  <dcterms:modified xsi:type="dcterms:W3CDTF">2013-02-26T16:02:35Z</dcterms:modified>
</cp:coreProperties>
</file>