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83" r:id="rId2"/>
    <p:sldId id="384" r:id="rId3"/>
    <p:sldId id="385" r:id="rId4"/>
    <p:sldId id="386" r:id="rId5"/>
    <p:sldId id="344" r:id="rId6"/>
    <p:sldId id="349" r:id="rId7"/>
    <p:sldId id="372" r:id="rId8"/>
    <p:sldId id="373" r:id="rId9"/>
    <p:sldId id="374" r:id="rId10"/>
    <p:sldId id="375" r:id="rId11"/>
    <p:sldId id="376" r:id="rId12"/>
    <p:sldId id="377" r:id="rId13"/>
    <p:sldId id="378" r:id="rId14"/>
    <p:sldId id="379" r:id="rId15"/>
    <p:sldId id="380" r:id="rId16"/>
    <p:sldId id="381" r:id="rId17"/>
    <p:sldId id="382" r:id="rId18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8%20Class%20Size%20Analysis%20upd.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8%20Class%20Size%20Analysis%20upd.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8%20Class%20Size%20Analysis%20upd.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D18 K-3 class sizes on the</a:t>
            </a:r>
            <a:r>
              <a:rPr lang="en-US" baseline="0"/>
              <a:t> rise; meet citywide averages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418903947102766"/>
          <c:y val="0.143431433486993"/>
          <c:w val="0.790197198801477"/>
          <c:h val="0.710196037667404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D18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General</c:formatCode>
                <c:ptCount val="7"/>
                <c:pt idx="0">
                  <c:v>21.3</c:v>
                </c:pt>
                <c:pt idx="1">
                  <c:v>20.8</c:v>
                </c:pt>
                <c:pt idx="2">
                  <c:v>20.8</c:v>
                </c:pt>
                <c:pt idx="3">
                  <c:v>21.8</c:v>
                </c:pt>
                <c:pt idx="4">
                  <c:v>23.1</c:v>
                </c:pt>
                <c:pt idx="5">
                  <c:v>23.8</c:v>
                </c:pt>
                <c:pt idx="6">
                  <c:v>24.6</c:v>
                </c:pt>
              </c:numCache>
            </c:numRef>
          </c:val>
        </c:ser>
        <c:marker val="1"/>
        <c:axId val="458756376"/>
        <c:axId val="484175448"/>
      </c:lineChart>
      <c:catAx>
        <c:axId val="45875637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4175448"/>
        <c:crosses val="autoZero"/>
        <c:auto val="1"/>
        <c:lblAlgn val="ctr"/>
        <c:lblOffset val="100"/>
      </c:catAx>
      <c:valAx>
        <c:axId val="484175448"/>
        <c:scaling>
          <c:orientation val="minMax"/>
          <c:min val="19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587563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4784726428427"/>
          <c:y val="0.292682840320636"/>
          <c:w val="0.155215273571573"/>
          <c:h val="0.338659578394914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D18 4-8 class</a:t>
            </a:r>
            <a:r>
              <a:rPr lang="en-US" baseline="0"/>
              <a:t> sizes fluctuate and meet citywide averages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789994034836554"/>
          <c:y val="0.105050505050505"/>
          <c:w val="0.739104032450489"/>
          <c:h val="0.754479638908773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D18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26.0</c:v>
                </c:pt>
                <c:pt idx="1">
                  <c:v>24.9</c:v>
                </c:pt>
                <c:pt idx="2">
                  <c:v>25.1</c:v>
                </c:pt>
                <c:pt idx="3">
                  <c:v>26.3</c:v>
                </c:pt>
                <c:pt idx="4">
                  <c:v>26.0</c:v>
                </c:pt>
                <c:pt idx="5">
                  <c:v>26.8</c:v>
                </c:pt>
                <c:pt idx="6">
                  <c:v>26.6</c:v>
                </c:pt>
              </c:numCache>
            </c:numRef>
          </c:val>
        </c:ser>
        <c:marker val="1"/>
        <c:axId val="475431928"/>
        <c:axId val="475571064"/>
      </c:lineChart>
      <c:catAx>
        <c:axId val="47543192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571064"/>
        <c:crosses val="autoZero"/>
        <c:auto val="1"/>
        <c:lblAlgn val="ctr"/>
        <c:lblOffset val="100"/>
      </c:catAx>
      <c:valAx>
        <c:axId val="475571064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75431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4770102600811"/>
          <c:y val="0.319321959755031"/>
          <c:w val="0.15613898830828"/>
          <c:h val="0.31741648771176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D18 Sections</a:t>
            </a:r>
            <a:r>
              <a:rPr lang="en-US" baseline="0"/>
              <a:t> have decreased more sharply than student pop in grades 4-8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837386993292505"/>
          <c:y val="0.145343917187343"/>
          <c:w val="0.703646471274424"/>
          <c:h val="0.724437127881139"/>
        </c:manualLayout>
      </c:layout>
      <c:lineChart>
        <c:grouping val="standard"/>
        <c:ser>
          <c:idx val="1"/>
          <c:order val="1"/>
          <c:tx>
            <c:strRef>
              <c:f>Summary!$A$24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Summary!$B$24:$G$24</c:f>
              <c:numCache>
                <c:formatCode>General</c:formatCode>
                <c:ptCount val="6"/>
                <c:pt idx="0">
                  <c:v>7433.0</c:v>
                </c:pt>
                <c:pt idx="1">
                  <c:v>7218.0</c:v>
                </c:pt>
                <c:pt idx="2">
                  <c:v>7276.0</c:v>
                </c:pt>
                <c:pt idx="3">
                  <c:v>7163.0</c:v>
                </c:pt>
                <c:pt idx="4">
                  <c:v>7133.0</c:v>
                </c:pt>
                <c:pt idx="5">
                  <c:v>6839.0</c:v>
                </c:pt>
              </c:numCache>
            </c:numRef>
          </c:val>
        </c:ser>
        <c:marker val="1"/>
        <c:axId val="696456888"/>
        <c:axId val="671650616"/>
      </c:lineChart>
      <c:lineChart>
        <c:grouping val="standard"/>
        <c:ser>
          <c:idx val="0"/>
          <c:order val="0"/>
          <c:tx>
            <c:strRef>
              <c:f>Summary!$A$23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299.0</c:v>
                </c:pt>
                <c:pt idx="1">
                  <c:v>288.0</c:v>
                </c:pt>
                <c:pt idx="2">
                  <c:v>277.0</c:v>
                </c:pt>
                <c:pt idx="3">
                  <c:v>276.0</c:v>
                </c:pt>
                <c:pt idx="4">
                  <c:v>266.0</c:v>
                </c:pt>
                <c:pt idx="5">
                  <c:v>257.0</c:v>
                </c:pt>
              </c:numCache>
            </c:numRef>
          </c:val>
        </c:ser>
        <c:marker val="1"/>
        <c:axId val="671247448"/>
        <c:axId val="696889208"/>
      </c:lineChart>
      <c:catAx>
        <c:axId val="69645688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71650616"/>
        <c:crosses val="autoZero"/>
        <c:auto val="1"/>
        <c:lblAlgn val="ctr"/>
        <c:lblOffset val="100"/>
      </c:catAx>
      <c:valAx>
        <c:axId val="67165061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96456888"/>
        <c:crosses val="autoZero"/>
        <c:crossBetween val="between"/>
      </c:valAx>
      <c:valAx>
        <c:axId val="696889208"/>
        <c:scaling>
          <c:orientation val="minMax"/>
          <c:min val="255.0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Sections</a:t>
                </a:r>
              </a:p>
            </c:rich>
          </c:tx>
          <c:layout/>
        </c:title>
        <c:numFmt formatCode="General" sourceLinked="1"/>
        <c:tickLblPos val="nextTo"/>
        <c:crossAx val="671247448"/>
        <c:crosses val="max"/>
        <c:crossBetween val="between"/>
      </c:valAx>
      <c:catAx>
        <c:axId val="671247448"/>
        <c:scaling>
          <c:orientation val="minMax"/>
        </c:scaling>
        <c:delete val="1"/>
        <c:axPos val="b"/>
        <c:tickLblPos val="nextTo"/>
        <c:crossAx val="69688920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31677116749295"/>
          <c:y val="0.366772180097858"/>
          <c:w val="0.159063623991446"/>
          <c:h val="0.266970043096465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26.28222354218275</c:v>
                </c:pt>
              </c:numCache>
            </c:numRef>
          </c:val>
        </c:ser>
        <c:dLbls>
          <c:showVal val="1"/>
        </c:dLbls>
        <c:marker val="1"/>
        <c:axId val="483935384"/>
        <c:axId val="475644744"/>
      </c:lineChart>
      <c:catAx>
        <c:axId val="483935384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644744"/>
        <c:crosses val="autoZero"/>
        <c:auto val="1"/>
        <c:lblAlgn val="ctr"/>
        <c:lblOffset val="100"/>
      </c:catAx>
      <c:valAx>
        <c:axId val="475644744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4839353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696884360"/>
        <c:axId val="696887704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475811432"/>
        <c:axId val="475806616"/>
      </c:lineChart>
      <c:catAx>
        <c:axId val="69688436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887704"/>
        <c:crosses val="autoZero"/>
        <c:auto val="1"/>
        <c:lblAlgn val="ctr"/>
        <c:lblOffset val="100"/>
      </c:catAx>
      <c:valAx>
        <c:axId val="696887704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696884360"/>
        <c:crosses val="autoZero"/>
        <c:crossBetween val="between"/>
      </c:valAx>
      <c:valAx>
        <c:axId val="475806616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475811432"/>
        <c:crosses val="max"/>
        <c:crossBetween val="between"/>
      </c:valAx>
      <c:catAx>
        <c:axId val="475811432"/>
        <c:scaling>
          <c:orientation val="minMax"/>
        </c:scaling>
        <c:delete val="1"/>
        <c:axPos val="b"/>
        <c:tickLblPos val="nextTo"/>
        <c:crossAx val="475806616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F52E3A2-55B8-2B47-9BF3-377835838C50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7CE9E2C-8771-9D46-BBBD-048FEA92AF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99F16FB-D3D9-5D45-BE24-F0ECDC3980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FCFB2-1D0D-CB47-83FE-1D9B53018F7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B956D-B89F-0347-ADFF-75222A2C3DF8}" type="slidenum">
              <a:rPr lang="en-US"/>
              <a:pPr/>
              <a:t>10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CF13B-9CE1-0C4B-A50D-5C4E35606C34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EA889-609A-6A46-A94C-0B83D0D4355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0EC88-263D-744C-93F4-42B9CB500FE9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66390-6670-894C-BDEB-FE197B94CDF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013ED-CB05-C045-A536-ED8B8533BCBC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0E11A-3D6E-9A41-990B-D43836F588B6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3DA9-F5A6-F24A-ABC3-6E50B2537CB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BB40-A1F7-A84A-8AD9-204EBF0AA8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5FF82-8983-104E-BAB6-253F6B0A292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271C19-ACD4-AC45-8FC9-26C5DF64D14D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8C4E6B-E079-7340-893A-15C4962E45E7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2FCDF2-D503-A743-8D3C-0E3AFCEA2A9A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D6784-CE2A-0B45-A054-E909E871ED77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71DA7-7380-D44A-AD0E-E0209598A005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89EC2-314E-4945-BD99-A334FC5AA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F82E0-16F5-8B4E-86E3-BBE473C008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49A408-AC34-CD4E-BA8D-254901685A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3EFE91-DD40-6B42-8D64-E34C0269E0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B8674-25D3-6142-BB60-5832FD06B4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96387-589A-354E-8897-D54EB9BC6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D315D6-80A9-F048-B853-5C6F09A8CE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4AD10-3FB4-7048-BF0C-A092C50019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FFCD3-CCFC-3447-BDD7-C2C2F620D4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7802A-67DF-E647-9913-4F1AC2448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F92F5-1339-A946-B76F-D45B8947F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B591D-0EDF-7A42-A1A2-41D6EAF49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F598374-6D44-0A4D-A3B8-BCBC7C6D1D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 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18</a:t>
            </a: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>
                <a:ea typeface="ＭＳ Ｐゴシック" charset="-128"/>
                <a:cs typeface="ＭＳ Ｐゴシック" charset="-128"/>
              </a:rPr>
              <a:t>Leonie </a:t>
            </a:r>
            <a:r>
              <a:rPr lang="en-US" sz="2400" b="1" i="1" dirty="0" err="1">
                <a:ea typeface="ＭＳ Ｐゴシック" charset="-128"/>
                <a:cs typeface="ＭＳ Ｐゴシック" charset="-128"/>
              </a:rPr>
              <a:t>Haimson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for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a sample </a:t>
            </a:r>
            <a:r>
              <a:rPr lang="en-US" altLang="ja-JP" sz="1800" dirty="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228600" y="1219200"/>
          <a:ext cx="8610600" cy="47138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3048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City’s class sizes have risen sharply in all grades since 2007…esp. in K-3; now largest in 14 yrs!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remain above C4E goals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533400" y="1524000"/>
          <a:ext cx="8382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D18?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386840"/>
          <a:ext cx="8229600" cy="5166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9767</TotalTime>
  <Words>1421</Words>
  <Application>Microsoft Macintosh PowerPoint</Application>
  <PresentationFormat>On-screen Show (4:3)</PresentationFormat>
  <Paragraphs>149</Paragraphs>
  <Slides>17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Also in grades 4-8,  class sizes remain above C4E goals</vt:lpstr>
      <vt:lpstr>What Happened in D18?</vt:lpstr>
      <vt:lpstr>Also in HS: citywide average class sizes have risen</vt:lpstr>
      <vt:lpstr>Ways that DOE has worked AGAINST reducing class size</vt:lpstr>
      <vt:lpstr>Slide 10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67</cp:revision>
  <dcterms:created xsi:type="dcterms:W3CDTF">2013-02-26T16:03:02Z</dcterms:created>
  <dcterms:modified xsi:type="dcterms:W3CDTF">2013-02-26T16:03:38Z</dcterms:modified>
</cp:coreProperties>
</file>