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9%20Class%20Size%20Analysis%20up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9%20Class%20Size%20Analysis%20up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9%20Class%20Size%20Analysis%20up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9%20Class%20Size%20Analysis%20up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D19 k-3 class sizes were</a:t>
            </a:r>
            <a:r>
              <a:rPr lang="en-US" baseline="0"/>
              <a:t> below C4E goals now rising to meet citywide averages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41533558305212"/>
          <c:y val="0.143386243386243"/>
          <c:w val="0.744335958005249"/>
          <c:h val="0.722682373036704"/>
        </c:manualLayout>
      </c:layout>
      <c:lineChart>
        <c:grouping val="standard"/>
        <c:ser>
          <c:idx val="0"/>
          <c:order val="0"/>
          <c:tx>
            <c:strRef>
              <c:f>Summary!$A$3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Summary!$B$3:$H$3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Summary!$A$5</c:f>
              <c:strCache>
                <c:ptCount val="1"/>
                <c:pt idx="0">
                  <c:v>D19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Summary!$B$5:$H$5</c:f>
              <c:numCache>
                <c:formatCode>General</c:formatCode>
                <c:ptCount val="7"/>
                <c:pt idx="0">
                  <c:v>19.8</c:v>
                </c:pt>
                <c:pt idx="1">
                  <c:v>19.5</c:v>
                </c:pt>
                <c:pt idx="2">
                  <c:v>19.9</c:v>
                </c:pt>
                <c:pt idx="3">
                  <c:v>21.0</c:v>
                </c:pt>
                <c:pt idx="4">
                  <c:v>21.7</c:v>
                </c:pt>
                <c:pt idx="5">
                  <c:v>22.8</c:v>
                </c:pt>
                <c:pt idx="6">
                  <c:v>23.6</c:v>
                </c:pt>
              </c:numCache>
            </c:numRef>
          </c:val>
        </c:ser>
        <c:marker val="1"/>
        <c:axId val="696813896"/>
        <c:axId val="484203960"/>
      </c:lineChart>
      <c:catAx>
        <c:axId val="69681389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4203960"/>
        <c:crosses val="autoZero"/>
        <c:auto val="1"/>
        <c:lblAlgn val="ctr"/>
        <c:lblOffset val="100"/>
      </c:catAx>
      <c:valAx>
        <c:axId val="484203960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813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6902012248469"/>
          <c:y val="0.333998666833312"/>
          <c:w val="0.163574178227722"/>
          <c:h val="0.337822563846186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D19 k-3 sections/teachers continue</a:t>
            </a:r>
            <a:r>
              <a:rPr lang="en-US" baseline="0" dirty="0"/>
              <a:t> to </a:t>
            </a:r>
            <a:r>
              <a:rPr lang="en-US" baseline="0" dirty="0" smtClean="0"/>
              <a:t>shrink faster than students</a:t>
            </a:r>
            <a:endParaRPr lang="en-US" dirty="0"/>
          </a:p>
        </c:rich>
      </c:tx>
      <c:layout>
        <c:manualLayout>
          <c:xMode val="edge"/>
          <c:yMode val="edge"/>
          <c:x val="0.101956102964194"/>
          <c:y val="0.0146454866313887"/>
        </c:manualLayout>
      </c:layout>
    </c:title>
    <c:plotArea>
      <c:layout>
        <c:manualLayout>
          <c:layoutTarget val="inner"/>
          <c:xMode val="edge"/>
          <c:yMode val="edge"/>
          <c:x val="0.0927071444051145"/>
          <c:y val="0.129852813172789"/>
          <c:w val="0.677496568662862"/>
          <c:h val="0.754353185329734"/>
        </c:manualLayout>
      </c:layout>
      <c:lineChart>
        <c:grouping val="standard"/>
        <c:ser>
          <c:idx val="1"/>
          <c:order val="1"/>
          <c:tx>
            <c:strRef>
              <c:f>Summary!$A$18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334190231362469"/>
                  <c:y val="-0.0379746835443038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Summary!$B$18:$G$18</c:f>
              <c:numCache>
                <c:formatCode>General</c:formatCode>
                <c:ptCount val="6"/>
                <c:pt idx="0">
                  <c:v>8389.0</c:v>
                </c:pt>
                <c:pt idx="1">
                  <c:v>8233.0</c:v>
                </c:pt>
                <c:pt idx="2">
                  <c:v>8189.0</c:v>
                </c:pt>
                <c:pt idx="3">
                  <c:v>7936.0</c:v>
                </c:pt>
                <c:pt idx="4">
                  <c:v>7764.0</c:v>
                </c:pt>
                <c:pt idx="5">
                  <c:v>7599.0</c:v>
                </c:pt>
              </c:numCache>
            </c:numRef>
          </c:val>
        </c:ser>
        <c:marker val="1"/>
        <c:axId val="671106824"/>
        <c:axId val="475335592"/>
      </c:lineChart>
      <c:lineChart>
        <c:grouping val="standard"/>
        <c:ser>
          <c:idx val="0"/>
          <c:order val="0"/>
          <c:tx>
            <c:strRef>
              <c:f>Summary!$A$17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359897172236505"/>
                  <c:y val="-0.0379746835443038"/>
                </c:manualLayout>
              </c:layout>
              <c:showVal val="1"/>
            </c:dLbl>
            <c:showVal val="1"/>
          </c:dLbls>
          <c:cat>
            <c:strRef>
              <c:f>Summary!$B$16:$G$16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Summary!$B$17:$G$17</c:f>
              <c:numCache>
                <c:formatCode>General</c:formatCode>
                <c:ptCount val="6"/>
                <c:pt idx="0">
                  <c:v>430.0</c:v>
                </c:pt>
                <c:pt idx="1">
                  <c:v>413.0</c:v>
                </c:pt>
                <c:pt idx="2">
                  <c:v>390.0</c:v>
                </c:pt>
                <c:pt idx="3">
                  <c:v>366.0</c:v>
                </c:pt>
                <c:pt idx="4">
                  <c:v>341.0</c:v>
                </c:pt>
                <c:pt idx="5">
                  <c:v>322.0</c:v>
                </c:pt>
              </c:numCache>
            </c:numRef>
          </c:val>
        </c:ser>
        <c:marker val="1"/>
        <c:axId val="475557688"/>
        <c:axId val="697026024"/>
      </c:lineChart>
      <c:catAx>
        <c:axId val="67110682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335592"/>
        <c:crosses val="autoZero"/>
        <c:auto val="1"/>
        <c:lblAlgn val="ctr"/>
        <c:lblOffset val="100"/>
      </c:catAx>
      <c:valAx>
        <c:axId val="475335592"/>
        <c:scaling>
          <c:orientation val="minMax"/>
          <c:max val="9000.0"/>
          <c:min val="72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71106824"/>
        <c:crosses val="autoZero"/>
        <c:crossBetween val="between"/>
      </c:valAx>
      <c:valAx>
        <c:axId val="697026024"/>
        <c:scaling>
          <c:orientation val="minMax"/>
          <c:min val="32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475557688"/>
        <c:crosses val="max"/>
        <c:crossBetween val="between"/>
      </c:valAx>
      <c:catAx>
        <c:axId val="475557688"/>
        <c:scaling>
          <c:orientation val="minMax"/>
        </c:scaling>
        <c:delete val="1"/>
        <c:axPos val="b"/>
        <c:tickLblPos val="nextTo"/>
        <c:crossAx val="69702602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4047051458017"/>
          <c:y val="0.322982078757886"/>
          <c:w val="0.166778636615377"/>
          <c:h val="0.273486772249721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D19 4-8 class sizes</a:t>
            </a:r>
            <a:r>
              <a:rPr lang="en-US" baseline="0" dirty="0" smtClean="0"/>
              <a:t> used to be below C4E goals, now far above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36079607021599"/>
          <c:y val="0.139280063583601"/>
          <c:w val="0.70918755568398"/>
          <c:h val="0.740315002691971"/>
        </c:manualLayout>
      </c:layout>
      <c:lineChart>
        <c:grouping val="standard"/>
        <c:ser>
          <c:idx val="0"/>
          <c:order val="0"/>
          <c:tx>
            <c:strRef>
              <c:f>Summary!$A$10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Summary!$A$12</c:f>
              <c:strCache>
                <c:ptCount val="1"/>
                <c:pt idx="0">
                  <c:v>D19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Summary!$B$12:$H$12</c:f>
              <c:numCache>
                <c:formatCode>General</c:formatCode>
                <c:ptCount val="7"/>
                <c:pt idx="0">
                  <c:v>23.0</c:v>
                </c:pt>
                <c:pt idx="1">
                  <c:v>22.2</c:v>
                </c:pt>
                <c:pt idx="2">
                  <c:v>22.9</c:v>
                </c:pt>
                <c:pt idx="3">
                  <c:v>23.9</c:v>
                </c:pt>
                <c:pt idx="4">
                  <c:v>24.8</c:v>
                </c:pt>
                <c:pt idx="5">
                  <c:v>25.3</c:v>
                </c:pt>
                <c:pt idx="6">
                  <c:v>25.2</c:v>
                </c:pt>
              </c:numCache>
            </c:numRef>
          </c:val>
        </c:ser>
        <c:marker val="1"/>
        <c:axId val="697228744"/>
        <c:axId val="697232040"/>
      </c:lineChart>
      <c:catAx>
        <c:axId val="69722874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7232040"/>
        <c:crosses val="autoZero"/>
        <c:auto val="1"/>
        <c:lblAlgn val="ctr"/>
        <c:lblOffset val="100"/>
      </c:catAx>
      <c:valAx>
        <c:axId val="697232040"/>
        <c:scaling>
          <c:orientation val="minMax"/>
          <c:min val="21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</a:t>
                </a:r>
                <a:r>
                  <a:rPr lang="en-US" baseline="0"/>
                  <a:t> Section</a:t>
                </a:r>
              </a:p>
              <a:p>
                <a:pPr>
                  <a:defRPr/>
                </a:pP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697228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5237608520089"/>
          <c:y val="0.279517884783633"/>
          <c:w val="0.165147006864527"/>
          <c:h val="0.365109319267784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D19 4-8 sections/teachers drop drastically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103339717670426"/>
          <c:y val="0.10798595724711"/>
          <c:w val="0.68078279066468"/>
          <c:h val="0.750666327643522"/>
        </c:manualLayout>
      </c:layout>
      <c:lineChart>
        <c:grouping val="standard"/>
        <c:ser>
          <c:idx val="1"/>
          <c:order val="1"/>
          <c:tx>
            <c:strRef>
              <c:f>Summary!$A$24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27431421446384"/>
                  <c:y val="-0.0184331797235024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Summary!$B$24:$G$24</c:f>
              <c:numCache>
                <c:formatCode>General</c:formatCode>
                <c:ptCount val="6"/>
                <c:pt idx="0">
                  <c:v>9626.0</c:v>
                </c:pt>
                <c:pt idx="1">
                  <c:v>9395.0</c:v>
                </c:pt>
                <c:pt idx="2">
                  <c:v>9238.0</c:v>
                </c:pt>
                <c:pt idx="3">
                  <c:v>9040.0</c:v>
                </c:pt>
                <c:pt idx="4">
                  <c:v>8898.0</c:v>
                </c:pt>
                <c:pt idx="5">
                  <c:v>8559.0</c:v>
                </c:pt>
              </c:numCache>
            </c:numRef>
          </c:val>
        </c:ser>
        <c:marker val="1"/>
        <c:axId val="484363368"/>
        <c:axId val="671562360"/>
      </c:lineChart>
      <c:lineChart>
        <c:grouping val="standard"/>
        <c:ser>
          <c:idx val="0"/>
          <c:order val="0"/>
          <c:tx>
            <c:strRef>
              <c:f>Summary!$A$23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349127182044888"/>
                  <c:y val="0.0276497695852535"/>
                </c:manualLayout>
              </c:layout>
              <c:showVal val="1"/>
            </c:dLbl>
            <c:showVal val="1"/>
          </c:dLbls>
          <c:cat>
            <c:strRef>
              <c:f>Summary!$B$22:$G$22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433.0</c:v>
                </c:pt>
                <c:pt idx="1">
                  <c:v>410.0</c:v>
                </c:pt>
                <c:pt idx="2">
                  <c:v>386.0</c:v>
                </c:pt>
                <c:pt idx="3">
                  <c:v>364.0</c:v>
                </c:pt>
                <c:pt idx="4">
                  <c:v>352.0</c:v>
                </c:pt>
                <c:pt idx="5">
                  <c:v>339.0</c:v>
                </c:pt>
              </c:numCache>
            </c:numRef>
          </c:val>
        </c:ser>
        <c:marker val="1"/>
        <c:axId val="672049592"/>
        <c:axId val="475670264"/>
      </c:lineChart>
      <c:catAx>
        <c:axId val="48436336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71562360"/>
        <c:crosses val="autoZero"/>
        <c:auto val="1"/>
        <c:lblAlgn val="ctr"/>
        <c:lblOffset val="100"/>
      </c:catAx>
      <c:valAx>
        <c:axId val="671562360"/>
        <c:scaling>
          <c:orientation val="minMax"/>
          <c:max val="10000.0"/>
          <c:min val="80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  <a:endParaRPr lang="en-US"/>
              </a:p>
            </c:rich>
          </c:tx>
          <c:layout/>
        </c:title>
        <c:numFmt formatCode="General" sourceLinked="1"/>
        <c:majorTickMark val="none"/>
        <c:tickLblPos val="nextTo"/>
        <c:crossAx val="484363368"/>
        <c:crosses val="autoZero"/>
        <c:crossBetween val="between"/>
      </c:valAx>
      <c:valAx>
        <c:axId val="475670264"/>
        <c:scaling>
          <c:orientation val="minMax"/>
          <c:min val="32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672049592"/>
        <c:crosses val="max"/>
        <c:crossBetween val="between"/>
      </c:valAx>
      <c:catAx>
        <c:axId val="672049592"/>
        <c:scaling>
          <c:orientation val="minMax"/>
        </c:scaling>
        <c:delete val="1"/>
        <c:axPos val="b"/>
        <c:tickLblPos val="nextTo"/>
        <c:crossAx val="475670264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45235392873188"/>
          <c:y val="0.373845985927814"/>
          <c:w val="0.145755598117803"/>
          <c:h val="0.23309898767253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671121848"/>
        <c:axId val="696951240"/>
      </c:lineChart>
      <c:catAx>
        <c:axId val="67112184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6951240"/>
        <c:crosses val="autoZero"/>
        <c:auto val="1"/>
        <c:lblAlgn val="ctr"/>
        <c:lblOffset val="100"/>
      </c:catAx>
      <c:valAx>
        <c:axId val="696951240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671121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75899128"/>
        <c:axId val="475625608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671609080"/>
        <c:axId val="671877288"/>
      </c:lineChart>
      <c:catAx>
        <c:axId val="47589912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625608"/>
        <c:crosses val="autoZero"/>
        <c:auto val="1"/>
        <c:lblAlgn val="ctr"/>
        <c:lblOffset val="100"/>
      </c:catAx>
      <c:valAx>
        <c:axId val="47562560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75899128"/>
        <c:crosses val="autoZero"/>
        <c:crossBetween val="between"/>
      </c:valAx>
      <c:valAx>
        <c:axId val="671877288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671609080"/>
        <c:crosses val="max"/>
        <c:crossBetween val="between"/>
      </c:valAx>
      <c:catAx>
        <c:axId val="671609080"/>
        <c:scaling>
          <c:orientation val="minMax"/>
        </c:scaling>
        <c:delete val="1"/>
        <c:axPos val="b"/>
        <c:tickLblPos val="nextTo"/>
        <c:crossAx val="67187728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FCB81D-1FCB-0945-B8B6-04E24A45D2FB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B433BA3-2FEE-FD45-8815-473575FB0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EC3BA12-A8A7-3B4B-81E5-87B59A2D8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6FFC45E-F0CB-CA48-B003-D347E48079C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058688-379C-DC46-A804-27BC4D1EB83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ABAA99F-BA58-3241-83AA-7C1989426B28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F6EF73-96C2-2646-BB9A-FDFD8A12C23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4388A-7230-2944-8686-E178C63FC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7FA6E-33E0-BD43-AF71-6D7B77FCB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BA3C4-D9B4-4749-95EE-E8FD0B4AE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474FC1-73F8-A344-AB63-7C776E73AD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AE7AB-7BCE-1D49-956B-9741A398E9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8F80E6-20F1-F446-B908-F5EC41D08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B0929-1CA8-CC45-8DA8-20416B65A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A2145-1576-9541-8C07-0E80F62CC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6F8DD-F3DB-A048-9327-457948A414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4DD878-6DA0-1140-A760-9185A0E28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B6DB51-4FC0-EB42-B54A-4EAC8EAC13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D89CD-63AA-4F40-8A1A-822586E201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35E346D-4889-254F-9038-D144EAD8A6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19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685800" y="1295400"/>
          <a:ext cx="8001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85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D19?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066800"/>
          <a:ext cx="8305800" cy="54237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latin typeface="Arial"/>
                <a:ea typeface="+mj-ea"/>
                <a:cs typeface="Arial"/>
              </a:rPr>
              <a:t>Also in grades 4-8, </a:t>
            </a:r>
            <a:br>
              <a:rPr lang="en-US" sz="3600" dirty="0" smtClean="0">
                <a:latin typeface="Arial"/>
                <a:ea typeface="+mj-ea"/>
                <a:cs typeface="Arial"/>
              </a:rPr>
            </a:br>
            <a:r>
              <a:rPr lang="en-US" sz="3600" dirty="0" smtClean="0">
                <a:latin typeface="Arial"/>
                <a:ea typeface="+mj-ea"/>
                <a:cs typeface="Arial"/>
              </a:rPr>
              <a:t>class sizes have increased</a:t>
            </a:r>
            <a:endParaRPr lang="en-US" sz="3600" dirty="0">
              <a:latin typeface="Arial"/>
              <a:ea typeface="+mj-ea"/>
              <a:cs typeface="Arial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457200" y="1676400"/>
          <a:ext cx="83058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D19?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381000" y="1600200"/>
          <a:ext cx="8458200" cy="4892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9821</TotalTime>
  <Words>1449</Words>
  <Application>Microsoft Macintosh PowerPoint</Application>
  <PresentationFormat>On-screen Show (4:3)</PresentationFormat>
  <Paragraphs>158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D19?  </vt:lpstr>
      <vt:lpstr>Also in grades 4-8,  class sizes have increased</vt:lpstr>
      <vt:lpstr>What Happened in D19?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74</cp:revision>
  <dcterms:created xsi:type="dcterms:W3CDTF">2013-02-26T16:04:16Z</dcterms:created>
  <dcterms:modified xsi:type="dcterms:W3CDTF">2013-02-26T16:04:36Z</dcterms:modified>
</cp:coreProperties>
</file>