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73" r:id="rId2"/>
    <p:sldId id="374" r:id="rId3"/>
    <p:sldId id="375" r:id="rId4"/>
    <p:sldId id="376" r:id="rId5"/>
    <p:sldId id="344" r:id="rId6"/>
    <p:sldId id="349" r:id="rId7"/>
    <p:sldId id="377" r:id="rId8"/>
    <p:sldId id="378" r:id="rId9"/>
    <p:sldId id="379" r:id="rId10"/>
    <p:sldId id="380" r:id="rId11"/>
    <p:sldId id="381" r:id="rId12"/>
    <p:sldId id="382" r:id="rId13"/>
    <p:sldId id="383" r:id="rId14"/>
    <p:sldId id="384" r:id="rId15"/>
    <p:sldId id="385" r:id="rId16"/>
    <p:sldId id="386" r:id="rId17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%20class%20size%20analysis%20upd.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%20class%20size%20analysis%20upd.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/>
              <a:t>D2 K-3 class size averages increasing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650038884028385"/>
          <c:y val="0.135837670714889"/>
          <c:w val="0.843903834937299"/>
          <c:h val="0.719145830455404"/>
        </c:manualLayout>
      </c:layout>
      <c:lineChart>
        <c:grouping val="standard"/>
        <c:ser>
          <c:idx val="0"/>
          <c:order val="0"/>
          <c:tx>
            <c:strRef>
              <c:f>Summary!$A$8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Summary!$B$7:$G$7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Summary!$B$8:$G$8</c:f>
              <c:numCache>
                <c:formatCode>General</c:formatCode>
                <c:ptCount val="6"/>
                <c:pt idx="0">
                  <c:v>20.7</c:v>
                </c:pt>
                <c:pt idx="1">
                  <c:v>20.5</c:v>
                </c:pt>
                <c:pt idx="2">
                  <c:v>20.3</c:v>
                </c:pt>
                <c:pt idx="3">
                  <c:v>20.1</c:v>
                </c:pt>
                <c:pt idx="4">
                  <c:v>19.9</c:v>
                </c:pt>
                <c:pt idx="5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Summary!$A$9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Summary!$B$7:$G$7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Summary!$B$9:$G$9</c:f>
              <c:numCache>
                <c:formatCode>General</c:formatCode>
                <c:ptCount val="6"/>
                <c:pt idx="0">
                  <c:v>20.9</c:v>
                </c:pt>
                <c:pt idx="1">
                  <c:v>21.4</c:v>
                </c:pt>
                <c:pt idx="2">
                  <c:v>22.1</c:v>
                </c:pt>
                <c:pt idx="3">
                  <c:v>22.9</c:v>
                </c:pt>
                <c:pt idx="4">
                  <c:v>23.9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Summary!$A$10</c:f>
              <c:strCache>
                <c:ptCount val="1"/>
                <c:pt idx="0">
                  <c:v>D2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Summary!$B$7:$G$7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Summary!$B$10:$G$10</c:f>
              <c:numCache>
                <c:formatCode>General</c:formatCode>
                <c:ptCount val="6"/>
                <c:pt idx="0">
                  <c:v>21.9</c:v>
                </c:pt>
                <c:pt idx="1">
                  <c:v>22.3</c:v>
                </c:pt>
                <c:pt idx="2">
                  <c:v>22.7</c:v>
                </c:pt>
                <c:pt idx="3">
                  <c:v>23.1</c:v>
                </c:pt>
                <c:pt idx="4">
                  <c:v>23.7</c:v>
                </c:pt>
                <c:pt idx="5">
                  <c:v>24.4</c:v>
                </c:pt>
              </c:numCache>
            </c:numRef>
          </c:val>
        </c:ser>
        <c:dLbls>
          <c:showVal val="1"/>
        </c:dLbls>
        <c:marker val="1"/>
        <c:axId val="582583608"/>
        <c:axId val="587159352"/>
      </c:lineChart>
      <c:catAx>
        <c:axId val="58258360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7159352"/>
        <c:crosses val="autoZero"/>
        <c:auto val="1"/>
        <c:lblAlgn val="ctr"/>
        <c:lblOffset val="100"/>
      </c:catAx>
      <c:valAx>
        <c:axId val="587159352"/>
        <c:scaling>
          <c:orientation val="minMax"/>
          <c:min val="19.0"/>
        </c:scaling>
        <c:axPos val="l"/>
        <c:majorGridlines/>
        <c:numFmt formatCode="General" sourceLinked="1"/>
        <c:tickLblPos val="nextTo"/>
        <c:crossAx val="5825836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1992806454749"/>
          <c:y val="0.211846479716351"/>
          <c:w val="0.148290682414698"/>
          <c:h val="0.50788575770134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/>
              <a:t>D2 4-8 grade class size increasing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03877124582728"/>
          <c:y val="0.11005291005291"/>
          <c:w val="0.745645083199551"/>
          <c:h val="0.745212681748115"/>
        </c:manualLayout>
      </c:layout>
      <c:lineChart>
        <c:grouping val="standard"/>
        <c:ser>
          <c:idx val="0"/>
          <c:order val="0"/>
          <c:tx>
            <c:strRef>
              <c:f>Summary!$A$15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Summary!$B$14:$G$14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Summary!$B$15:$G$15</c:f>
              <c:numCache>
                <c:formatCode>General</c:formatCode>
                <c:ptCount val="6"/>
                <c:pt idx="0">
                  <c:v>24.8</c:v>
                </c:pt>
                <c:pt idx="1">
                  <c:v>24.6</c:v>
                </c:pt>
                <c:pt idx="2">
                  <c:v>23.8</c:v>
                </c:pt>
                <c:pt idx="3">
                  <c:v>23.3</c:v>
                </c:pt>
                <c:pt idx="4">
                  <c:v>22.9</c:v>
                </c:pt>
                <c:pt idx="5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Summary!$A$16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Summary!$B$14:$G$14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Summary!$B$16:$G$16</c:f>
              <c:numCache>
                <c:formatCode>General</c:formatCode>
                <c:ptCount val="6"/>
                <c:pt idx="0">
                  <c:v>25.1</c:v>
                </c:pt>
                <c:pt idx="1">
                  <c:v>25.3</c:v>
                </c:pt>
                <c:pt idx="2">
                  <c:v>25.8</c:v>
                </c:pt>
                <c:pt idx="3">
                  <c:v>26.3</c:v>
                </c:pt>
                <c:pt idx="4">
                  <c:v>26.6</c:v>
                </c:pt>
                <c:pt idx="5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Summary!$A$17</c:f>
              <c:strCache>
                <c:ptCount val="1"/>
                <c:pt idx="0">
                  <c:v>D2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Summary!$B$14:$G$14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Summary!$B$17:$G$17</c:f>
              <c:numCache>
                <c:formatCode>General</c:formatCode>
                <c:ptCount val="6"/>
                <c:pt idx="0">
                  <c:v>26.0</c:v>
                </c:pt>
                <c:pt idx="1">
                  <c:v>26.5</c:v>
                </c:pt>
                <c:pt idx="2">
                  <c:v>25.9</c:v>
                </c:pt>
                <c:pt idx="3">
                  <c:v>26.0</c:v>
                </c:pt>
                <c:pt idx="4">
                  <c:v>26.4</c:v>
                </c:pt>
                <c:pt idx="5">
                  <c:v>26.7</c:v>
                </c:pt>
              </c:numCache>
            </c:numRef>
          </c:val>
        </c:ser>
        <c:dLbls>
          <c:showVal val="1"/>
        </c:dLbls>
        <c:marker val="1"/>
        <c:axId val="586188040"/>
        <c:axId val="586544680"/>
      </c:lineChart>
      <c:catAx>
        <c:axId val="586188040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6544680"/>
        <c:crosses val="autoZero"/>
        <c:auto val="1"/>
        <c:lblAlgn val="ctr"/>
        <c:lblOffset val="100"/>
      </c:catAx>
      <c:valAx>
        <c:axId val="586544680"/>
        <c:scaling>
          <c:orientation val="minMax"/>
        </c:scaling>
        <c:axPos val="l"/>
        <c:majorGridlines/>
        <c:numFmt formatCode="General" sourceLinked="1"/>
        <c:tickLblPos val="nextTo"/>
        <c:crossAx val="586188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4400147797059"/>
          <c:y val="0.24050368703912"/>
          <c:w val="0.193594396673767"/>
          <c:h val="0.4024110998222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26.28222354218282</c:v>
                </c:pt>
              </c:numCache>
            </c:numRef>
          </c:val>
        </c:ser>
        <c:dLbls>
          <c:showVal val="1"/>
        </c:dLbls>
        <c:marker val="1"/>
        <c:axId val="587029880"/>
        <c:axId val="540185096"/>
      </c:lineChart>
      <c:catAx>
        <c:axId val="587029880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40185096"/>
        <c:crosses val="autoZero"/>
        <c:auto val="1"/>
        <c:lblAlgn val="ctr"/>
        <c:lblOffset val="100"/>
      </c:catAx>
      <c:valAx>
        <c:axId val="540185096"/>
        <c:scaling>
          <c:orientation val="minMax"/>
        </c:scaling>
        <c:axPos val="l"/>
        <c:majorGridlines/>
        <c:numFmt formatCode="0.0" sourceLinked="1"/>
        <c:tickLblPos val="nextTo"/>
        <c:crossAx val="5870298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458824648"/>
        <c:axId val="586515384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542060200"/>
        <c:axId val="468737880"/>
      </c:lineChart>
      <c:catAx>
        <c:axId val="45882464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6515384"/>
        <c:crosses val="autoZero"/>
        <c:auto val="1"/>
        <c:lblAlgn val="ctr"/>
        <c:lblOffset val="100"/>
      </c:catAx>
      <c:valAx>
        <c:axId val="586515384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458824648"/>
        <c:crosses val="autoZero"/>
        <c:crossBetween val="between"/>
      </c:valAx>
      <c:valAx>
        <c:axId val="468737880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542060200"/>
        <c:crosses val="max"/>
        <c:crossBetween val="between"/>
      </c:valAx>
      <c:catAx>
        <c:axId val="542060200"/>
        <c:scaling>
          <c:orientation val="minMax"/>
        </c:scaling>
        <c:delete val="1"/>
        <c:axPos val="b"/>
        <c:tickLblPos val="nextTo"/>
        <c:crossAx val="46873788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45EDCA6-0230-DE41-BA9E-F5BD2F9615B7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C447DF0-E8EE-5340-B7E6-BCD39E7D2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5992B10-C51B-D34F-B2EA-EA74BC432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2F3F46-B624-FF4F-BB68-EC8B19263585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CD85C3-C75C-4244-AF50-B1D2327C3188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F356F1-2E8A-4749-8FA1-AAF9B78DA828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02E585-9908-B942-9829-2223D09AFBFD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327CC5-E27C-DD48-A52F-1D876DB6443B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670474-7F39-A447-99DB-55079C28222D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F666EB-0E07-F74B-970B-09EC3E8B23FD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B1C52A-BC81-FC4B-ACD3-A36B1D1B9222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739D90-B5AC-094D-AECC-1431C4EE237E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855727-6615-7545-81E0-E9339DAF4E4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FE4FE2-41AB-1A41-95FB-4921BF476E8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C6DAF2-A8B9-7647-A6F8-C497439275BF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7E7245-7664-3242-BA9B-1BB6910EACE9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0197D9-F9B8-0A4B-936B-0C57DDD488A2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43D4B9-CFDD-0243-A47F-4AE744622D1C}" type="slidenum">
              <a:rPr lang="en-US"/>
              <a:pPr/>
              <a:t>9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64086-A919-6D47-B527-142229038E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D5333-A2E5-0D48-82D1-947E51A44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3DE13-0A6E-044E-94DA-DB762BE38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FF4FC-B3CB-A24E-971F-DDE18A67D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5FD93-A6D0-BE44-A247-5C16997127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09B0E-53BA-C54C-8139-3F953946D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55168-D0B0-A647-8C5F-0D9713ECB8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EA215-549F-BC42-B03E-76A5EE2D2F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024FB-DD29-2146-82C3-89D58757AE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174E6-6895-394F-89E3-337A2C5EA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A4D1D-1F36-6145-98C2-15F81D277E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84BA0-A610-0F45-9E44-0AA184C6A8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6D06144-087A-104C-AC19-5BC4D68588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/>
              <a:t>The crisis in NYC class sizes &amp; threat to student privacy</a:t>
            </a:r>
            <a:endParaRPr lang="en-US" altLang="ja-JP" sz="3600" b="1" i="1"/>
          </a:p>
          <a:p>
            <a:pPr algn="ctr" eaLnBrk="1" hangingPunct="1">
              <a:buFontTx/>
              <a:buNone/>
            </a:pPr>
            <a:endParaRPr lang="en-US" sz="2800" i="1"/>
          </a:p>
          <a:p>
            <a:pPr algn="ctr" eaLnBrk="1" hangingPunct="1">
              <a:buFontTx/>
              <a:buNone/>
            </a:pPr>
            <a:endParaRPr lang="en-US"/>
          </a:p>
          <a:p>
            <a:pPr algn="ctr" eaLnBrk="1" hangingPunct="1">
              <a:buFontTx/>
              <a:buNone/>
            </a:pPr>
            <a:r>
              <a:rPr lang="en-US" sz="2800"/>
              <a:t>Presentation to Community Education Council District 2</a:t>
            </a:r>
          </a:p>
          <a:p>
            <a:pPr algn="ctr" eaLnBrk="1" hangingPunct="1">
              <a:buFontTx/>
              <a:buNone/>
            </a:pPr>
            <a:r>
              <a:rPr lang="en-US" sz="2800"/>
              <a:t>February 27, 2013</a:t>
            </a:r>
          </a:p>
          <a:p>
            <a:pPr algn="ctr" eaLnBrk="1" hangingPunct="1">
              <a:buFontTx/>
              <a:buNone/>
            </a:pPr>
            <a:endParaRPr lang="en-US"/>
          </a:p>
          <a:p>
            <a:pPr algn="ctr" eaLnBrk="1" hangingPunct="1">
              <a:buFontTx/>
              <a:buNone/>
            </a:pPr>
            <a:endParaRPr lang="en-US"/>
          </a:p>
          <a:p>
            <a:pPr algn="ctr" eaLnBrk="1" hangingPunct="1">
              <a:buFontTx/>
              <a:buNone/>
            </a:pPr>
            <a:r>
              <a:rPr lang="en-US" sz="2400" b="1" i="1"/>
              <a:t>Leonie Haimson,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/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/>
              <a:t>Number of pedagogues (mostly teachers) has been cut by more than 5,000 since 2007, despite rising enrollment. *</a:t>
            </a:r>
          </a:p>
          <a:p>
            <a:endParaRPr lang="en-US" sz="2000"/>
          </a:p>
          <a:p>
            <a:r>
              <a:rPr lang="en-US" sz="2000"/>
              <a:t>Smallest # pedagogues in 2011 employed by DOE since 2003.</a:t>
            </a:r>
          </a:p>
          <a:p>
            <a:endParaRPr lang="en-US" sz="2000"/>
          </a:p>
          <a:p>
            <a:r>
              <a:rPr lang="en-US" sz="2000"/>
              <a:t>Largest # non-pedagogues in 2011 employed since at least 1980. </a:t>
            </a:r>
          </a:p>
          <a:p>
            <a:endParaRPr lang="en-US" sz="2000"/>
          </a:p>
          <a:p>
            <a:r>
              <a:rPr lang="en-US" sz="2000"/>
              <a:t>Highest  % of non-pedagogues to pedagogues since 1993.  </a:t>
            </a:r>
          </a:p>
          <a:p>
            <a:endParaRPr lang="en-US" sz="2000"/>
          </a:p>
          <a:p>
            <a:pPr>
              <a:lnSpc>
                <a:spcPct val="80000"/>
              </a:lnSpc>
            </a:pPr>
            <a:r>
              <a:rPr lang="en-US" sz="2000" i="1"/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/>
          </a:p>
          <a:p>
            <a:pPr>
              <a:lnSpc>
                <a:spcPct val="80000"/>
              </a:lnSpc>
              <a:buFontTx/>
              <a:buNone/>
            </a:pPr>
            <a:endParaRPr lang="en-US" sz="2000"/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/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 sz="3600"/>
              <a:t>But can we afford to reduce class size?</a:t>
            </a: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/>
              <a:t>In 2009, DOE estimated that it would cost $358 million per year to achieve average C4E class size goals across the city;</a:t>
            </a:r>
          </a:p>
          <a:p>
            <a:endParaRPr lang="en-US" sz="2400"/>
          </a:p>
          <a:p>
            <a:r>
              <a:rPr lang="en-US" sz="2400"/>
              <a:t>DOE estimated it would cost $448 million per year in staffing to achieve class size goals in </a:t>
            </a:r>
            <a:r>
              <a:rPr lang="en-US" sz="2400" u="sng"/>
              <a:t>ALL</a:t>
            </a:r>
            <a:r>
              <a:rPr lang="en-US" sz="2400"/>
              <a:t> schools; plus more in capital costs for school construction.</a:t>
            </a:r>
          </a:p>
          <a:p>
            <a:endParaRPr lang="en-US" sz="2400"/>
          </a:p>
          <a:p>
            <a:r>
              <a:rPr lang="en-US" sz="2400"/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/>
              <a:t>Other questions re city</a:t>
            </a:r>
            <a:r>
              <a:rPr lang="ja-JP" altLang="en-US" sz="3600"/>
              <a:t>’</a:t>
            </a:r>
            <a:r>
              <a:rPr lang="en-US" altLang="ja-JP" sz="3600"/>
              <a:t>s C4E plan</a:t>
            </a:r>
            <a:endParaRPr lang="en-US" sz="3600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/>
              <a:t>Why did the DOE not centrally devote ANY C4E funds to class size reduction, given its legal obligation to lower class size? </a:t>
            </a:r>
          </a:p>
          <a:p>
            <a:endParaRPr lang="en-US" sz="2400"/>
          </a:p>
          <a:p>
            <a:r>
              <a:rPr lang="en-US" sz="2400"/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/>
          </a:p>
          <a:p>
            <a:r>
              <a:rPr lang="en-US" sz="2400"/>
              <a:t>Is  DOE’s C4E plan for last year (2011-12) yet approved by the state ? If so, where is it posted?</a:t>
            </a:r>
          </a:p>
          <a:p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/>
              <a:t>NYS &amp; NYC also violating </a:t>
            </a:r>
            <a:br>
              <a:rPr lang="en-US" sz="3600"/>
            </a:br>
            <a:r>
              <a:rPr lang="en-US" sz="3600"/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/>
          </a:p>
          <a:p>
            <a:r>
              <a:rPr lang="en-US" sz="2000"/>
              <a:t>9 states/districts including NYS sharing </a:t>
            </a:r>
            <a:r>
              <a:rPr lang="en-US" sz="2000" b="1"/>
              <a:t>confidential student and teacher data</a:t>
            </a:r>
            <a:r>
              <a:rPr lang="en-US" sz="2000"/>
              <a:t> with inBloom Inc., private corporation funded by Gates Foundation.  </a:t>
            </a:r>
          </a:p>
          <a:p>
            <a:endParaRPr lang="en-US" sz="2000"/>
          </a:p>
          <a:p>
            <a:r>
              <a:rPr lang="en-US" sz="2000"/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/>
          </a:p>
          <a:p>
            <a:r>
              <a:rPr lang="en-US" sz="2000"/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/>
          </a:p>
          <a:p>
            <a:r>
              <a:rPr lang="en-US" sz="2000"/>
              <a:t>NewsCorp found to illegally spy and/or violate privacy in UK and US.</a:t>
            </a:r>
          </a:p>
          <a:p>
            <a:endParaRPr lang="en-US" sz="1800"/>
          </a:p>
          <a:p>
            <a:pPr>
              <a:buFontTx/>
              <a:buNone/>
            </a:pPr>
            <a:r>
              <a:rPr lang="en-US" sz="1800"/>
              <a:t> </a:t>
            </a:r>
          </a:p>
          <a:p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/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/>
          </a:p>
          <a:p>
            <a:r>
              <a:rPr lang="en-US" sz="2000"/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/>
          </a:p>
          <a:p>
            <a:r>
              <a:rPr lang="en-US" sz="2000"/>
              <a:t>In recent survey, 86% of IT experts say they do not trust clouds to hold their organization’s sensitive data.</a:t>
            </a:r>
          </a:p>
          <a:p>
            <a:endParaRPr lang="en-US" sz="2000"/>
          </a:p>
          <a:p>
            <a:r>
              <a:rPr lang="en-US" sz="2000"/>
              <a:t>In its security policy, inBloom Inc. states they “</a:t>
            </a:r>
            <a:r>
              <a:rPr lang="en-US" sz="2000" b="1" i="1"/>
              <a:t>cannot guarantee the security of the information stored in inBloom or that the information will not be intercepted when it is being transmitted</a:t>
            </a:r>
            <a:r>
              <a:rPr lang="en-US" sz="2000"/>
              <a:t>.’</a:t>
            </a:r>
          </a:p>
          <a:p>
            <a:endParaRPr lang="en-US" sz="2000"/>
          </a:p>
          <a:p>
            <a:r>
              <a:rPr lang="en-US" sz="2000"/>
              <a:t>All this is happening without parental notification or consent.</a:t>
            </a:r>
          </a:p>
          <a:p>
            <a:endParaRPr lang="en-US" sz="2000"/>
          </a:p>
          <a:p>
            <a:endParaRPr lang="en-US" sz="4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/>
              <a:t>Sample data to be shared with inBloom, Inc.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</a:t>
            </a:r>
            <a:r>
              <a:rPr lang="en-US" sz="1800" dirty="0" smtClean="0">
                <a:ea typeface="ＭＳ Ｐゴシック" charset="-128"/>
                <a:cs typeface="ＭＳ Ｐゴシック" charset="-128"/>
              </a:rPr>
              <a:t>weak C4E 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sheet for 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letter.</a:t>
            </a:r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info@classsizematters.org</a:t>
            </a: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/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/>
          </a:p>
          <a:p>
            <a:pPr>
              <a:lnSpc>
                <a:spcPct val="70000"/>
              </a:lnSpc>
            </a:pPr>
            <a:r>
              <a:rPr lang="en-US" sz="2000"/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/>
          </a:p>
          <a:p>
            <a:pPr>
              <a:lnSpc>
                <a:spcPct val="70000"/>
              </a:lnSpc>
            </a:pPr>
            <a:r>
              <a:rPr lang="en-US" sz="2000"/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/>
          </a:p>
          <a:p>
            <a:pPr>
              <a:lnSpc>
                <a:spcPct val="70000"/>
              </a:lnSpc>
            </a:pPr>
            <a:r>
              <a:rPr lang="en-US" sz="2000"/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/>
          </a:p>
          <a:p>
            <a:pPr>
              <a:lnSpc>
                <a:spcPct val="70000"/>
              </a:lnSpc>
            </a:pPr>
            <a:r>
              <a:rPr lang="en-US" sz="2000"/>
              <a:t>2003, NY</a:t>
            </a:r>
            <a:r>
              <a:rPr lang="ja-JP" altLang="en-US" sz="2000"/>
              <a:t>’</a:t>
            </a:r>
            <a:r>
              <a:rPr lang="en-US" altLang="ja-JP" sz="2000"/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/>
          </a:p>
          <a:p>
            <a:pPr>
              <a:lnSpc>
                <a:spcPct val="70000"/>
              </a:lnSpc>
            </a:pPr>
            <a:r>
              <a:rPr lang="en-US" sz="2000"/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/>
          </a:p>
          <a:p>
            <a:pPr>
              <a:lnSpc>
                <a:spcPct val="70000"/>
              </a:lnSpc>
            </a:pPr>
            <a:r>
              <a:rPr lang="en-US" sz="2000"/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/>
          </a:p>
          <a:p>
            <a:pPr>
              <a:lnSpc>
                <a:spcPct val="70000"/>
              </a:lnSpc>
            </a:pPr>
            <a:r>
              <a:rPr lang="en-US" sz="1200" b="1" i="1"/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/>
          </a:p>
          <a:p>
            <a:pPr>
              <a:lnSpc>
                <a:spcPct val="70000"/>
              </a:lnSpc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/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/>
              <a:t>NYC students have fallen further behind their peers in other large cities, according to national assessments (NAEPs), coming in 2</a:t>
            </a:r>
            <a:r>
              <a:rPr lang="en-US" sz="2000" baseline="30000"/>
              <a:t>nd</a:t>
            </a:r>
            <a:r>
              <a:rPr lang="en-US" sz="2000"/>
              <a:t> to last in progress since 2003; </a:t>
            </a:r>
          </a:p>
          <a:p>
            <a:endParaRPr lang="en-US" sz="2000"/>
          </a:p>
          <a:p>
            <a:r>
              <a:rPr lang="en-US" sz="2000"/>
              <a:t>NYC also </a:t>
            </a:r>
            <a:r>
              <a:rPr lang="en-US" sz="2000" u="sng"/>
              <a:t>only large district </a:t>
            </a:r>
            <a:r>
              <a:rPr lang="en-US" sz="2000"/>
              <a:t>where non-poor students have lower NAEP average scores than in 2003.</a:t>
            </a:r>
          </a:p>
          <a:p>
            <a:endParaRPr lang="en-US" sz="2000"/>
          </a:p>
          <a:p>
            <a:r>
              <a:rPr lang="en-US" sz="2000"/>
              <a:t> Only 21% of  NYC HS grads are considered </a:t>
            </a:r>
            <a:r>
              <a:rPr lang="ja-JP" altLang="en-US" sz="2000"/>
              <a:t>“</a:t>
            </a:r>
            <a:r>
              <a:rPr lang="en-US" altLang="ja-JP" sz="2000"/>
              <a:t>college ready</a:t>
            </a:r>
            <a:r>
              <a:rPr lang="ja-JP" altLang="en-US" sz="2000"/>
              <a:t>”</a:t>
            </a:r>
            <a:r>
              <a:rPr lang="en-US" altLang="ja-JP" sz="2000"/>
              <a:t>; 13 – 15% of Black and Hispanic students; </a:t>
            </a:r>
          </a:p>
          <a:p>
            <a:endParaRPr lang="en-US" altLang="ja-JP" sz="2000"/>
          </a:p>
          <a:p>
            <a:r>
              <a:rPr lang="en-US" altLang="ja-JP" sz="2000"/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/>
          </a:p>
          <a:p>
            <a:pPr>
              <a:buFontTx/>
              <a:buNone/>
            </a:pPr>
            <a:r>
              <a:rPr lang="en-US" sz="2000"/>
              <a:t>* </a:t>
            </a:r>
            <a:r>
              <a:rPr lang="en-US" sz="1800" i="1"/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/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/>
              <a:t>In April 2007, NY State settled the Campaign for Fiscal decision by passing the Contracts for Excellence (C4E) law.  </a:t>
            </a:r>
          </a:p>
          <a:p>
            <a:endParaRPr lang="en-US" sz="1800"/>
          </a:p>
          <a:p>
            <a:r>
              <a:rPr lang="en-US" sz="1800"/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/>
          </a:p>
          <a:p>
            <a:r>
              <a:rPr lang="en-US" sz="1800"/>
              <a:t>In addition, NYC had to submit a plan to reduce class size in all grades.</a:t>
            </a:r>
          </a:p>
          <a:p>
            <a:endParaRPr lang="en-US" sz="1800"/>
          </a:p>
          <a:p>
            <a:r>
              <a:rPr lang="en-US" sz="1800"/>
              <a:t>In 2007, the state approved DOE</a:t>
            </a:r>
            <a:r>
              <a:rPr lang="ja-JP" altLang="en-US" sz="1800"/>
              <a:t>’</a:t>
            </a:r>
            <a:r>
              <a:rPr lang="en-US" altLang="ja-JP" sz="1800"/>
              <a:t>s plan to reduce class sizes on average to 20 students per class in K-3; 23 in grades 4-8 and 25 in core HS classes.</a:t>
            </a:r>
          </a:p>
          <a:p>
            <a:endParaRPr lang="en-US" sz="1800"/>
          </a:p>
          <a:p>
            <a:r>
              <a:rPr lang="en-US" sz="1800"/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533400" y="1371600"/>
          <a:ext cx="8229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This year’s class size data is available at </a:t>
            </a:r>
            <a:r>
              <a:rPr lang="en-US" sz="1400" i="1">
                <a:hlinkClick r:id="rId4"/>
              </a:rPr>
              <a:t>http://schools.nyc.gov/AboutUs/data/classsize/classsize.htm</a:t>
            </a:r>
            <a:r>
              <a:rPr lang="en-US" sz="1400" i="1"/>
              <a:t> </a:t>
            </a:r>
          </a:p>
          <a:p>
            <a:pPr algn="ctr"/>
            <a:r>
              <a:rPr lang="en-US" sz="1400" i="1"/>
              <a:t>*All class size figures calculated averaging Gen.Ed, CTT and G&amp;T November reporting.</a:t>
            </a: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685800" y="381000"/>
            <a:ext cx="8077200" cy="954088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smtClean="0"/>
              <a:t>City’s class </a:t>
            </a:r>
            <a:r>
              <a:rPr lang="en-US" sz="2800" dirty="0"/>
              <a:t>sizes have risen sharply in all grades since 2007…esp. in K-3; now largest in 14 yrs!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381000" y="1676400"/>
          <a:ext cx="85344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5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4F81BD"/>
            </a:solidFill>
          </a:ln>
        </p:spPr>
        <p:txBody>
          <a:bodyPr/>
          <a:lstStyle/>
          <a:p>
            <a:r>
              <a:rPr lang="en-US" sz="3600"/>
              <a:t>In grades 4-8, </a:t>
            </a:r>
            <a:br>
              <a:rPr lang="en-US" sz="3600"/>
            </a:br>
            <a:r>
              <a:rPr lang="en-US" sz="3600"/>
              <a:t>class sizes have also increased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/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</a:rPr>
              <a:t>Ways that </a:t>
            </a:r>
            <a:r>
              <a:rPr lang="en-US" sz="3600"/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/>
              <a:t>Since 2007, DOE has cut school budgets 14%– contradicting C4E prohibition against  supplanting. </a:t>
            </a:r>
          </a:p>
          <a:p>
            <a:endParaRPr lang="en-US" sz="1800"/>
          </a:p>
          <a:p>
            <a:r>
              <a:rPr lang="en-US" sz="1800"/>
              <a:t>In 2010, DOE eliminated Early grade class size funding– despite promise in C4E plan to keep it.</a:t>
            </a:r>
          </a:p>
          <a:p>
            <a:endParaRPr lang="en-US" sz="1800"/>
          </a:p>
          <a:p>
            <a:r>
              <a:rPr lang="en-US" sz="1800"/>
              <a:t>In 2011, DOE decided no longer to cap class sizes in 1</a:t>
            </a:r>
            <a:r>
              <a:rPr lang="en-US" sz="1800" baseline="30000"/>
              <a:t>st</a:t>
            </a:r>
            <a:r>
              <a:rPr lang="en-US" sz="1800"/>
              <a:t>-3</a:t>
            </a:r>
            <a:r>
              <a:rPr lang="en-US" sz="1800" baseline="30000"/>
              <a:t>rd</a:t>
            </a:r>
            <a:r>
              <a:rPr lang="en-US" sz="1800"/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/>
          </a:p>
          <a:p>
            <a:r>
              <a:rPr lang="en-US" sz="1800"/>
              <a:t>In 2012, DOE instructed principals to accommodate special needs students up to contractual class size maximum.</a:t>
            </a:r>
          </a:p>
          <a:p>
            <a:endParaRPr lang="en-US" sz="1800"/>
          </a:p>
          <a:p>
            <a:r>
              <a:rPr lang="en-US" sz="1800"/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10064</TotalTime>
  <Words>1382</Words>
  <Application>Microsoft Macintosh PowerPoint</Application>
  <PresentationFormat>On-screen Show (4:3)</PresentationFormat>
  <Paragraphs>142</Paragraphs>
  <Slides>16</Slides>
  <Notes>15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In grades 4-8,  class sizes have also increased</vt:lpstr>
      <vt:lpstr>Also in HS: citywide average class sizes have risen</vt:lpstr>
      <vt:lpstr>Ways that DOE has worked AGAINST reducing class size</vt:lpstr>
      <vt:lpstr>Slide 9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67</cp:revision>
  <dcterms:created xsi:type="dcterms:W3CDTF">2013-02-26T15:53:12Z</dcterms:created>
  <dcterms:modified xsi:type="dcterms:W3CDTF">2013-02-26T15:53:45Z</dcterms:modified>
</cp:coreProperties>
</file>