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73" r:id="rId2"/>
    <p:sldId id="374" r:id="rId3"/>
    <p:sldId id="375" r:id="rId4"/>
    <p:sldId id="376" r:id="rId5"/>
    <p:sldId id="344" r:id="rId6"/>
    <p:sldId id="367" r:id="rId7"/>
    <p:sldId id="349" r:id="rId8"/>
    <p:sldId id="377" r:id="rId9"/>
    <p:sldId id="378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86" r:id="rId18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0%20Class%20Size%20Analysis%20update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0%20Class%20Size%20Analysis%20update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0%20Class%20Size%20Analysis%20update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D20 k-3 class sizes continue to rise,</a:t>
            </a:r>
            <a:r>
              <a:rPr lang="en-US" baseline="0"/>
              <a:t> now above citywide averages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460850249223434"/>
          <c:y val="0.185746352413019"/>
          <c:w val="0.761175323268078"/>
          <c:h val="0.666593538181465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D20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>
                  <c:v>21.1</c:v>
                </c:pt>
                <c:pt idx="1">
                  <c:v>21.4</c:v>
                </c:pt>
                <c:pt idx="2">
                  <c:v>22.0</c:v>
                </c:pt>
                <c:pt idx="3">
                  <c:v>23.0</c:v>
                </c:pt>
                <c:pt idx="4">
                  <c:v>24.4</c:v>
                </c:pt>
                <c:pt idx="5">
                  <c:v>25.4</c:v>
                </c:pt>
                <c:pt idx="6">
                  <c:v>25.8</c:v>
                </c:pt>
              </c:numCache>
            </c:numRef>
          </c:val>
        </c:ser>
        <c:marker val="1"/>
        <c:axId val="575722824"/>
        <c:axId val="587839656"/>
      </c:lineChart>
      <c:catAx>
        <c:axId val="57572282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7839656"/>
        <c:crosses val="autoZero"/>
        <c:auto val="1"/>
        <c:lblAlgn val="ctr"/>
        <c:lblOffset val="100"/>
      </c:catAx>
      <c:valAx>
        <c:axId val="587839656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75722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2428543909075"/>
          <c:y val="0.220122042825455"/>
          <c:w val="0.157571456090924"/>
          <c:h val="0.377937511598929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D20 increase</a:t>
            </a:r>
            <a:r>
              <a:rPr lang="en-US" baseline="0" dirty="0"/>
              <a:t> in </a:t>
            </a:r>
            <a:r>
              <a:rPr lang="en-US" dirty="0"/>
              <a:t>k-3 sections too</a:t>
            </a:r>
            <a:r>
              <a:rPr lang="en-US" baseline="0" dirty="0"/>
              <a:t> few</a:t>
            </a:r>
            <a:r>
              <a:rPr lang="en-US" dirty="0"/>
              <a:t> to meet rising student population</a:t>
            </a:r>
            <a:r>
              <a:rPr lang="en-US" baseline="0" dirty="0"/>
              <a:t> </a:t>
            </a:r>
            <a:r>
              <a:rPr lang="en-US" dirty="0"/>
              <a:t>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20849470010302"/>
          <c:y val="0.164990402319113"/>
          <c:w val="0.662213828001229"/>
          <c:h val="0.695916284718142"/>
        </c:manualLayout>
      </c:layout>
      <c:lineChart>
        <c:grouping val="standard"/>
        <c:ser>
          <c:idx val="1"/>
          <c:order val="1"/>
          <c:tx>
            <c:strRef>
              <c:f>Summary!$A$18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407124681933843"/>
                  <c:y val="-0.0317460317460318"/>
                </c:manualLayout>
              </c:layout>
              <c:showVal val="1"/>
            </c:dLbl>
            <c:showVal val="1"/>
          </c:dLbls>
          <c:cat>
            <c:strRef>
              <c:f>Summary!$B$16:$G$16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Summary!$B$18:$G$18</c:f>
              <c:numCache>
                <c:formatCode>General</c:formatCode>
                <c:ptCount val="6"/>
                <c:pt idx="0">
                  <c:v>11578.0</c:v>
                </c:pt>
                <c:pt idx="1">
                  <c:v>11980.0</c:v>
                </c:pt>
                <c:pt idx="2">
                  <c:v>12826.0</c:v>
                </c:pt>
                <c:pt idx="3">
                  <c:v>13755.0</c:v>
                </c:pt>
                <c:pt idx="4">
                  <c:v>14502.0</c:v>
                </c:pt>
                <c:pt idx="5">
                  <c:v>15187.0</c:v>
                </c:pt>
              </c:numCache>
            </c:numRef>
          </c:val>
        </c:ser>
        <c:marker val="1"/>
        <c:axId val="698906904"/>
        <c:axId val="585689528"/>
      </c:lineChart>
      <c:lineChart>
        <c:grouping val="standard"/>
        <c:ser>
          <c:idx val="0"/>
          <c:order val="0"/>
          <c:tx>
            <c:strRef>
              <c:f>Summary!$A$17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254452926208652"/>
                  <c:y val="-0.00453514739229029"/>
                </c:manualLayout>
              </c:layout>
              <c:showVal val="1"/>
            </c:dLbl>
            <c:showVal val="1"/>
          </c:dLbls>
          <c:cat>
            <c:strRef>
              <c:f>Summary!$B$16:$G$16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Summary!$B$17:$G$17</c:f>
              <c:numCache>
                <c:formatCode>General</c:formatCode>
                <c:ptCount val="6"/>
                <c:pt idx="0">
                  <c:v>541.0</c:v>
                </c:pt>
                <c:pt idx="1">
                  <c:v>545.0</c:v>
                </c:pt>
                <c:pt idx="2">
                  <c:v>558.0</c:v>
                </c:pt>
                <c:pt idx="3">
                  <c:v>563.0</c:v>
                </c:pt>
                <c:pt idx="4">
                  <c:v>570.0</c:v>
                </c:pt>
                <c:pt idx="5">
                  <c:v>588.0</c:v>
                </c:pt>
              </c:numCache>
            </c:numRef>
          </c:val>
        </c:ser>
        <c:marker val="1"/>
        <c:axId val="73690232"/>
        <c:axId val="587571400"/>
      </c:lineChart>
      <c:catAx>
        <c:axId val="69890690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5689528"/>
        <c:crosses val="autoZero"/>
        <c:auto val="1"/>
        <c:lblAlgn val="ctr"/>
        <c:lblOffset val="100"/>
      </c:catAx>
      <c:valAx>
        <c:axId val="585689528"/>
        <c:scaling>
          <c:orientation val="minMax"/>
          <c:min val="110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98906904"/>
        <c:crosses val="autoZero"/>
        <c:crossBetween val="between"/>
      </c:valAx>
      <c:valAx>
        <c:axId val="587571400"/>
        <c:scaling>
          <c:orientation val="minMax"/>
          <c:max val="630.0"/>
          <c:min val="520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Sections</a:t>
                </a:r>
              </a:p>
            </c:rich>
          </c:tx>
          <c:layout/>
        </c:title>
        <c:numFmt formatCode="General" sourceLinked="1"/>
        <c:tickLblPos val="nextTo"/>
        <c:crossAx val="73690232"/>
        <c:crosses val="max"/>
        <c:crossBetween val="between"/>
      </c:valAx>
      <c:catAx>
        <c:axId val="73690232"/>
        <c:scaling>
          <c:orientation val="minMax"/>
        </c:scaling>
        <c:delete val="1"/>
        <c:axPos val="b"/>
        <c:tickLblPos val="nextTo"/>
        <c:crossAx val="58757140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25028770347139"/>
          <c:y val="0.325103977387442"/>
          <c:w val="0.165686738591011"/>
          <c:h val="0.315244136992997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D20 4-8 class sizes remain above city</a:t>
            </a:r>
            <a:r>
              <a:rPr lang="en-US" baseline="0"/>
              <a:t> averages</a:t>
            </a:r>
            <a:r>
              <a:rPr lang="en-US"/>
              <a:t> and contine to increase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8277197242868"/>
          <c:y val="0.130321910695742"/>
          <c:w val="0.73957735423259"/>
          <c:h val="0.738250096074439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D20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26.7</c:v>
                </c:pt>
                <c:pt idx="1">
                  <c:v>26.9</c:v>
                </c:pt>
                <c:pt idx="2">
                  <c:v>26.8</c:v>
                </c:pt>
                <c:pt idx="3">
                  <c:v>27.5</c:v>
                </c:pt>
                <c:pt idx="4">
                  <c:v>27.8</c:v>
                </c:pt>
                <c:pt idx="5">
                  <c:v>27.9</c:v>
                </c:pt>
                <c:pt idx="6">
                  <c:v>28.0</c:v>
                </c:pt>
              </c:numCache>
            </c:numRef>
          </c:val>
        </c:ser>
        <c:marker val="1"/>
        <c:axId val="579752424"/>
        <c:axId val="499174056"/>
      </c:lineChart>
      <c:catAx>
        <c:axId val="57975242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99174056"/>
        <c:crosses val="autoZero"/>
        <c:auto val="1"/>
        <c:lblAlgn val="ctr"/>
        <c:lblOffset val="100"/>
      </c:catAx>
      <c:valAx>
        <c:axId val="499174056"/>
        <c:scaling>
          <c:orientation val="minMax"/>
          <c:min val="21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79752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0137488655039"/>
          <c:y val="0.282584361534247"/>
          <c:w val="0.160516716952437"/>
          <c:h val="0.386025257356849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26.28222354218274</c:v>
                </c:pt>
              </c:numCache>
            </c:numRef>
          </c:val>
        </c:ser>
        <c:dLbls>
          <c:showVal val="1"/>
        </c:dLbls>
        <c:marker val="1"/>
        <c:axId val="577323480"/>
        <c:axId val="554674824"/>
      </c:lineChart>
      <c:catAx>
        <c:axId val="57732348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54674824"/>
        <c:crosses val="autoZero"/>
        <c:auto val="1"/>
        <c:lblAlgn val="ctr"/>
        <c:lblOffset val="100"/>
      </c:catAx>
      <c:valAx>
        <c:axId val="554674824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5773234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88055240"/>
        <c:axId val="499794056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99633000"/>
        <c:axId val="73710808"/>
      </c:lineChart>
      <c:catAx>
        <c:axId val="58805524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99794056"/>
        <c:crosses val="autoZero"/>
        <c:auto val="1"/>
        <c:lblAlgn val="ctr"/>
        <c:lblOffset val="100"/>
      </c:catAx>
      <c:valAx>
        <c:axId val="499794056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88055240"/>
        <c:crosses val="autoZero"/>
        <c:crossBetween val="between"/>
      </c:valAx>
      <c:valAx>
        <c:axId val="73710808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99633000"/>
        <c:crosses val="max"/>
        <c:crossBetween val="between"/>
      </c:valAx>
      <c:catAx>
        <c:axId val="499633000"/>
        <c:scaling>
          <c:orientation val="minMax"/>
        </c:scaling>
        <c:delete val="1"/>
        <c:axPos val="b"/>
        <c:tickLblPos val="nextTo"/>
        <c:crossAx val="7371080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5B494AD-CBC0-8040-8267-D21534B47AEA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E69F48F-9AF1-5E4E-A500-15662CC0E2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0670A7D-A9CD-D449-8C12-E83B79F04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10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0E11A-3D6E-9A41-990B-D43836F588B6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17DC5E-789B-734F-9481-0EADAE923674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DF82EB-495C-3945-9D5F-136A11D95DA0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18D22A-E482-AE41-97A4-F4F24DCB489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DE555-18C9-F74D-B0FA-3FAA69DD3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BA48A-95A2-B148-8E69-F03DC3B4C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C7561-169A-A246-B158-222E341C1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FF765-EED6-E542-8C58-A7651CB21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30BFA-C72A-E24F-956C-98839CB2D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532CD-4D9F-2D46-96ED-2E7019779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6F49E-70D7-1747-B041-1CC79355C2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59CBE-EC40-474A-9A8D-87A075342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E6C5-8A22-5F46-93CB-090FBDA99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55B46-09F8-6647-8909-4118D46DBD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45C11-B403-5547-AA93-7ABC8786C4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B7C7F-4A80-2946-B256-CE2E87E3D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4363340-036B-3744-A93B-B69FAD6C2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20</a:t>
            </a: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33400" y="1371600"/>
          <a:ext cx="8305800" cy="452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8382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What happened in D20? 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1295400"/>
          <a:ext cx="8458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584960"/>
          <a:ext cx="8153400" cy="4892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9799</TotalTime>
  <Words>1425</Words>
  <Application>Microsoft Macintosh PowerPoint</Application>
  <PresentationFormat>On-screen Show (4:3)</PresentationFormat>
  <Paragraphs>151</Paragraphs>
  <Slides>17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D20?  </vt:lpstr>
      <vt:lpstr>Also in grades 4-8,  class sizes have increased</vt:lpstr>
      <vt:lpstr>Also in HS: citywide average class sizes have risen</vt:lpstr>
      <vt:lpstr>Ways that DOE has worked AGAINST reducing class size</vt:lpstr>
      <vt:lpstr>Slide 10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67</cp:revision>
  <dcterms:created xsi:type="dcterms:W3CDTF">2013-02-26T16:04:39Z</dcterms:created>
  <dcterms:modified xsi:type="dcterms:W3CDTF">2013-02-26T16:04:59Z</dcterms:modified>
</cp:coreProperties>
</file>