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1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21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D21 k-3 class sizes </a:t>
            </a:r>
            <a:r>
              <a:rPr lang="en-US" dirty="0" smtClean="0"/>
              <a:t>have increased to </a:t>
            </a:r>
            <a:r>
              <a:rPr lang="en-US" baseline="0" dirty="0" smtClean="0"/>
              <a:t> </a:t>
            </a:r>
          </a:p>
          <a:p>
            <a:pPr>
              <a:defRPr/>
            </a:pPr>
            <a:r>
              <a:rPr lang="en-US" baseline="0" dirty="0" smtClean="0"/>
              <a:t>above citywide </a:t>
            </a:r>
            <a:r>
              <a:rPr lang="en-US" baseline="0" dirty="0" err="1"/>
              <a:t>avgs</a:t>
            </a:r>
            <a:r>
              <a:rPr lang="en-US" baseline="0" dirty="0"/>
              <a:t>.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46670639793879"/>
          <c:y val="0.150840948393157"/>
          <c:w val="0.754776635063474"/>
          <c:h val="0.702873971110754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Summary!$B$8:$H$8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D21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21.6</c:v>
                </c:pt>
                <c:pt idx="1">
                  <c:v>21.1</c:v>
                </c:pt>
                <c:pt idx="2">
                  <c:v>22.0</c:v>
                </c:pt>
                <c:pt idx="3">
                  <c:v>22.4</c:v>
                </c:pt>
                <c:pt idx="4">
                  <c:v>23.5</c:v>
                </c:pt>
                <c:pt idx="5">
                  <c:v>24.8</c:v>
                </c:pt>
                <c:pt idx="6">
                  <c:v>24.8</c:v>
                </c:pt>
              </c:numCache>
            </c:numRef>
          </c:val>
        </c:ser>
        <c:marker val="1"/>
        <c:axId val="542354872"/>
        <c:axId val="470012472"/>
      </c:lineChart>
      <c:catAx>
        <c:axId val="54235487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0012472"/>
        <c:crosses val="autoZero"/>
        <c:auto val="1"/>
        <c:lblAlgn val="ctr"/>
        <c:lblOffset val="100"/>
      </c:catAx>
      <c:valAx>
        <c:axId val="470012472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2354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4537870266217"/>
          <c:y val="0.254114217865624"/>
          <c:w val="0.17525804810113"/>
          <c:h val="0.42997995786241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D21 4-8 class sizes continue to increase</a:t>
            </a:r>
            <a:r>
              <a:rPr lang="en-US" dirty="0" smtClean="0"/>
              <a:t> </a:t>
            </a:r>
          </a:p>
          <a:p>
            <a:pPr>
              <a:defRPr/>
            </a:pPr>
            <a:r>
              <a:rPr lang="en-US" dirty="0" smtClean="0"/>
              <a:t>far</a:t>
            </a:r>
            <a:r>
              <a:rPr lang="en-US" baseline="0" dirty="0" smtClean="0"/>
              <a:t> </a:t>
            </a:r>
            <a:r>
              <a:rPr lang="en-US" baseline="0" dirty="0"/>
              <a:t>above C4E goals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835570613769433"/>
          <c:y val="0.168803418803419"/>
          <c:w val="0.733667726630325"/>
          <c:h val="0.682622694999663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Summary!$B$15:$H$15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D21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26.2</c:v>
                </c:pt>
                <c:pt idx="1">
                  <c:v>26.6</c:v>
                </c:pt>
                <c:pt idx="2">
                  <c:v>26.2</c:v>
                </c:pt>
                <c:pt idx="3">
                  <c:v>27.1</c:v>
                </c:pt>
                <c:pt idx="4">
                  <c:v>27.7</c:v>
                </c:pt>
                <c:pt idx="5">
                  <c:v>27.6</c:v>
                </c:pt>
                <c:pt idx="6">
                  <c:v>27.8</c:v>
                </c:pt>
              </c:numCache>
            </c:numRef>
          </c:val>
        </c:ser>
        <c:marker val="1"/>
        <c:axId val="542506984"/>
        <c:axId val="580336216"/>
      </c:lineChart>
      <c:catAx>
        <c:axId val="54250698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0336216"/>
        <c:crosses val="autoZero"/>
        <c:auto val="1"/>
        <c:lblAlgn val="ctr"/>
        <c:lblOffset val="100"/>
      </c:catAx>
      <c:valAx>
        <c:axId val="580336216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250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5237608520089"/>
          <c:y val="0.278983696749445"/>
          <c:w val="0.165147006864527"/>
          <c:h val="0.394489661148126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26.28222354218282</c:v>
                </c:pt>
              </c:numCache>
            </c:numRef>
          </c:val>
        </c:ser>
        <c:dLbls>
          <c:showVal val="1"/>
        </c:dLbls>
        <c:marker val="1"/>
        <c:axId val="587572712"/>
        <c:axId val="470284728"/>
      </c:lineChart>
      <c:catAx>
        <c:axId val="58757271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0284728"/>
        <c:crosses val="autoZero"/>
        <c:auto val="1"/>
        <c:lblAlgn val="ctr"/>
        <c:lblOffset val="100"/>
      </c:catAx>
      <c:valAx>
        <c:axId val="470284728"/>
        <c:scaling>
          <c:orientation val="minMax"/>
        </c:scaling>
        <c:axPos val="l"/>
        <c:majorGridlines/>
        <c:numFmt formatCode="0.0" sourceLinked="1"/>
        <c:tickLblPos val="nextTo"/>
        <c:crossAx val="587572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5972648"/>
        <c:axId val="57929202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5295640"/>
        <c:axId val="579864728"/>
      </c:lineChart>
      <c:catAx>
        <c:axId val="58597264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9292024"/>
        <c:crosses val="autoZero"/>
        <c:auto val="1"/>
        <c:lblAlgn val="ctr"/>
        <c:lblOffset val="100"/>
      </c:catAx>
      <c:valAx>
        <c:axId val="57929202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5972648"/>
        <c:crosses val="autoZero"/>
        <c:crossBetween val="between"/>
      </c:valAx>
      <c:valAx>
        <c:axId val="579864728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5295640"/>
        <c:crosses val="max"/>
        <c:crossBetween val="between"/>
      </c:valAx>
      <c:catAx>
        <c:axId val="585295640"/>
        <c:scaling>
          <c:orientation val="minMax"/>
        </c:scaling>
        <c:delete val="1"/>
        <c:axPos val="b"/>
        <c:tickLblPos val="nextTo"/>
        <c:crossAx val="57986472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303A42-704C-984C-8C2F-14E431A05ED3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DEC618-9422-9C4D-ADAC-5B789E123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5671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15FB41-8C60-AF4A-87F4-2D1B96257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22747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EC9E1-C5E5-1E4F-BDFC-51856BD9C8E6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B987B-D3CF-0747-BA2B-A52673A6FD6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CACFE1-93DE-8240-870F-E39F12C0D8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D5D6A2-3FEB-EE41-A116-70D4EA7D30B1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B56EA-05B5-F841-A464-3AC43D47BDB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1D674-75DF-944A-BA0A-E43096DAB86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15FB41-8C60-AF4A-87F4-2D1B9625749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327419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8809C4-82CD-7C46-A645-13D17D49606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93956F-BF0A-C246-ACCE-176977B4413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3D700-53CB-A043-A87A-768425C3687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937434-8215-3547-ACA1-07950A3A948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60F25C-67F0-9C45-90E4-A9D5DC8DC43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B8024D-ED53-7243-BC7E-23A44F37F1F3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40CA53-CE46-3F4F-96F1-25C2B213187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58807A-395C-F44A-8C31-DEB28F49F6E5}" type="slidenum">
              <a:rPr lang="en-US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688E8-504E-3048-BC41-5C509A27B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90358-E696-5B43-B9A3-85A4F3D08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0BD5A-0031-C444-AB69-E25986E3B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94AD2-4668-5347-A5B5-966DA4009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2F5D1-7AD9-8743-9730-8EE20CD41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75F71-118A-FE4C-9173-070DEE1D4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7A581-9026-524A-B545-25FBB50CA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54FD5-F59B-A348-9D90-61F87E676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512F1-4A3D-E64E-A030-8ED51679C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327C-935E-1146-B537-028B2700D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7FE1B-1230-A14C-B860-CE1775D7F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B4CE4-C8AC-1849-B8AF-E3BD01A27E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0F446F-6D2A-CA4E-B740-5DEAAC8B4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21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March 20,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Karen Sprowal,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3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73751035"/>
              </p:ext>
            </p:extLst>
          </p:nvPr>
        </p:nvGraphicFramePr>
        <p:xfrm>
          <a:off x="457200" y="1295400"/>
          <a:ext cx="8305800" cy="455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09600" y="2286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City’s class </a:t>
            </a:r>
            <a:r>
              <a:rPr lang="en-US" sz="2800" dirty="0"/>
              <a:t>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048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645920"/>
          <a:ext cx="7924800" cy="47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 dirty="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 dirty="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9855</TotalTime>
  <Words>1399</Words>
  <Application>Microsoft Macintosh PowerPoint</Application>
  <PresentationFormat>On-screen Show (4:3)</PresentationFormat>
  <Paragraphs>147</Paragraphs>
  <Slides>16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Also in HS: citywide average class sizes have risen</vt:lpstr>
      <vt:lpstr>Ways that DOE has worked AGAINST reducing class size</vt:lpstr>
      <vt:lpstr>Slide 9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72</cp:revision>
  <dcterms:created xsi:type="dcterms:W3CDTF">2013-02-26T15:52:11Z</dcterms:created>
  <dcterms:modified xsi:type="dcterms:W3CDTF">2013-02-26T16:23:56Z</dcterms:modified>
</cp:coreProperties>
</file>