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01" r:id="rId2"/>
    <p:sldId id="373" r:id="rId3"/>
    <p:sldId id="374" r:id="rId4"/>
    <p:sldId id="375" r:id="rId5"/>
    <p:sldId id="344" r:id="rId6"/>
    <p:sldId id="367" r:id="rId7"/>
    <p:sldId id="349" r:id="rId8"/>
    <p:sldId id="348" r:id="rId9"/>
    <p:sldId id="376" r:id="rId10"/>
    <p:sldId id="377" r:id="rId11"/>
    <p:sldId id="378" r:id="rId12"/>
    <p:sldId id="379" r:id="rId13"/>
    <p:sldId id="380" r:id="rId14"/>
    <p:sldId id="382" r:id="rId15"/>
    <p:sldId id="383" r:id="rId16"/>
    <p:sldId id="384" r:id="rId17"/>
    <p:sldId id="360" r:id="rId18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SM:Class%20Size%20Data:Class%20Size:Short%20term%20CS%20Data:District%20Data:D22%20Class%20Sizes%20upd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SM:Class%20Size%20Data:Class%20Size:Short%20term%20CS%20Data:District%20Data:D22%20Class%20Sizes%20upd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SM:Class%20Size%20Data:Class%20Size:Short%20term%20CS%20Data:District%20Data:D22%20Class%20Sizes%20upd%202012-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K-3 class sizes increased</a:t>
            </a:r>
            <a:r>
              <a:rPr lang="en-US" sz="1400" baseline="0"/>
              <a:t> steadily above C4E goals  </a:t>
            </a:r>
            <a:endParaRPr lang="en-US" sz="1400"/>
          </a:p>
        </c:rich>
      </c:tx>
      <c:layout>
        <c:manualLayout>
          <c:xMode val="edge"/>
          <c:yMode val="edge"/>
          <c:x val="0.255762308931636"/>
          <c:y val="0.0501055406048927"/>
        </c:manualLayout>
      </c:layout>
    </c:title>
    <c:plotArea>
      <c:layout>
        <c:manualLayout>
          <c:layoutTarget val="inner"/>
          <c:xMode val="edge"/>
          <c:yMode val="edge"/>
          <c:x val="0.0731167430968057"/>
          <c:y val="0.118218545466627"/>
          <c:w val="0.757093421628839"/>
          <c:h val="0.68737543882964"/>
        </c:manualLayout>
      </c:layout>
      <c:lineChart>
        <c:grouping val="standard"/>
        <c:ser>
          <c:idx val="0"/>
          <c:order val="0"/>
          <c:tx>
            <c:strRef>
              <c:f>summary!$A$3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2.546266881604E-17"/>
                  <c:y val="0.0516129032258065"/>
                </c:manualLayout>
              </c:layout>
              <c:showVal val="1"/>
            </c:dLbl>
            <c:dLbl>
              <c:idx val="1"/>
              <c:layout>
                <c:manualLayout>
                  <c:x val="0.0"/>
                  <c:y val="0.0301075268817204"/>
                </c:manualLayout>
              </c:layout>
              <c:showVal val="1"/>
            </c:dLbl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2010-2011</c:v>
                </c:pt>
                <c:pt idx="5">
                  <c:v>2011-2012</c:v>
                </c:pt>
                <c:pt idx="6">
                  <c:v>2012-13</c:v>
                </c:pt>
              </c:strCache>
            </c:strRef>
          </c:cat>
          <c:val>
            <c:numRef>
              <c:f>summary!$B$3:$H$3</c:f>
              <c:numCache>
                <c:formatCode>0.0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 formatCode="General">
                  <c:v>19.9</c:v>
                </c:pt>
                <c:pt idx="6" formatCode="General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summary!$A$4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833333333333331"/>
                  <c:y val="-0.0645161290322581"/>
                </c:manualLayout>
              </c:layout>
              <c:showVal val="1"/>
            </c:dLbl>
            <c:dLbl>
              <c:idx val="1"/>
              <c:layout>
                <c:manualLayout>
                  <c:x val="-0.00833333333333333"/>
                  <c:y val="-0.0903225806451613"/>
                </c:manualLayout>
              </c:layout>
              <c:showVal val="1"/>
            </c:dLbl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2010-2011</c:v>
                </c:pt>
                <c:pt idx="5">
                  <c:v>2011-2012</c:v>
                </c:pt>
                <c:pt idx="6">
                  <c:v>2012-13</c:v>
                </c:pt>
              </c:strCache>
            </c:strRef>
          </c:cat>
          <c:val>
            <c:numRef>
              <c:f>summary!$B$4:$H$4</c:f>
              <c:numCache>
                <c:formatCode>0.0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 formatCode="General">
                  <c:v>23.9</c:v>
                </c:pt>
                <c:pt idx="6" formatCode="General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summary!$A$5</c:f>
              <c:strCache>
                <c:ptCount val="1"/>
                <c:pt idx="0">
                  <c:v>D22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2"/>
              <c:layout>
                <c:manualLayout>
                  <c:x val="-0.0166666666666667"/>
                  <c:y val="-0.0516129032258065"/>
                </c:manualLayout>
              </c:layout>
              <c:showVal val="1"/>
            </c:dLbl>
            <c:dLbl>
              <c:idx val="3"/>
              <c:layout>
                <c:manualLayout>
                  <c:x val="-0.025"/>
                  <c:y val="-0.064516129032258"/>
                </c:manualLayout>
              </c:layout>
              <c:showVal val="1"/>
            </c:dLbl>
            <c:dLbl>
              <c:idx val="4"/>
              <c:layout>
                <c:manualLayout>
                  <c:x val="-0.0166666666666667"/>
                  <c:y val="-0.0688172043010753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2010-2011</c:v>
                </c:pt>
                <c:pt idx="5">
                  <c:v>2011-2012</c:v>
                </c:pt>
                <c:pt idx="6">
                  <c:v>2012-13</c:v>
                </c:pt>
              </c:strCache>
            </c:strRef>
          </c:cat>
          <c:val>
            <c:numRef>
              <c:f>summary!$B$5:$H$5</c:f>
              <c:numCache>
                <c:formatCode>0.0</c:formatCode>
                <c:ptCount val="7"/>
                <c:pt idx="0">
                  <c:v>21.3</c:v>
                </c:pt>
                <c:pt idx="1">
                  <c:v>21.1578947368421</c:v>
                </c:pt>
                <c:pt idx="2">
                  <c:v>21.8039603960396</c:v>
                </c:pt>
                <c:pt idx="3">
                  <c:v>22.164</c:v>
                </c:pt>
                <c:pt idx="4">
                  <c:v>23.22573839662447</c:v>
                </c:pt>
                <c:pt idx="5">
                  <c:v>24.60449438202247</c:v>
                </c:pt>
                <c:pt idx="6" formatCode="General">
                  <c:v>25.0</c:v>
                </c:pt>
              </c:numCache>
            </c:numRef>
          </c:val>
        </c:ser>
        <c:marker val="1"/>
        <c:axId val="458241608"/>
        <c:axId val="696548616"/>
      </c:lineChart>
      <c:catAx>
        <c:axId val="458241608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96548616"/>
        <c:crosses val="autoZero"/>
        <c:auto val="1"/>
        <c:lblAlgn val="ctr"/>
        <c:lblOffset val="100"/>
      </c:catAx>
      <c:valAx>
        <c:axId val="696548616"/>
        <c:scaling>
          <c:orientation val="minMax"/>
          <c:max val="25.0"/>
          <c:min val="18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No. students per class</a:t>
                </a:r>
              </a:p>
            </c:rich>
          </c:tx>
          <c:layout/>
        </c:title>
        <c:numFmt formatCode="0" sourceLinked="0"/>
        <c:majorTickMark val="none"/>
        <c:tickLblPos val="nextTo"/>
        <c:crossAx val="4582416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7928365330398"/>
          <c:y val="0.22447352701602"/>
          <c:w val="0.152071634669602"/>
          <c:h val="0.630781204432779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 dirty="0"/>
              <a:t>D22 gained K-3</a:t>
            </a:r>
            <a:r>
              <a:rPr lang="en-US" baseline="0" dirty="0"/>
              <a:t> </a:t>
            </a:r>
            <a:r>
              <a:rPr lang="en-US" dirty="0"/>
              <a:t>students since</a:t>
            </a:r>
            <a:r>
              <a:rPr lang="en-US" baseline="0" dirty="0"/>
              <a:t> 2007</a:t>
            </a:r>
            <a:r>
              <a:rPr lang="en-US" baseline="0" dirty="0" smtClean="0"/>
              <a:t> </a:t>
            </a:r>
          </a:p>
          <a:p>
            <a:pPr>
              <a:defRPr/>
            </a:pPr>
            <a:r>
              <a:rPr lang="en-US" baseline="0" dirty="0" smtClean="0"/>
              <a:t>but </a:t>
            </a:r>
            <a:r>
              <a:rPr lang="en-US" baseline="0" dirty="0"/>
              <a:t>no. sections cut by 68 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106593723532758"/>
          <c:y val="0.150297265160523"/>
          <c:w val="0.673865045039662"/>
          <c:h val="0.720208975067177"/>
        </c:manualLayout>
      </c:layout>
      <c:lineChart>
        <c:grouping val="standard"/>
        <c:ser>
          <c:idx val="0"/>
          <c:order val="0"/>
          <c:tx>
            <c:strRef>
              <c:f>summary!$A$23</c:f>
              <c:strCache>
                <c:ptCount val="1"/>
                <c:pt idx="0">
                  <c:v>students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summary!$B$22:$G$22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summary!$B$23:$G$23</c:f>
              <c:numCache>
                <c:formatCode>General</c:formatCode>
                <c:ptCount val="6"/>
                <c:pt idx="0">
                  <c:v>10854.0</c:v>
                </c:pt>
                <c:pt idx="1">
                  <c:v>11011.0</c:v>
                </c:pt>
                <c:pt idx="2">
                  <c:v>11082.0</c:v>
                </c:pt>
                <c:pt idx="3">
                  <c:v>11009.0</c:v>
                </c:pt>
                <c:pt idx="4">
                  <c:v>10949.0</c:v>
                </c:pt>
                <c:pt idx="5" formatCode="_(* #,##0_);_(* \(#,##0\);_(* &quot;-&quot;??_);_(@_)">
                  <c:v>11079.0</c:v>
                </c:pt>
              </c:numCache>
            </c:numRef>
          </c:val>
        </c:ser>
        <c:marker val="1"/>
        <c:axId val="696316760"/>
        <c:axId val="671493304"/>
      </c:lineChart>
      <c:lineChart>
        <c:grouping val="standard"/>
        <c:ser>
          <c:idx val="1"/>
          <c:order val="1"/>
          <c:tx>
            <c:strRef>
              <c:f>summary!$A$24</c:f>
              <c:strCache>
                <c:ptCount val="1"/>
                <c:pt idx="0">
                  <c:v>Sections K-3</c:v>
                </c:pt>
              </c:strCache>
            </c:strRef>
          </c:tx>
          <c:marker>
            <c:symbol val="none"/>
          </c:marker>
          <c:dLbls>
            <c:showVal val="1"/>
          </c:dLbls>
          <c:cat>
            <c:strRef>
              <c:f>summary!$B$22:$G$22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summary!$B$24:$G$24</c:f>
              <c:numCache>
                <c:formatCode>General</c:formatCode>
                <c:ptCount val="6"/>
                <c:pt idx="0">
                  <c:v>513.0</c:v>
                </c:pt>
                <c:pt idx="1">
                  <c:v>505.0</c:v>
                </c:pt>
                <c:pt idx="2">
                  <c:v>500.0</c:v>
                </c:pt>
                <c:pt idx="3">
                  <c:v>474.0</c:v>
                </c:pt>
                <c:pt idx="4">
                  <c:v>445.0</c:v>
                </c:pt>
                <c:pt idx="5">
                  <c:v>444.0</c:v>
                </c:pt>
              </c:numCache>
            </c:numRef>
          </c:val>
        </c:ser>
        <c:marker val="1"/>
        <c:axId val="697064792"/>
        <c:axId val="475711496"/>
      </c:lineChart>
      <c:catAx>
        <c:axId val="696316760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71493304"/>
        <c:crosses val="autoZero"/>
        <c:auto val="1"/>
        <c:lblAlgn val="ctr"/>
        <c:lblOffset val="100"/>
      </c:catAx>
      <c:valAx>
        <c:axId val="67149330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No. of students K-3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696316760"/>
        <c:crosses val="autoZero"/>
        <c:crossBetween val="between"/>
      </c:valAx>
      <c:valAx>
        <c:axId val="475711496"/>
        <c:scaling>
          <c:orientation val="minMax"/>
        </c:scaling>
        <c:axPos val="r"/>
        <c:numFmt formatCode="General" sourceLinked="1"/>
        <c:tickLblPos val="nextTo"/>
        <c:crossAx val="697064792"/>
        <c:crosses val="max"/>
        <c:crossBetween val="between"/>
      </c:valAx>
      <c:catAx>
        <c:axId val="697064792"/>
        <c:scaling>
          <c:orientation val="minMax"/>
        </c:scaling>
        <c:delete val="1"/>
        <c:axPos val="b"/>
        <c:tickLblPos val="none"/>
        <c:crossAx val="475711496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45044783563892"/>
          <c:y val="0.314984598387746"/>
          <c:w val="0.145662527843005"/>
          <c:h val="0.308675274092522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 sz="1400"/>
            </a:pPr>
            <a:r>
              <a:rPr lang="en-US" sz="1400" dirty="0"/>
              <a:t>4th-8th class sizes in D 22 increased slightly</a:t>
            </a:r>
            <a:r>
              <a:rPr lang="en-US" sz="1400" baseline="0" dirty="0" smtClean="0"/>
              <a:t> </a:t>
            </a:r>
          </a:p>
          <a:p>
            <a:pPr>
              <a:defRPr sz="1400"/>
            </a:pPr>
            <a:r>
              <a:rPr lang="en-US" sz="1400" baseline="0" dirty="0" smtClean="0"/>
              <a:t>&amp; </a:t>
            </a:r>
            <a:r>
              <a:rPr lang="en-US" sz="1400" baseline="0" dirty="0"/>
              <a:t>remain</a:t>
            </a:r>
            <a:r>
              <a:rPr lang="en-US" sz="1400" baseline="0" dirty="0" smtClean="0"/>
              <a:t> way above </a:t>
            </a:r>
            <a:r>
              <a:rPr lang="en-US" sz="1400" baseline="0" dirty="0"/>
              <a:t>citywide averages 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0786791393990508"/>
          <c:y val="0.138501088526725"/>
          <c:w val="0.735634679119913"/>
          <c:h val="0.701621803088567"/>
        </c:manualLayout>
      </c:layout>
      <c:lineChart>
        <c:grouping val="standard"/>
        <c:ser>
          <c:idx val="0"/>
          <c:order val="0"/>
          <c:tx>
            <c:strRef>
              <c:f>summary!$A$10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2010-2011</c:v>
                </c:pt>
                <c:pt idx="5">
                  <c:v>2011-2012</c:v>
                </c:pt>
                <c:pt idx="6">
                  <c:v>2012-13</c:v>
                </c:pt>
              </c:strCache>
            </c:strRef>
          </c:cat>
          <c:val>
            <c:numRef>
              <c:f>summary!$B$10:$H$10</c:f>
              <c:numCache>
                <c:formatCode>0.0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 formatCode="General">
                  <c:v>22.9</c:v>
                </c:pt>
                <c:pt idx="6" formatCode="General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summary!$A$11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2010-2011</c:v>
                </c:pt>
                <c:pt idx="5">
                  <c:v>2011-2012</c:v>
                </c:pt>
                <c:pt idx="6">
                  <c:v>2012-13</c:v>
                </c:pt>
              </c:strCache>
            </c:strRef>
          </c:cat>
          <c:val>
            <c:numRef>
              <c:f>summary!$B$11:$H$11</c:f>
              <c:numCache>
                <c:formatCode>0.0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 formatCode="General">
                  <c:v>26.6</c:v>
                </c:pt>
                <c:pt idx="6" formatCode="General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summary!$A$12</c:f>
              <c:strCache>
                <c:ptCount val="1"/>
                <c:pt idx="0">
                  <c:v>D22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2010-2011</c:v>
                </c:pt>
                <c:pt idx="5">
                  <c:v>2011-2012</c:v>
                </c:pt>
                <c:pt idx="6">
                  <c:v>2012-13</c:v>
                </c:pt>
              </c:strCache>
            </c:strRef>
          </c:cat>
          <c:val>
            <c:numRef>
              <c:f>summary!$B$12:$H$12</c:f>
              <c:numCache>
                <c:formatCode>0.0</c:formatCode>
                <c:ptCount val="7"/>
                <c:pt idx="0">
                  <c:v>27.0</c:v>
                </c:pt>
                <c:pt idx="1">
                  <c:v>26.50526315789474</c:v>
                </c:pt>
                <c:pt idx="2">
                  <c:v>26.54352441613588</c:v>
                </c:pt>
                <c:pt idx="3">
                  <c:v>26.71734475374732</c:v>
                </c:pt>
                <c:pt idx="4">
                  <c:v>27.38157894736842</c:v>
                </c:pt>
                <c:pt idx="5">
                  <c:v>27.46085011185682</c:v>
                </c:pt>
                <c:pt idx="6" formatCode="General">
                  <c:v>27.6</c:v>
                </c:pt>
              </c:numCache>
            </c:numRef>
          </c:val>
        </c:ser>
        <c:marker val="1"/>
        <c:axId val="477183352"/>
        <c:axId val="696911128"/>
      </c:lineChart>
      <c:catAx>
        <c:axId val="47718335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96911128"/>
        <c:crosses val="autoZero"/>
        <c:auto val="1"/>
        <c:lblAlgn val="ctr"/>
        <c:lblOffset val="100"/>
      </c:catAx>
      <c:valAx>
        <c:axId val="696911128"/>
        <c:scaling>
          <c:orientation val="minMax"/>
          <c:min val="22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 sper class </a:t>
                </a:r>
              </a:p>
            </c:rich>
          </c:tx>
          <c:layout/>
        </c:title>
        <c:numFmt formatCode="0" sourceLinked="0"/>
        <c:majorTickMark val="none"/>
        <c:tickLblPos val="nextTo"/>
        <c:crossAx val="4771833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2421927494134"/>
          <c:y val="0.201425054426336"/>
          <c:w val="0.158524018018281"/>
          <c:h val="0.453997232904027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26.28222354218292</c:v>
                </c:pt>
              </c:numCache>
            </c:numRef>
          </c:val>
        </c:ser>
        <c:dLbls>
          <c:showVal val="1"/>
        </c:dLbls>
        <c:marker val="1"/>
        <c:axId val="671351688"/>
        <c:axId val="696771544"/>
      </c:lineChart>
      <c:catAx>
        <c:axId val="671351688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96771544"/>
        <c:crosses val="autoZero"/>
        <c:auto val="1"/>
        <c:lblAlgn val="ctr"/>
        <c:lblOffset val="100"/>
      </c:catAx>
      <c:valAx>
        <c:axId val="696771544"/>
        <c:scaling>
          <c:orientation val="minMax"/>
        </c:scaling>
        <c:axPos val="l"/>
        <c:majorGridlines/>
        <c:numFmt formatCode="0.0" sourceLinked="1"/>
        <c:tickLblPos val="nextTo"/>
        <c:crossAx val="6713516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671587688"/>
        <c:axId val="696830856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696484760"/>
        <c:axId val="696509192"/>
      </c:lineChart>
      <c:catAx>
        <c:axId val="671587688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96830856"/>
        <c:crosses val="autoZero"/>
        <c:auto val="1"/>
        <c:lblAlgn val="ctr"/>
        <c:lblOffset val="100"/>
      </c:catAx>
      <c:valAx>
        <c:axId val="696830856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671587688"/>
        <c:crosses val="autoZero"/>
        <c:crossBetween val="between"/>
      </c:valAx>
      <c:valAx>
        <c:axId val="696509192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696484760"/>
        <c:crosses val="max"/>
        <c:crossBetween val="between"/>
      </c:valAx>
      <c:catAx>
        <c:axId val="696484760"/>
        <c:scaling>
          <c:orientation val="minMax"/>
        </c:scaling>
        <c:delete val="1"/>
        <c:axPos val="b"/>
        <c:tickLblPos val="nextTo"/>
        <c:crossAx val="696509192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B2B0C32-AF29-044B-B3AE-542AD6D5832F}" type="datetime1">
              <a:rPr lang="en-US"/>
              <a:pPr/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04716D-87EE-324A-8CC0-09DEB22697F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F3BAAD7-9340-8E44-986D-EE6FD993B23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36FCE7-B562-994E-B581-89C273F226FF}" type="slidenum">
              <a:rPr lang="en-US"/>
              <a:pPr/>
              <a:t>1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A88962-E138-8749-9BFF-DACB58B65A9A}" type="slidenum">
              <a:rPr lang="en-US"/>
              <a:pPr/>
              <a:t>10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E7EF35-D473-E14A-8DEF-B7781D238E3D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B79E1A-1AF6-E945-BD48-F4B7E77B5E96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9A04EF-91A7-4A4D-B44D-E03AF01C151F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52BC53-9EE1-994C-909A-71C6BBCE2CD1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FDC146-5EF5-1445-9FA4-977AB9558843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EB1B29-83B4-4A49-BCCB-0710BA5E3716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26B111-97B1-9A45-8349-F3C9903DB608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7C11EA-2735-AA40-BC97-4387DBBEC45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3FF9FB-3060-0D46-930F-BA1C84A4A11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F1B7CD-1F36-1642-BEF6-1D337D19BC47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7E3822-2FE2-B24D-AD7B-2D57A11AD1C0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49CBC0-DC44-3944-B803-B3A5F25DC096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0BD0FF-A39C-0047-95EE-544F470C8A2B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0F6A0B-069C-7048-9E80-9508AD2BA39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2371F9-7926-D142-BD74-A4CE4C4D3D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FE717E-E8C4-F648-9C98-8428DB62CE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95DD7F-6C27-FC40-871E-F079D63389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CC7CE6-7B72-4A4D-993B-510A0E0519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7D5879-9CAB-C746-9B1D-42040F5801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0B6D76-FCC5-C345-801D-A908BFB1BA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40CBB8-1AAA-3841-BB00-183820C029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9AB46-8E9F-F74C-8617-562792079F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E36CD9-ACFF-E14C-8B1C-3436E87360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C957E-66A2-9944-9B66-684B1E9C87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3BFD6A-9DEF-1C40-A3E6-D8D36FEC98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5B5A44-D574-4D4A-BB3B-65A6129DFC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B101E11-2E76-704D-9F00-FD24E9ACFF5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chools.nyc.gov/AboutUs/data/classsize/classsize.htm" TargetMode="External"/><Relationship Id="rId4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Presentation to Community Education Council District 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22</a:t>
            </a:r>
          </a:p>
          <a:p>
            <a:pPr algn="ctr" eaLnBrk="1" hangingPunct="1">
              <a:buFontTx/>
              <a:buNone/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March 7, </a:t>
            </a:r>
            <a:r>
              <a:rPr lang="en-US" sz="2800" dirty="0">
                <a:ea typeface="ＭＳ Ｐゴシック" charset="-128"/>
                <a:cs typeface="ＭＳ Ｐゴシック" charset="-128"/>
              </a:rPr>
              <a:t>2013</a:t>
            </a: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 smtClean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 dirty="0" smtClean="0">
                <a:ea typeface="ＭＳ Ｐゴシック" charset="-128"/>
                <a:cs typeface="ＭＳ Ｐゴシック" charset="-128"/>
              </a:rPr>
              <a:t>Leonie </a:t>
            </a:r>
            <a:r>
              <a:rPr lang="en-US" sz="2400" b="1" i="1" dirty="0" err="1" smtClean="0">
                <a:ea typeface="ＭＳ Ｐゴシック" charset="-128"/>
                <a:cs typeface="ＭＳ Ｐゴシック" charset="-128"/>
              </a:rPr>
              <a:t>Haimson</a:t>
            </a:r>
            <a:r>
              <a:rPr lang="en-US" sz="2400" b="1" i="1" dirty="0" smtClean="0">
                <a:ea typeface="ＭＳ Ｐゴシック" charset="-128"/>
                <a:cs typeface="ＭＳ Ｐゴシック" charset="-128"/>
              </a:rPr>
              <a:t>, </a:t>
            </a:r>
            <a:r>
              <a:rPr lang="en-US" sz="2400" b="1" i="1" dirty="0">
                <a:ea typeface="ＭＳ Ｐゴシック" charset="-128"/>
                <a:cs typeface="ＭＳ Ｐゴシック" charset="-128"/>
              </a:rPr>
              <a:t>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dirty="0">
                <a:solidFill>
                  <a:schemeClr val="tx2"/>
                </a:solidFill>
                <a:ea typeface="+mn-ea"/>
                <a:cs typeface="+mn-cs"/>
              </a:rPr>
              <a:t>CFE funding also flat-lined; but even when increased;</a:t>
            </a:r>
            <a:r>
              <a:rPr lang="en-US" sz="2800" dirty="0" smtClean="0">
                <a:solidFill>
                  <a:schemeClr val="tx2"/>
                </a:solidFill>
                <a:ea typeface="+mn-ea"/>
                <a:cs typeface="+mn-cs"/>
              </a:rPr>
              <a:t> city’s class </a:t>
            </a:r>
            <a:r>
              <a:rPr lang="en-US" sz="2800" dirty="0">
                <a:solidFill>
                  <a:schemeClr val="tx2"/>
                </a:solidFill>
                <a:ea typeface="+mn-ea"/>
                <a:cs typeface="+mn-cs"/>
              </a:rPr>
              <a:t>sizes grew 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city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 dirty="0">
              <a:ea typeface="ＭＳ Ｐゴシック" charset="-128"/>
              <a:cs typeface="ＭＳ Ｐゴシック" charset="-128"/>
            </a:endParaRPr>
          </a:p>
          <a:p>
            <a:r>
              <a:rPr lang="en-US" sz="2000" dirty="0" err="1">
                <a:ea typeface="ＭＳ Ｐゴシック" charset="-128"/>
                <a:cs typeface="ＭＳ Ｐゴシック" charset="-128"/>
              </a:rPr>
              <a:t>inBloom</a:t>
            </a:r>
            <a:r>
              <a:rPr lang="en-US" sz="2000" dirty="0">
                <a:ea typeface="ＭＳ Ｐゴシック" charset="-128"/>
                <a:cs typeface="ＭＳ Ｐゴシック" charset="-128"/>
              </a:rPr>
              <a:t>, Inc. plans to put this sensitive data on a cloud run by </a:t>
            </a:r>
            <a:r>
              <a:rPr lang="en-US" sz="2000" dirty="0" err="1">
                <a:ea typeface="ＭＳ Ｐゴシック" charset="-128"/>
                <a:cs typeface="ＭＳ Ｐゴシック" charset="-128"/>
              </a:rPr>
              <a:t>Amazon.com</a:t>
            </a:r>
            <a:r>
              <a:rPr lang="en-US" sz="2000" dirty="0">
                <a:ea typeface="ＭＳ Ｐゴシック" charset="-128"/>
                <a:cs typeface="ＭＳ Ｐゴシック" charset="-128"/>
              </a:rPr>
              <a:t> and transmit it to for-profit companies to help them develop and market their “learning products.”  </a:t>
            </a:r>
          </a:p>
          <a:p>
            <a:endParaRPr lang="en-US" sz="2000" dirty="0">
              <a:ea typeface="ＭＳ Ｐゴシック" charset="-128"/>
              <a:cs typeface="ＭＳ Ｐゴシック" charset="-128"/>
            </a:endParaRPr>
          </a:p>
          <a:p>
            <a:r>
              <a:rPr lang="en-US" sz="2000" dirty="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 dirty="0">
              <a:ea typeface="ＭＳ Ｐゴシック" charset="-128"/>
              <a:cs typeface="ＭＳ Ｐゴシック" charset="-128"/>
            </a:endParaRPr>
          </a:p>
          <a:p>
            <a:r>
              <a:rPr lang="en-US" sz="2000" dirty="0">
                <a:ea typeface="ＭＳ Ｐゴシック" charset="-128"/>
                <a:cs typeface="ＭＳ Ｐゴシック" charset="-128"/>
              </a:rPr>
              <a:t>In its security policy,</a:t>
            </a:r>
            <a:r>
              <a:rPr lang="en-US" sz="2000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sz="2000" dirty="0" err="1" smtClean="0">
                <a:ea typeface="ＭＳ Ｐゴシック" charset="-128"/>
                <a:cs typeface="ＭＳ Ｐゴシック" charset="-128"/>
              </a:rPr>
              <a:t>inBloom</a:t>
            </a:r>
            <a:r>
              <a:rPr lang="en-US" sz="2000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sz="2000" dirty="0">
                <a:ea typeface="ＭＳ Ｐゴシック" charset="-128"/>
                <a:cs typeface="ＭＳ Ｐゴシック" charset="-128"/>
              </a:rPr>
              <a:t>Inc. states they “</a:t>
            </a:r>
            <a:r>
              <a:rPr lang="en-US" sz="2000" b="1" i="1" dirty="0">
                <a:ea typeface="ＭＳ Ｐゴシック" charset="-128"/>
                <a:cs typeface="ＭＳ Ｐゴシック" charset="-128"/>
              </a:rPr>
              <a:t>cannot guarantee the security of the information stored in </a:t>
            </a:r>
            <a:r>
              <a:rPr lang="en-US" sz="2000" b="1" i="1" dirty="0" err="1">
                <a:ea typeface="ＭＳ Ｐゴシック" charset="-128"/>
                <a:cs typeface="ＭＳ Ｐゴシック" charset="-128"/>
              </a:rPr>
              <a:t>inBloom</a:t>
            </a:r>
            <a:r>
              <a:rPr lang="en-US" sz="2000" b="1" i="1" dirty="0">
                <a:ea typeface="ＭＳ Ｐゴシック" charset="-128"/>
                <a:cs typeface="ＭＳ Ｐゴシック" charset="-128"/>
              </a:rPr>
              <a:t> or that the information will not be intercepted when it is being transmitted</a:t>
            </a:r>
            <a:r>
              <a:rPr lang="en-US" sz="2000" dirty="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 dirty="0">
              <a:ea typeface="ＭＳ Ｐゴシック" charset="-128"/>
              <a:cs typeface="ＭＳ Ｐゴシック" charset="-128"/>
            </a:endParaRPr>
          </a:p>
          <a:p>
            <a:r>
              <a:rPr lang="en-US" sz="2000" dirty="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 dirty="0">
              <a:ea typeface="ＭＳ Ｐゴシック" charset="-128"/>
              <a:cs typeface="ＭＳ Ｐゴシック" charset="-128"/>
            </a:endParaRPr>
          </a:p>
          <a:p>
            <a:endParaRPr lang="en-US" sz="4400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/>
              <a:t>Sample data to be shared with inBloom, Inc.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yr.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botched C4E 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 err="1">
                <a:ea typeface="ＭＳ Ｐゴシック" charset="-128"/>
                <a:cs typeface="ＭＳ Ｐゴシック" charset="-128"/>
              </a:rPr>
              <a:t>s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Re privacy: send opt out letter to King re demanding your child’s info NOT be shared; see our fact 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sheet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 for a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sample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letter.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</a:t>
            </a:r>
            <a:r>
              <a:rPr lang="en-US" sz="1800" i="1" dirty="0" err="1">
                <a:ea typeface="ＭＳ Ｐゴシック" charset="-128"/>
                <a:cs typeface="ＭＳ Ｐゴシック" charset="-128"/>
              </a:rPr>
              <a:t>info@classsizematters.org</a:t>
            </a:r>
            <a:endParaRPr lang="en-US" sz="1800" i="1" dirty="0">
              <a:ea typeface="ＭＳ Ｐゴシック" charset="-128"/>
              <a:cs typeface="ＭＳ Ｐゴシック" charset="-128"/>
            </a:endParaRP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2400" b="1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2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4"/>
          <p:cNvSpPr txBox="1">
            <a:spLocks noChangeArrowheads="1"/>
          </p:cNvSpPr>
          <p:nvPr/>
        </p:nvSpPr>
        <p:spPr bwMode="auto">
          <a:xfrm>
            <a:off x="609600" y="304800"/>
            <a:ext cx="8077200" cy="8302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 smtClean="0"/>
              <a:t>City’s </a:t>
            </a:r>
            <a:r>
              <a:rPr lang="en-US" sz="2400" dirty="0"/>
              <a:t>class sizes have risen sharply in all grades since 2007…esp. in K-3; now largest in 14 yrs!</a:t>
            </a:r>
          </a:p>
        </p:txBody>
      </p:sp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3810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 smtClean="0"/>
              <a:t>This year’s class size data is available at </a:t>
            </a:r>
            <a:r>
              <a:rPr lang="en-US" sz="1400" i="1" dirty="0" smtClean="0">
                <a:hlinkClick r:id="rId3"/>
              </a:rPr>
              <a:t>http://schools.nyc.gov/AboutUs/data/classsize/classsize.htm</a:t>
            </a:r>
            <a:r>
              <a:rPr lang="en-US" sz="1400" i="1" dirty="0" smtClean="0"/>
              <a:t> </a:t>
            </a:r>
          </a:p>
          <a:p>
            <a:pPr algn="ctr"/>
            <a:r>
              <a:rPr lang="en-US" sz="1400" i="1" dirty="0" smtClean="0"/>
              <a:t>*All class size figures calculated averaging </a:t>
            </a:r>
            <a:r>
              <a:rPr lang="en-US" sz="1400" i="1" dirty="0" err="1" smtClean="0"/>
              <a:t>Gen.Ed</a:t>
            </a:r>
            <a:r>
              <a:rPr lang="en-US" sz="1400" i="1" dirty="0" smtClean="0"/>
              <a:t>, CTT and G&amp;T November reporting.</a:t>
            </a:r>
            <a:endParaRPr lang="en-US" sz="1400" i="1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304800" y="1371600"/>
          <a:ext cx="8353162" cy="4514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762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dirty="0">
                <a:ea typeface="ＭＳ Ｐゴシック" charset="-128"/>
                <a:cs typeface="ＭＳ Ｐゴシック" charset="-128"/>
              </a:rPr>
              <a:t>What happened in </a:t>
            </a:r>
            <a:r>
              <a:rPr lang="en-US" sz="3600" dirty="0" smtClean="0">
                <a:ea typeface="ＭＳ Ｐゴシック" charset="-128"/>
                <a:cs typeface="ＭＳ Ｐゴシック" charset="-128"/>
              </a:rPr>
              <a:t>D22?  </a:t>
            </a:r>
            <a:endParaRPr lang="en-US" sz="3600" dirty="0">
              <a:ea typeface="ＭＳ Ｐゴシック" charset="-128"/>
              <a:cs typeface="ＭＳ Ｐゴシック" charset="-128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533400" y="1066800"/>
          <a:ext cx="8199995" cy="5340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grades 4-8,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class sizes have increased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304799" y="1600200"/>
          <a:ext cx="8416119" cy="4914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dirty="0">
                <a:ea typeface="ＭＳ Ｐゴシック" charset="-128"/>
                <a:cs typeface="ＭＳ Ｐゴシック" charset="-128"/>
              </a:rPr>
              <a:t>Also in HS: average</a:t>
            </a:r>
            <a:r>
              <a:rPr lang="en-US" sz="3600" dirty="0" smtClean="0">
                <a:ea typeface="ＭＳ Ｐゴシック" charset="-128"/>
                <a:cs typeface="ＭＳ Ｐゴシック" charset="-128"/>
              </a:rPr>
              <a:t> citywide class </a:t>
            </a:r>
            <a:r>
              <a:rPr lang="en-US" sz="3600" dirty="0">
                <a:ea typeface="ＭＳ Ｐゴシック" charset="-128"/>
                <a:cs typeface="ＭＳ Ｐゴシック" charset="-128"/>
              </a:rPr>
              <a:t>sizes</a:t>
            </a:r>
            <a:r>
              <a:rPr lang="en-US" sz="3600" dirty="0" smtClean="0">
                <a:ea typeface="ＭＳ Ｐゴシック" charset="-128"/>
                <a:cs typeface="ＭＳ Ｐゴシック" charset="-128"/>
              </a:rPr>
              <a:t> have </a:t>
            </a:r>
            <a:r>
              <a:rPr lang="en-US" sz="3600" dirty="0">
                <a:ea typeface="ＭＳ Ｐゴシック" charset="-128"/>
                <a:cs typeface="ＭＳ Ｐゴシック" charset="-128"/>
              </a:rPr>
              <a:t>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1295400" y="6324600"/>
            <a:ext cx="6096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200" dirty="0" smtClean="0"/>
              <a:t>*</a:t>
            </a:r>
            <a:r>
              <a:rPr lang="en-US" sz="1200" i="1" dirty="0" smtClean="0"/>
              <a:t>There is no November reporting for the </a:t>
            </a:r>
            <a:r>
              <a:rPr lang="en-US" sz="1200" i="1" dirty="0"/>
              <a:t>2007-</a:t>
            </a:r>
            <a:r>
              <a:rPr lang="en-US" sz="1200" i="1" dirty="0" smtClean="0"/>
              <a:t>08 year, </a:t>
            </a:r>
            <a:r>
              <a:rPr lang="en-US" sz="1200" i="1" dirty="0"/>
              <a:t>data</a:t>
            </a:r>
            <a:r>
              <a:rPr lang="en-US" sz="1200" i="1" dirty="0" smtClean="0"/>
              <a:t> used is </a:t>
            </a:r>
            <a:r>
              <a:rPr lang="en-US" sz="1200" i="1" dirty="0"/>
              <a:t>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9996</TotalTime>
  <Words>1437</Words>
  <Application>Microsoft Macintosh PowerPoint</Application>
  <PresentationFormat>On-screen Show (4:3)</PresentationFormat>
  <Paragraphs>157</Paragraphs>
  <Slides>17</Slides>
  <Notes>16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What happened in D22?  </vt:lpstr>
      <vt:lpstr>Also in grades 4-8,  class sizes have increased</vt:lpstr>
      <vt:lpstr>Also in HS: average citywide class sizes have risen</vt:lpstr>
      <vt:lpstr>Ways that DOE has worked AGAINST reducing class size</vt:lpstr>
      <vt:lpstr>Slide 10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88</cp:revision>
  <dcterms:created xsi:type="dcterms:W3CDTF">2013-02-26T16:05:16Z</dcterms:created>
  <dcterms:modified xsi:type="dcterms:W3CDTF">2013-02-26T16:05:41Z</dcterms:modified>
</cp:coreProperties>
</file>