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73" r:id="rId2"/>
    <p:sldId id="374" r:id="rId3"/>
    <p:sldId id="375" r:id="rId4"/>
    <p:sldId id="376" r:id="rId5"/>
    <p:sldId id="344" r:id="rId6"/>
    <p:sldId id="349" r:id="rId7"/>
    <p:sldId id="372" r:id="rId8"/>
    <p:sldId id="377" r:id="rId9"/>
    <p:sldId id="378" r:id="rId10"/>
    <p:sldId id="379" r:id="rId11"/>
    <p:sldId id="380" r:id="rId12"/>
    <p:sldId id="381" r:id="rId13"/>
    <p:sldId id="382" r:id="rId14"/>
    <p:sldId id="383" r:id="rId15"/>
    <p:sldId id="384" r:id="rId16"/>
    <p:sldId id="385" r:id="rId17"/>
    <p:sldId id="386" r:id="rId18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24%20Class%20size%20analysis%20upd.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24%20Class%20size%20analysis%20upd.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24%20Class%20size%20analysis%20upd.%202012-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sz="1600"/>
              <a:t>D24</a:t>
            </a:r>
            <a:r>
              <a:rPr lang="en-US" sz="1600" baseline="0"/>
              <a:t> K-3 Class Sizes above citywide averages</a:t>
            </a:r>
          </a:p>
        </c:rich>
      </c:tx>
      <c:layout>
        <c:manualLayout>
          <c:xMode val="edge"/>
          <c:yMode val="edge"/>
          <c:x val="0.24755652676443"/>
          <c:y val="0.0162710547103942"/>
        </c:manualLayout>
      </c:layout>
    </c:title>
    <c:plotArea>
      <c:layout>
        <c:manualLayout>
          <c:layoutTarget val="inner"/>
          <c:xMode val="edge"/>
          <c:yMode val="edge"/>
          <c:x val="0.0736079607021599"/>
          <c:y val="0.111111111111111"/>
          <c:w val="0.761175323268078"/>
          <c:h val="0.744266281035259"/>
        </c:manualLayout>
      </c:layout>
      <c:lineChart>
        <c:grouping val="standard"/>
        <c:ser>
          <c:idx val="0"/>
          <c:order val="0"/>
          <c:tx>
            <c:strRef>
              <c:f>Summary!$A$3</c:f>
              <c:strCache>
                <c:ptCount val="1"/>
                <c:pt idx="0">
                  <c:v>C4E goals</c:v>
                </c:pt>
              </c:strCache>
            </c:strRef>
          </c:tx>
          <c:spPr>
            <a:ln w="28575" cmpd="sng"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Summary!$B$3:$H$3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Summary!$A$4</c:f>
              <c:strCache>
                <c:ptCount val="1"/>
                <c:pt idx="0">
                  <c:v>Citywide actual</c:v>
                </c:pt>
              </c:strCache>
            </c:strRef>
          </c:tx>
          <c:spPr>
            <a:ln w="28575" cmpd="sng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Summary!$B$4:$H$4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Summary!$A$5</c:f>
              <c:strCache>
                <c:ptCount val="1"/>
                <c:pt idx="0">
                  <c:v>D24</c:v>
                </c:pt>
              </c:strCache>
            </c:strRef>
          </c:tx>
          <c:spPr>
            <a:ln w="28575" cmpd="sng"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Summary!$B$5:$H$5</c:f>
              <c:numCache>
                <c:formatCode>General</c:formatCode>
                <c:ptCount val="7"/>
                <c:pt idx="0">
                  <c:v>21.95</c:v>
                </c:pt>
                <c:pt idx="1">
                  <c:v>22.1</c:v>
                </c:pt>
                <c:pt idx="2">
                  <c:v>22.8</c:v>
                </c:pt>
                <c:pt idx="3">
                  <c:v>23.9</c:v>
                </c:pt>
                <c:pt idx="4">
                  <c:v>24.9</c:v>
                </c:pt>
                <c:pt idx="5">
                  <c:v>25.7</c:v>
                </c:pt>
                <c:pt idx="6">
                  <c:v>26.3</c:v>
                </c:pt>
              </c:numCache>
            </c:numRef>
          </c:val>
        </c:ser>
        <c:marker val="1"/>
        <c:axId val="484299224"/>
        <c:axId val="696789240"/>
      </c:lineChart>
      <c:catAx>
        <c:axId val="484299224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96789240"/>
        <c:crosses val="autoZero"/>
        <c:auto val="1"/>
        <c:lblAlgn val="ctr"/>
        <c:lblOffset val="100"/>
      </c:catAx>
      <c:valAx>
        <c:axId val="696789240"/>
        <c:scaling>
          <c:orientation val="minMax"/>
          <c:max val="28.0"/>
          <c:min val="19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class</a:t>
                </a:r>
              </a:p>
              <a:p>
                <a:pPr>
                  <a:defRPr/>
                </a:pPr>
                <a:endParaRPr lang="en-US"/>
              </a:p>
            </c:rich>
          </c:tx>
          <c:layout/>
          <c:spPr>
            <a:ln w="9525" cmpd="sng"/>
          </c:spPr>
        </c:title>
        <c:numFmt formatCode="General" sourceLinked="1"/>
        <c:majorTickMark val="none"/>
        <c:tickLblPos val="nextTo"/>
        <c:crossAx val="4842992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2428543909075"/>
          <c:y val="0.29032226554205"/>
          <c:w val="0.148397144164319"/>
          <c:h val="0.352472840166824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round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sz="1600"/>
              <a:t>D24</a:t>
            </a:r>
            <a:r>
              <a:rPr lang="en-US" sz="1600" baseline="0"/>
              <a:t> 4-8 class sizes above citywide averages</a:t>
            </a:r>
          </a:p>
        </c:rich>
      </c:tx>
      <c:layout>
        <c:manualLayout>
          <c:xMode val="edge"/>
          <c:yMode val="edge"/>
          <c:x val="0.240386264216973"/>
          <c:y val="0.0231481481481481"/>
        </c:manualLayout>
      </c:layout>
    </c:title>
    <c:plotArea>
      <c:layout>
        <c:manualLayout>
          <c:layoutTarget val="inner"/>
          <c:xMode val="edge"/>
          <c:yMode val="edge"/>
          <c:x val="0.0812143400299262"/>
          <c:y val="0.106406080347448"/>
          <c:w val="0.722443397846297"/>
          <c:h val="0.742600263322134"/>
        </c:manualLayout>
      </c:layout>
      <c:lineChart>
        <c:grouping val="standard"/>
        <c:ser>
          <c:idx val="0"/>
          <c:order val="0"/>
          <c:tx>
            <c:strRef>
              <c:f>Summary!$A$10</c:f>
              <c:strCache>
                <c:ptCount val="1"/>
                <c:pt idx="0">
                  <c:v>C4E target</c:v>
                </c:pt>
              </c:strCache>
            </c:strRef>
          </c:tx>
          <c:spPr>
            <a:ln w="28575" cmpd="sng"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Summary!$B$10:$H$10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Summary!$A$11</c:f>
              <c:strCache>
                <c:ptCount val="1"/>
                <c:pt idx="0">
                  <c:v>Citywide actual</c:v>
                </c:pt>
              </c:strCache>
            </c:strRef>
          </c:tx>
          <c:spPr>
            <a:ln w="28575" cmpd="sng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Summary!$B$11:$H$11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Summary!$A$12</c:f>
              <c:strCache>
                <c:ptCount val="1"/>
                <c:pt idx="0">
                  <c:v>D24</c:v>
                </c:pt>
              </c:strCache>
            </c:strRef>
          </c:tx>
          <c:spPr>
            <a:ln w="28575" cmpd="sng"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Summary!$B$12:$H$12</c:f>
              <c:numCache>
                <c:formatCode>General</c:formatCode>
                <c:ptCount val="7"/>
                <c:pt idx="0">
                  <c:v>26.8</c:v>
                </c:pt>
                <c:pt idx="1">
                  <c:v>26.4</c:v>
                </c:pt>
                <c:pt idx="2">
                  <c:v>26.5</c:v>
                </c:pt>
                <c:pt idx="3">
                  <c:v>27.1</c:v>
                </c:pt>
                <c:pt idx="4">
                  <c:v>27.6</c:v>
                </c:pt>
                <c:pt idx="5">
                  <c:v>28.1</c:v>
                </c:pt>
                <c:pt idx="6">
                  <c:v>28.2</c:v>
                </c:pt>
              </c:numCache>
            </c:numRef>
          </c:val>
        </c:ser>
        <c:marker val="1"/>
        <c:axId val="475382408"/>
        <c:axId val="475451832"/>
      </c:lineChart>
      <c:catAx>
        <c:axId val="475382408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5451832"/>
        <c:crosses val="autoZero"/>
        <c:auto val="1"/>
        <c:lblAlgn val="ctr"/>
        <c:lblOffset val="100"/>
      </c:catAx>
      <c:valAx>
        <c:axId val="475451832"/>
        <c:scaling>
          <c:orientation val="minMax"/>
          <c:min val="22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</a:t>
                </a:r>
                <a:r>
                  <a:rPr lang="en-US" baseline="0"/>
                  <a:t> per class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753824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0137488655039"/>
          <c:y val="0.299921606333862"/>
          <c:w val="0.160516716952437"/>
          <c:h val="0.34570112523063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D24 4-8 Sections</a:t>
            </a:r>
            <a:r>
              <a:rPr lang="en-US" baseline="0"/>
              <a:t> have not increased enough to meet rise in Student pop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735946185920211"/>
          <c:y val="0.163911803208222"/>
          <c:w val="0.694615470527223"/>
          <c:h val="0.708059240733866"/>
        </c:manualLayout>
      </c:layout>
      <c:lineChart>
        <c:grouping val="standard"/>
        <c:ser>
          <c:idx val="1"/>
          <c:order val="1"/>
          <c:tx>
            <c:strRef>
              <c:f>Summary!$A$24</c:f>
              <c:strCache>
                <c:ptCount val="1"/>
                <c:pt idx="0">
                  <c:v>Total Students</c:v>
                </c:pt>
              </c:strCache>
            </c:strRef>
          </c:tx>
          <c:spPr>
            <a:ln w="28575" cmpd="sng"/>
          </c:spPr>
          <c:marker>
            <c:symbol val="none"/>
          </c:marker>
          <c:dLbls>
            <c:dLbl>
              <c:idx val="5"/>
              <c:layout>
                <c:manualLayout>
                  <c:x val="-0.0364464692482916"/>
                  <c:y val="-0.031390134529148"/>
                </c:manualLayout>
              </c:layout>
              <c:showVal val="1"/>
            </c:dLbl>
            <c:showVal val="1"/>
          </c:dLbls>
          <c:cat>
            <c:strRef>
              <c:f>Summary!$B$22:$G$22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Summary!$B$24:$G$24</c:f>
              <c:numCache>
                <c:formatCode>General</c:formatCode>
                <c:ptCount val="6"/>
                <c:pt idx="0">
                  <c:v>17958.0</c:v>
                </c:pt>
                <c:pt idx="1">
                  <c:v>18065.0</c:v>
                </c:pt>
                <c:pt idx="2">
                  <c:v>18548.0</c:v>
                </c:pt>
                <c:pt idx="3">
                  <c:v>19034.0</c:v>
                </c:pt>
                <c:pt idx="4">
                  <c:v>19619.0</c:v>
                </c:pt>
                <c:pt idx="5" formatCode="_(* #,##0_);_(* \(#,##0\);_(* &quot;-&quot;??_);_(@_)">
                  <c:v>20104.0</c:v>
                </c:pt>
              </c:numCache>
            </c:numRef>
          </c:val>
        </c:ser>
        <c:marker val="1"/>
        <c:axId val="697237528"/>
        <c:axId val="671385448"/>
      </c:lineChart>
      <c:lineChart>
        <c:grouping val="standard"/>
        <c:ser>
          <c:idx val="0"/>
          <c:order val="0"/>
          <c:tx>
            <c:strRef>
              <c:f>Summary!$A$23</c:f>
              <c:strCache>
                <c:ptCount val="1"/>
                <c:pt idx="0">
                  <c:v>Total Sections</c:v>
                </c:pt>
              </c:strCache>
            </c:strRef>
          </c:tx>
          <c:spPr>
            <a:ln w="28575" cmpd="sng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5"/>
              <c:layout>
                <c:manualLayout>
                  <c:x val="-0.0410022779043281"/>
                  <c:y val="0.0403587443946188"/>
                </c:manualLayout>
              </c:layout>
              <c:showVal val="1"/>
            </c:dLbl>
            <c:showVal val="1"/>
          </c:dLbls>
          <c:cat>
            <c:strRef>
              <c:f>Summary!$B$22:$G$22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Summary!$B$23:$G$23</c:f>
              <c:numCache>
                <c:formatCode>General</c:formatCode>
                <c:ptCount val="6"/>
                <c:pt idx="0">
                  <c:v>680.0</c:v>
                </c:pt>
                <c:pt idx="1">
                  <c:v>682.0</c:v>
                </c:pt>
                <c:pt idx="2">
                  <c:v>683.0</c:v>
                </c:pt>
                <c:pt idx="3">
                  <c:v>690.0</c:v>
                </c:pt>
                <c:pt idx="4">
                  <c:v>698.0</c:v>
                </c:pt>
                <c:pt idx="5">
                  <c:v>714.0</c:v>
                </c:pt>
              </c:numCache>
            </c:numRef>
          </c:val>
        </c:ser>
        <c:marker val="1"/>
        <c:axId val="475657688"/>
        <c:axId val="671846808"/>
      </c:lineChart>
      <c:catAx>
        <c:axId val="697237528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71385448"/>
        <c:crosses val="autoZero"/>
        <c:auto val="1"/>
        <c:lblAlgn val="ctr"/>
        <c:lblOffset val="100"/>
      </c:catAx>
      <c:valAx>
        <c:axId val="671385448"/>
        <c:scaling>
          <c:orientation val="minMax"/>
          <c:max val="20200.0"/>
          <c:min val="1790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697237528"/>
        <c:crosses val="autoZero"/>
        <c:crossBetween val="between"/>
      </c:valAx>
      <c:valAx>
        <c:axId val="671846808"/>
        <c:scaling>
          <c:orientation val="minMax"/>
          <c:max val="740.0"/>
          <c:min val="650.0"/>
        </c:scaling>
        <c:axPos val="r"/>
        <c:numFmt formatCode="General" sourceLinked="1"/>
        <c:tickLblPos val="nextTo"/>
        <c:crossAx val="475657688"/>
        <c:crosses val="max"/>
        <c:crossBetween val="between"/>
      </c:valAx>
      <c:catAx>
        <c:axId val="475657688"/>
        <c:scaling>
          <c:orientation val="minMax"/>
        </c:scaling>
        <c:delete val="1"/>
        <c:axPos val="b"/>
        <c:tickLblPos val="nextTo"/>
        <c:crossAx val="671846808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2979788742516"/>
          <c:y val="0.369171645099322"/>
          <c:w val="0.177976187155753"/>
          <c:h val="0.270235798273205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26.28222354218275</c:v>
                </c:pt>
              </c:numCache>
            </c:numRef>
          </c:val>
        </c:ser>
        <c:dLbls>
          <c:showVal val="1"/>
        </c:dLbls>
        <c:marker val="1"/>
        <c:axId val="696369720"/>
        <c:axId val="671684856"/>
      </c:lineChart>
      <c:catAx>
        <c:axId val="696369720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71684856"/>
        <c:crosses val="autoZero"/>
        <c:auto val="1"/>
        <c:lblAlgn val="ctr"/>
        <c:lblOffset val="100"/>
      </c:catAx>
      <c:valAx>
        <c:axId val="671684856"/>
        <c:scaling>
          <c:orientation val="minMax"/>
          <c:min val="24.0"/>
        </c:scaling>
        <c:axPos val="l"/>
        <c:majorGridlines/>
        <c:numFmt formatCode="0.0" sourceLinked="1"/>
        <c:tickLblPos val="nextTo"/>
        <c:crossAx val="6963697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696437688"/>
        <c:axId val="696666536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671171704"/>
        <c:axId val="679166392"/>
      </c:lineChart>
      <c:catAx>
        <c:axId val="696437688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96666536"/>
        <c:crosses val="autoZero"/>
        <c:auto val="1"/>
        <c:lblAlgn val="ctr"/>
        <c:lblOffset val="100"/>
      </c:catAx>
      <c:valAx>
        <c:axId val="696666536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696437688"/>
        <c:crosses val="autoZero"/>
        <c:crossBetween val="between"/>
      </c:valAx>
      <c:valAx>
        <c:axId val="679166392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671171704"/>
        <c:crosses val="max"/>
        <c:crossBetween val="between"/>
      </c:valAx>
      <c:catAx>
        <c:axId val="671171704"/>
        <c:scaling>
          <c:orientation val="minMax"/>
        </c:scaling>
        <c:delete val="1"/>
        <c:axPos val="b"/>
        <c:tickLblPos val="nextTo"/>
        <c:crossAx val="679166392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821BE85-610B-B54F-A2B4-1E3DD869F52A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F21D48D-9056-8C41-B56E-25D4428F2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D2A15C7-E7F2-CF40-8E80-864CE8AB64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AFCFB2-1D0D-CB47-83FE-1D9B53018F7B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FB956D-B89F-0347-ADFF-75222A2C3DF8}" type="slidenum">
              <a:rPr lang="en-US"/>
              <a:pPr/>
              <a:t>10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2CF13B-9CE1-0C4B-A50D-5C4E35606C34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6EA889-609A-6A46-A94C-0B83D0D4355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90EC88-263D-744C-93F4-42B9CB500FE9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366390-6670-894C-BDEB-FE197B94CDF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D013ED-CB05-C045-A536-ED8B8533BCBC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0E11A-3D6E-9A41-990B-D43836F588B6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B63DA9-F5A6-F24A-ABC3-6E50B2537CBC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ABB40-A1F7-A84A-8AD9-204EBF0AA893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75FF82-8983-104E-BAB6-253F6B0A2926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4C821B-6409-914F-9E18-3A6259A21D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C6F900-EBC4-BF48-8D37-1007A7C02410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9CC8D1-508F-3144-81AA-64DEF675C650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8D6784-CE2A-0B45-A054-E909E871ED77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771DA7-7380-D44A-AD0E-E0209598A005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A1E04-9383-3E44-9270-2E2F81DFB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8B5B9-61C1-E442-AAA0-3424790AA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9A271F-EA7A-6245-97B3-80D7DF8A3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FB3B5-53FB-D344-AAB9-B88297B75E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F696C-A86D-5244-A830-F482F4A04F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A1136-074E-204C-8F63-18A4684FA2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A9A30-41F4-D548-B553-9EF6A18AA1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7BFB1-84EF-5141-90A2-E46025B133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E2A85-0AD5-DA4F-9145-2754A58706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5FD6C-34AB-1D4A-9462-FC9C9013A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408927-F8E5-104C-A299-8C9DE1187D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C1C9A-CF3C-B848-99B8-2D701A0026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D807827-A173-2946-8162-07C0B2FF2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Presentation to Community Education Council District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 24</a:t>
            </a: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Spring, 2013</a:t>
            </a: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 dirty="0">
                <a:ea typeface="ＭＳ Ｐゴシック" charset="-128"/>
                <a:cs typeface="ＭＳ Ｐゴシック" charset="-128"/>
              </a:rPr>
              <a:t>Leonie </a:t>
            </a:r>
            <a:r>
              <a:rPr lang="en-US" sz="2400" b="1" i="1" dirty="0" err="1">
                <a:ea typeface="ＭＳ Ｐゴシック" charset="-128"/>
                <a:cs typeface="ＭＳ Ｐゴシック" charset="-128"/>
              </a:rPr>
              <a:t>Haimson</a:t>
            </a:r>
            <a:r>
              <a:rPr lang="en-US" sz="2400" b="1" i="1" dirty="0">
                <a:ea typeface="ＭＳ Ｐゴシック" charset="-128"/>
                <a:cs typeface="ＭＳ Ｐゴシック" charset="-128"/>
              </a:rPr>
              <a:t>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botched C4E 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 err="1">
                <a:ea typeface="ＭＳ Ｐゴシック" charset="-128"/>
                <a:cs typeface="ＭＳ Ｐゴシック" charset="-128"/>
              </a:rPr>
              <a:t>s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sheet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 for a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sample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letter.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</a:t>
            </a:r>
            <a:r>
              <a:rPr lang="en-US" sz="1800" i="1" dirty="0" err="1">
                <a:ea typeface="ＭＳ Ｐゴシック" charset="-128"/>
                <a:cs typeface="ＭＳ Ｐゴシック" charset="-128"/>
              </a:rPr>
              <a:t>info@classsizematters.org</a:t>
            </a:r>
            <a:endParaRPr lang="en-US" sz="1800" i="1" dirty="0">
              <a:ea typeface="ＭＳ Ｐゴシック" charset="-128"/>
              <a:cs typeface="ＭＳ Ｐゴシック" charset="-128"/>
            </a:endParaRP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457200" y="1447800"/>
          <a:ext cx="8305800" cy="470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5800" y="3810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/>
              <a:t>City’s class sizes have risen sharply in all grades since 2007…esp. in K-3; now largest in 14 yrs!</a:t>
            </a: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3810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/>
              <a:t>This year’s class size data is available at </a:t>
            </a:r>
            <a:r>
              <a:rPr lang="en-US" sz="1400" i="1" dirty="0">
                <a:hlinkClick r:id="rId4"/>
              </a:rPr>
              <a:t>http://schools.nyc.gov/AboutUs/data/classsize/classsize.htm</a:t>
            </a:r>
            <a:r>
              <a:rPr lang="en-US" sz="1400" i="1" dirty="0"/>
              <a:t> </a:t>
            </a:r>
          </a:p>
          <a:p>
            <a:pPr algn="ctr"/>
            <a:r>
              <a:rPr lang="en-US" sz="1400" i="1" dirty="0"/>
              <a:t>*All class size figures calculated averaging </a:t>
            </a:r>
            <a:r>
              <a:rPr lang="en-US" sz="1400" i="1" dirty="0" err="1"/>
              <a:t>Gen.Ed</a:t>
            </a:r>
            <a:r>
              <a:rPr lang="en-US" sz="1400" i="1" dirty="0"/>
              <a:t>, CTT and G&amp;T November reporting.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rgbClr val="BBE0E3"/>
          </a:solidFill>
          <a:ln>
            <a:solidFill>
              <a:srgbClr val="00009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ea typeface="+mj-ea"/>
                <a:cs typeface="+mj-cs"/>
              </a:rPr>
              <a:t>Also in grades 4-8, </a:t>
            </a:r>
            <a:br>
              <a:rPr lang="en-US" sz="3600" dirty="0" smtClean="0">
                <a:ea typeface="+mj-ea"/>
                <a:cs typeface="+mj-cs"/>
              </a:rPr>
            </a:br>
            <a:r>
              <a:rPr lang="en-US" sz="3600" dirty="0" smtClean="0">
                <a:ea typeface="+mj-ea"/>
                <a:cs typeface="+mj-cs"/>
              </a:rPr>
              <a:t>class sizes have increased</a:t>
            </a:r>
            <a:endParaRPr lang="en-US" sz="3600" dirty="0">
              <a:ea typeface="+mj-ea"/>
              <a:cs typeface="+mj-cs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609600" y="1600200"/>
          <a:ext cx="8153400" cy="4678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dirty="0">
                <a:ea typeface="ＭＳ Ｐゴシック" charset="-128"/>
                <a:cs typeface="ＭＳ Ｐゴシック" charset="-128"/>
              </a:rPr>
              <a:t>What Happened in D24?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380999" y="1066800"/>
          <a:ext cx="8425453" cy="5422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9743</TotalTime>
  <Words>1414</Words>
  <Application>Microsoft Macintosh PowerPoint</Application>
  <PresentationFormat>On-screen Show (4:3)</PresentationFormat>
  <Paragraphs>150</Paragraphs>
  <Slides>17</Slides>
  <Notes>16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Also in grades 4-8,  class sizes have increased</vt:lpstr>
      <vt:lpstr>What Happened in D24?</vt:lpstr>
      <vt:lpstr>Also in HS: citywide average class sizes have risen</vt:lpstr>
      <vt:lpstr>Ways that DOE has worked AGAINST reducing class size</vt:lpstr>
      <vt:lpstr>Slide 10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59</cp:revision>
  <dcterms:created xsi:type="dcterms:W3CDTF">2013-02-26T16:06:27Z</dcterms:created>
  <dcterms:modified xsi:type="dcterms:W3CDTF">2013-02-26T16:07:02Z</dcterms:modified>
</cp:coreProperties>
</file>