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theme/themeOverride5.xml" ContentType="application/vnd.openxmlformats-officedocument.themeOverr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1" r:id="rId2"/>
    <p:sldId id="373" r:id="rId3"/>
    <p:sldId id="374" r:id="rId4"/>
    <p:sldId id="375" r:id="rId5"/>
    <p:sldId id="344" r:id="rId6"/>
    <p:sldId id="367" r:id="rId7"/>
    <p:sldId id="349" r:id="rId8"/>
    <p:sldId id="348" r:id="rId9"/>
    <p:sldId id="376" r:id="rId10"/>
    <p:sldId id="377" r:id="rId11"/>
    <p:sldId id="378" r:id="rId12"/>
    <p:sldId id="379" r:id="rId13"/>
    <p:sldId id="380" r:id="rId14"/>
    <p:sldId id="382" r:id="rId15"/>
    <p:sldId id="383" r:id="rId16"/>
    <p:sldId id="384" r:id="rId17"/>
    <p:sldId id="360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lass%20Size%20Data:Short%20term%20CS%20Data:District%20Data:D26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Short%20term%20CS%20Data:District%20Data:D26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mollymoody:Desktop:Class%20Size%20Data:Short%20term%20CS%20Data:District%20Data:D26%20class%20size%20analysi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D26 K-3 class sizes over time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83081784312679"/>
          <c:y val="0.0890563788696718"/>
          <c:w val="0.741578517307978"/>
          <c:h val="0.754826989421082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23.3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20.95</c:v>
                </c:pt>
                <c:pt idx="1">
                  <c:v>21.0</c:v>
                </c:pt>
                <c:pt idx="2">
                  <c:v>21.7</c:v>
                </c:pt>
                <c:pt idx="3">
                  <c:v>22.2</c:v>
                </c:pt>
                <c:pt idx="4">
                  <c:v>23.3</c:v>
                </c:pt>
                <c:pt idx="5">
                  <c:v>24.0</c:v>
                </c:pt>
                <c:pt idx="6">
                  <c:v>25.2</c:v>
                </c:pt>
              </c:numCache>
            </c:numRef>
          </c:val>
        </c:ser>
        <c:marker val="1"/>
        <c:axId val="458450344"/>
        <c:axId val="696430888"/>
      </c:lineChart>
      <c:catAx>
        <c:axId val="45845034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430888"/>
        <c:crosses val="autoZero"/>
        <c:auto val="1"/>
        <c:lblAlgn val="ctr"/>
        <c:lblOffset val="100"/>
      </c:catAx>
      <c:valAx>
        <c:axId val="696430888"/>
        <c:scaling>
          <c:orientation val="minMax"/>
          <c:min val="18.0"/>
        </c:scaling>
        <c:axPos val="l"/>
        <c:majorGridlines/>
        <c:numFmt formatCode="General" sourceLinked="1"/>
        <c:majorTickMark val="none"/>
        <c:tickLblPos val="nextTo"/>
        <c:crossAx val="458450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8863467538256"/>
          <c:y val="0.298311499272198"/>
          <c:w val="0.169474694200961"/>
          <c:h val="0.43423557863127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/>
              <a:t>No. of K-3 students up sharply in D26, while no. sections/teachers fall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989185359388617"/>
          <c:y val="0.141661613098848"/>
          <c:w val="0.696542045620747"/>
          <c:h val="0.726253181360213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307147019055393"/>
                  <c:y val="-0.0301399354144241"/>
                </c:manualLayout>
              </c:layout>
              <c:showVal val="1"/>
            </c:dLbl>
            <c:showVal val="1"/>
          </c:dLbls>
          <c:cat>
            <c:strRef>
              <c:f>Summary!$B$15:$G$16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5984.0</c:v>
                </c:pt>
                <c:pt idx="1">
                  <c:v>6214.0</c:v>
                </c:pt>
                <c:pt idx="2">
                  <c:v>6321.0</c:v>
                </c:pt>
                <c:pt idx="3">
                  <c:v>6465.0</c:v>
                </c:pt>
                <c:pt idx="4">
                  <c:v>6553.0</c:v>
                </c:pt>
                <c:pt idx="5">
                  <c:v>6813.0</c:v>
                </c:pt>
              </c:numCache>
            </c:numRef>
          </c:val>
        </c:ser>
        <c:marker val="1"/>
        <c:axId val="458500856"/>
        <c:axId val="475745992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12640243961426"/>
                  <c:y val="-0.0344456404736275"/>
                </c:manualLayout>
              </c:layout>
              <c:showVal val="1"/>
            </c:dLbl>
            <c:showVal val="1"/>
          </c:dLbls>
          <c:cat>
            <c:strRef>
              <c:f>Summary!$B$15:$G$16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285.0</c:v>
                </c:pt>
                <c:pt idx="1">
                  <c:v>286.0</c:v>
                </c:pt>
                <c:pt idx="2">
                  <c:v>285.0</c:v>
                </c:pt>
                <c:pt idx="3">
                  <c:v>277.0</c:v>
                </c:pt>
                <c:pt idx="4">
                  <c:v>273.0</c:v>
                </c:pt>
                <c:pt idx="5">
                  <c:v>270.0</c:v>
                </c:pt>
              </c:numCache>
            </c:numRef>
          </c:val>
        </c:ser>
        <c:marker val="1"/>
        <c:axId val="475896264"/>
        <c:axId val="475125000"/>
      </c:lineChart>
      <c:catAx>
        <c:axId val="45850085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745992"/>
        <c:crosses val="autoZero"/>
        <c:auto val="1"/>
        <c:lblAlgn val="ctr"/>
        <c:lblOffset val="100"/>
      </c:catAx>
      <c:valAx>
        <c:axId val="47574599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No.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58500856"/>
        <c:crosses val="autoZero"/>
        <c:crossBetween val="between"/>
      </c:valAx>
      <c:valAx>
        <c:axId val="475125000"/>
        <c:scaling>
          <c:orientation val="minMax"/>
        </c:scaling>
        <c:axPos val="r"/>
        <c:numFmt formatCode="General" sourceLinked="1"/>
        <c:tickLblPos val="nextTo"/>
        <c:crossAx val="475896264"/>
        <c:crosses val="max"/>
        <c:crossBetween val="between"/>
      </c:valAx>
      <c:catAx>
        <c:axId val="475896264"/>
        <c:scaling>
          <c:orientation val="minMax"/>
        </c:scaling>
        <c:delete val="1"/>
        <c:axPos val="b"/>
        <c:tickLblPos val="none"/>
        <c:crossAx val="47512500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1165585313317"/>
          <c:y val="0.261797414801622"/>
          <c:w val="0.159795623683103"/>
          <c:h val="0.358515349316933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 26</a:t>
            </a:r>
            <a:r>
              <a:rPr lang="en-US" baseline="0"/>
              <a:t> </a:t>
            </a:r>
            <a:r>
              <a:rPr lang="en-US"/>
              <a:t>4th-8th</a:t>
            </a:r>
            <a:r>
              <a:rPr lang="en-US" baseline="0"/>
              <a:t> class sizes much greater than citywide actual and C4E goals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36999531569175"/>
          <c:y val="0.155332614571783"/>
          <c:w val="0.742998643027037"/>
          <c:h val="0.689517288599795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30.42</c:v>
                </c:pt>
                <c:pt idx="1">
                  <c:v>28.9</c:v>
                </c:pt>
                <c:pt idx="2">
                  <c:v>29.0</c:v>
                </c:pt>
                <c:pt idx="3">
                  <c:v>28.5</c:v>
                </c:pt>
                <c:pt idx="4">
                  <c:v>28.7</c:v>
                </c:pt>
                <c:pt idx="5">
                  <c:v>29.0</c:v>
                </c:pt>
                <c:pt idx="6">
                  <c:v>29.4</c:v>
                </c:pt>
              </c:numCache>
            </c:numRef>
          </c:val>
        </c:ser>
        <c:marker val="1"/>
        <c:axId val="475749336"/>
        <c:axId val="696786792"/>
      </c:lineChart>
      <c:catAx>
        <c:axId val="47574933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786792"/>
        <c:crosses val="autoZero"/>
        <c:auto val="1"/>
        <c:lblAlgn val="ctr"/>
        <c:lblOffset val="100"/>
      </c:catAx>
      <c:valAx>
        <c:axId val="696786792"/>
        <c:scaling>
          <c:orientation val="minMax"/>
          <c:min val="20.0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475749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565789639052"/>
          <c:y val="0.343239901025257"/>
          <c:w val="0.155044258110631"/>
          <c:h val="0.462983333239394"/>
        </c:manualLayout>
      </c:layout>
      <c:spPr>
        <a:ln>
          <a:noFill/>
        </a:ln>
      </c:spPr>
      <c:txPr>
        <a:bodyPr/>
        <a:lstStyle/>
        <a:p>
          <a:pPr>
            <a:defRPr sz="1800" u="none"/>
          </a:pPr>
          <a:endParaRPr lang="en-US"/>
        </a:p>
      </c:txPr>
    </c:legend>
    <c:plotVisOnly val="1"/>
    <c:dispBlanksAs val="gap"/>
  </c:chart>
  <c:spPr>
    <a:ln>
      <a:noFill/>
    </a:ln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26.28222354218292</c:v>
                </c:pt>
              </c:numCache>
            </c:numRef>
          </c:val>
        </c:ser>
        <c:dLbls>
          <c:showVal val="1"/>
        </c:dLbls>
        <c:marker val="1"/>
        <c:axId val="475244088"/>
        <c:axId val="477781816"/>
      </c:lineChart>
      <c:catAx>
        <c:axId val="47524408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7781816"/>
        <c:crosses val="autoZero"/>
        <c:auto val="1"/>
        <c:lblAlgn val="ctr"/>
        <c:lblOffset val="100"/>
      </c:catAx>
      <c:valAx>
        <c:axId val="477781816"/>
        <c:scaling>
          <c:orientation val="minMax"/>
        </c:scaling>
        <c:axPos val="l"/>
        <c:majorGridlines/>
        <c:numFmt formatCode="0.0" sourceLinked="1"/>
        <c:tickLblPos val="nextTo"/>
        <c:crossAx val="475244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75674104"/>
        <c:axId val="583134232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2956360"/>
        <c:axId val="696406280"/>
      </c:lineChart>
      <c:catAx>
        <c:axId val="47567410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134232"/>
        <c:crosses val="autoZero"/>
        <c:auto val="1"/>
        <c:lblAlgn val="ctr"/>
        <c:lblOffset val="100"/>
      </c:catAx>
      <c:valAx>
        <c:axId val="583134232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75674104"/>
        <c:crosses val="autoZero"/>
        <c:crossBetween val="between"/>
      </c:valAx>
      <c:valAx>
        <c:axId val="69640628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2956360"/>
        <c:crosses val="max"/>
        <c:crossBetween val="between"/>
      </c:valAx>
      <c:catAx>
        <c:axId val="582956360"/>
        <c:scaling>
          <c:orientation val="minMax"/>
        </c:scaling>
        <c:delete val="1"/>
        <c:axPos val="b"/>
        <c:tickLblPos val="nextTo"/>
        <c:crossAx val="6964062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B0C32-AF29-044B-B3AE-542AD6D5832F}" type="datetime1">
              <a:rPr lang="en-US"/>
              <a:pPr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04716D-87EE-324A-8CC0-09DEB22697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3BAAD7-9340-8E44-986D-EE6FD993B2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36FCE7-B562-994E-B581-89C273F226FF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A88962-E138-8749-9BFF-DACB58B65A9A}" type="slidenum">
              <a:rPr lang="en-US"/>
              <a:pPr/>
              <a:t>10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E7EF35-D473-E14A-8DEF-B7781D238E3D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79E1A-1AF6-E945-BD48-F4B7E77B5E9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9A04EF-91A7-4A4D-B44D-E03AF01C151F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2BC53-9EE1-994C-909A-71C6BBCE2CD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FDC146-5EF5-1445-9FA4-977AB955884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EB1B29-83B4-4A49-BCCB-0710BA5E371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26B111-97B1-9A45-8349-F3C9903DB60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7C11EA-2735-AA40-BC97-4387DBBEC45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FF9FB-3060-0D46-930F-BA1C84A4A11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1B7CD-1F36-1642-BEF6-1D337D19BC4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7E3822-2FE2-B24D-AD7B-2D57A11AD1C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9CBC0-DC44-3944-B803-B3A5F25DC09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BD0FF-A39C-0047-95EE-544F470C8A2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F6A0B-069C-7048-9E80-9508AD2BA39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371F9-7926-D142-BD74-A4CE4C4D3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E717E-E8C4-F648-9C98-8428DB62CE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DD7F-6C27-FC40-871E-F079D63389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C7CE6-7B72-4A4D-993B-510A0E0519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D5879-9CAB-C746-9B1D-42040F580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B6D76-FCC5-C345-801D-A908BFB1BA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0CBB8-1AAA-3841-BB00-183820C029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9AB46-8E9F-F74C-8617-562792079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36CD9-ACFF-E14C-8B1C-3436E8736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C957E-66A2-9944-9B66-684B1E9C87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BFD6A-9DEF-1C40-A3E6-D8D36FEC98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B5A44-D574-4D4A-BB3B-65A6129DF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101E11-2E76-704D-9F00-FD24E9ACFF5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s.nyc.gov/AboutUs/data/classsize/classsize.htm" TargetMode="External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26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February 26,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Karen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Sprowal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CFE funding also flat-lined; but even when increased;</a:t>
            </a:r>
            <a:r>
              <a:rPr lang="en-US" sz="2800" dirty="0" smtClean="0">
                <a:solidFill>
                  <a:schemeClr val="tx2"/>
                </a:solidFill>
                <a:ea typeface="+mn-ea"/>
                <a:cs typeface="+mn-cs"/>
              </a:rPr>
              <a:t> city’s class </a:t>
            </a: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sizes grew 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city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 err="1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, Inc. plans to put this sensitive data on a cloud run by </a:t>
            </a:r>
            <a:r>
              <a:rPr lang="en-US" sz="2000" dirty="0" err="1">
                <a:ea typeface="ＭＳ Ｐゴシック" charset="-128"/>
                <a:cs typeface="ＭＳ Ｐゴシック" charset="-128"/>
              </a:rPr>
              <a:t>Amazon.com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 and transmit it to for-profit companies to help them develop and market their “learning products.”  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In its security policy,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000" dirty="0" err="1" smtClean="0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Inc. states they “</a:t>
            </a:r>
            <a:r>
              <a:rPr lang="en-US" sz="2000" b="1" i="1" dirty="0">
                <a:ea typeface="ＭＳ Ｐゴシック" charset="-128"/>
                <a:cs typeface="ＭＳ Ｐゴシック" charset="-128"/>
              </a:rPr>
              <a:t>cannot guarantee the security of the information stored in </a:t>
            </a:r>
            <a:r>
              <a:rPr lang="en-US" sz="2000" b="1" i="1" dirty="0" err="1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b="1" i="1" dirty="0">
                <a:ea typeface="ＭＳ Ｐゴシック" charset="-128"/>
                <a:cs typeface="ＭＳ Ｐゴシック" charset="-128"/>
              </a:rPr>
              <a:t> or that the information will not be intercepted when it is being transmitted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endParaRPr lang="en-US" sz="44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/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yr.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Re privacy: send opt out letter to King re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609600" y="304800"/>
            <a:ext cx="8077200" cy="830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 smtClean="0"/>
              <a:t>City’s </a:t>
            </a:r>
            <a:r>
              <a:rPr lang="en-US" sz="2400" dirty="0"/>
              <a:t>class sizes have risen sharply in all grades since 2007…esp. in K-3; now largest in 14 yrs!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 smtClean="0"/>
              <a:t>This year’s class size data is available at </a:t>
            </a:r>
            <a:r>
              <a:rPr lang="en-US" sz="1400" i="1" dirty="0" smtClean="0">
                <a:hlinkClick r:id="rId3"/>
              </a:rPr>
              <a:t>http://schools.nyc.gov/AboutUs/data/classsize/classsize.htm</a:t>
            </a:r>
            <a:r>
              <a:rPr lang="en-US" sz="1400" i="1" dirty="0" smtClean="0"/>
              <a:t> </a:t>
            </a:r>
          </a:p>
          <a:p>
            <a:pPr algn="ctr"/>
            <a:r>
              <a:rPr lang="en-US" sz="1400" i="1" dirty="0" smtClean="0"/>
              <a:t>*All class size figures calculated averaging </a:t>
            </a:r>
            <a:r>
              <a:rPr lang="en-US" sz="1400" i="1" dirty="0" err="1" smtClean="0"/>
              <a:t>Gen.Ed</a:t>
            </a:r>
            <a:r>
              <a:rPr lang="en-US" sz="1400" i="1" dirty="0" smtClean="0"/>
              <a:t>, CTT and G&amp;T November reporting.</a:t>
            </a:r>
            <a:endParaRPr lang="en-US" sz="1400" i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371600"/>
          <a:ext cx="8382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D26?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0999" y="1143000"/>
          <a:ext cx="8430331" cy="523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grades 4-8,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class sizes have increased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524000"/>
          <a:ext cx="8195447" cy="489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Also in HS: average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 city-wide class 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sizes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 have 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295400" y="6324600"/>
            <a:ext cx="6096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i="1" dirty="0" smtClean="0"/>
              <a:t>There is no November reporting for the </a:t>
            </a:r>
            <a:r>
              <a:rPr lang="en-US" sz="1200" i="1" dirty="0"/>
              <a:t>2007-</a:t>
            </a:r>
            <a:r>
              <a:rPr lang="en-US" sz="1200" i="1" dirty="0" smtClean="0"/>
              <a:t>08 year, </a:t>
            </a:r>
            <a:r>
              <a:rPr lang="en-US" sz="1200" i="1" dirty="0"/>
              <a:t>data</a:t>
            </a:r>
            <a:r>
              <a:rPr lang="en-US" sz="1200" i="1" dirty="0" smtClean="0"/>
              <a:t> used is </a:t>
            </a:r>
            <a:r>
              <a:rPr lang="en-US" sz="1200" i="1" dirty="0"/>
              <a:t>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9989</TotalTime>
  <Words>1425</Words>
  <Application>Microsoft Macintosh PowerPoint</Application>
  <PresentationFormat>On-screen Show (4:3)</PresentationFormat>
  <Paragraphs>149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D26?  </vt:lpstr>
      <vt:lpstr>Also in grades 4-8,  class sizes have increased</vt:lpstr>
      <vt:lpstr>Also in HS: average city-wide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86</cp:revision>
  <dcterms:created xsi:type="dcterms:W3CDTF">2013-02-26T16:07:35Z</dcterms:created>
  <dcterms:modified xsi:type="dcterms:W3CDTF">2013-02-26T16:07:56Z</dcterms:modified>
</cp:coreProperties>
</file>