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7%20Class%20Size%20Analysis%20update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7%20Class%20Size%20Analysis%20update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7%20Class%20Size%20Analysis%20update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D27 k-3</a:t>
            </a:r>
            <a:r>
              <a:rPr lang="en-US" baseline="0"/>
              <a:t> class sizes rise above C4E goals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561006451296392"/>
          <c:y val="0.102298850574713"/>
          <c:w val="0.766248681531631"/>
          <c:h val="0.752223956919178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D27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21.3</c:v>
                </c:pt>
                <c:pt idx="1">
                  <c:v>21.2</c:v>
                </c:pt>
                <c:pt idx="2">
                  <c:v>21.7</c:v>
                </c:pt>
                <c:pt idx="3">
                  <c:v>22.5</c:v>
                </c:pt>
                <c:pt idx="4">
                  <c:v>23.2</c:v>
                </c:pt>
                <c:pt idx="5">
                  <c:v>24.5</c:v>
                </c:pt>
                <c:pt idx="6">
                  <c:v>24.5</c:v>
                </c:pt>
              </c:numCache>
            </c:numRef>
          </c:val>
        </c:ser>
        <c:marker val="1"/>
        <c:axId val="483883208"/>
        <c:axId val="583605176"/>
      </c:lineChart>
      <c:catAx>
        <c:axId val="48388320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605176"/>
        <c:crosses val="autoZero"/>
        <c:auto val="1"/>
        <c:lblAlgn val="ctr"/>
        <c:lblOffset val="100"/>
      </c:catAx>
      <c:valAx>
        <c:axId val="583605176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83883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0137488655039"/>
          <c:y val="0.294400850755724"/>
          <c:w val="0.160516716952437"/>
          <c:h val="0.361198072223731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D27 k-3 sections/teachers</a:t>
            </a:r>
            <a:r>
              <a:rPr lang="en-US" baseline="0"/>
              <a:t> drop drastically as student pop rises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124610051993068"/>
          <c:y val="0.144919187733112"/>
          <c:w val="0.680408885061082"/>
          <c:h val="0.713818485385662"/>
        </c:manualLayout>
      </c:layout>
      <c:lineChart>
        <c:grouping val="standard"/>
        <c:ser>
          <c:idx val="1"/>
          <c:order val="1"/>
          <c:tx>
            <c:strRef>
              <c:f>Summary!$A$18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137299746427909"/>
                  <c:y val="-0.0323886639676114"/>
                </c:manualLayout>
              </c:layout>
              <c:showVal val="1"/>
            </c:dLbl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Summary!$B$18:$G$18</c:f>
              <c:numCache>
                <c:formatCode>General</c:formatCode>
                <c:ptCount val="6"/>
                <c:pt idx="0">
                  <c:v>13603.0</c:v>
                </c:pt>
                <c:pt idx="1">
                  <c:v>13765.0</c:v>
                </c:pt>
                <c:pt idx="2">
                  <c:v>14204.0</c:v>
                </c:pt>
                <c:pt idx="3">
                  <c:v>14181.0</c:v>
                </c:pt>
                <c:pt idx="4">
                  <c:v>14198.0</c:v>
                </c:pt>
                <c:pt idx="5">
                  <c:v>14173.0</c:v>
                </c:pt>
              </c:numCache>
            </c:numRef>
          </c:val>
        </c:ser>
        <c:marker val="1"/>
        <c:axId val="499468392"/>
        <c:axId val="500133544"/>
      </c:lineChart>
      <c:lineChart>
        <c:grouping val="standard"/>
        <c:ser>
          <c:idx val="0"/>
          <c:order val="0"/>
          <c:tx>
            <c:strRef>
              <c:f>Summary!$A$17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228832910713181"/>
                  <c:y val="0.0161943319838057"/>
                </c:manualLayout>
              </c:layout>
              <c:showVal val="1"/>
            </c:dLbl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Summary!$B$17:$G$17</c:f>
              <c:numCache>
                <c:formatCode>General</c:formatCode>
                <c:ptCount val="6"/>
                <c:pt idx="0">
                  <c:v>642.0</c:v>
                </c:pt>
                <c:pt idx="1">
                  <c:v>633.0</c:v>
                </c:pt>
                <c:pt idx="2">
                  <c:v>632.0</c:v>
                </c:pt>
                <c:pt idx="3">
                  <c:v>611.0</c:v>
                </c:pt>
                <c:pt idx="4">
                  <c:v>579.0</c:v>
                </c:pt>
                <c:pt idx="5">
                  <c:v>579.0</c:v>
                </c:pt>
              </c:numCache>
            </c:numRef>
          </c:val>
        </c:ser>
        <c:marker val="1"/>
        <c:axId val="499759176"/>
        <c:axId val="553950520"/>
      </c:lineChart>
      <c:catAx>
        <c:axId val="49946839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00133544"/>
        <c:crosses val="autoZero"/>
        <c:auto val="1"/>
        <c:lblAlgn val="ctr"/>
        <c:lblOffset val="100"/>
      </c:catAx>
      <c:valAx>
        <c:axId val="50013354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99468392"/>
        <c:crosses val="autoZero"/>
        <c:crossBetween val="between"/>
      </c:valAx>
      <c:valAx>
        <c:axId val="553950520"/>
        <c:scaling>
          <c:orientation val="minMax"/>
        </c:scaling>
        <c:axPos val="r"/>
        <c:numFmt formatCode="General" sourceLinked="1"/>
        <c:tickLblPos val="nextTo"/>
        <c:crossAx val="499759176"/>
        <c:crosses val="max"/>
        <c:crossBetween val="between"/>
      </c:valAx>
      <c:catAx>
        <c:axId val="499759176"/>
        <c:scaling>
          <c:orientation val="minMax"/>
        </c:scaling>
        <c:delete val="1"/>
        <c:axPos val="b"/>
        <c:tickLblPos val="nextTo"/>
        <c:crossAx val="55395052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2533847263452"/>
          <c:y val="0.424610009481799"/>
          <c:w val="0.158500613586439"/>
          <c:h val="0.211512965329596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D27 4-8 class sizes</a:t>
            </a:r>
            <a:r>
              <a:rPr lang="en-US" dirty="0" smtClean="0"/>
              <a:t> fluctuate,</a:t>
            </a:r>
            <a:r>
              <a:rPr lang="en-US" baseline="0" dirty="0" smtClean="0"/>
              <a:t> </a:t>
            </a:r>
            <a:r>
              <a:rPr lang="en-US" dirty="0" smtClean="0"/>
              <a:t>remain </a:t>
            </a:r>
            <a:r>
              <a:rPr lang="en-US" dirty="0"/>
              <a:t>above C4E goals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864901226993943"/>
          <c:y val="0.112698412698413"/>
          <c:w val="0.742527481160508"/>
          <c:h val="0.742788193142524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D27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26.4</c:v>
                </c:pt>
                <c:pt idx="1">
                  <c:v>25.6</c:v>
                </c:pt>
                <c:pt idx="2">
                  <c:v>25.9</c:v>
                </c:pt>
                <c:pt idx="3">
                  <c:v>26.8</c:v>
                </c:pt>
                <c:pt idx="4">
                  <c:v>26.9</c:v>
                </c:pt>
                <c:pt idx="5">
                  <c:v>27.2</c:v>
                </c:pt>
                <c:pt idx="6">
                  <c:v>26.7</c:v>
                </c:pt>
              </c:numCache>
            </c:numRef>
          </c:val>
        </c:ser>
        <c:marker val="1"/>
        <c:axId val="498764024"/>
        <c:axId val="499150520"/>
      </c:lineChart>
      <c:catAx>
        <c:axId val="49876402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99150520"/>
        <c:crosses val="autoZero"/>
        <c:auto val="1"/>
        <c:lblAlgn val="ctr"/>
        <c:lblOffset val="100"/>
      </c:catAx>
      <c:valAx>
        <c:axId val="499150520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98764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878321509297"/>
          <c:y val="0.281382686401736"/>
          <c:w val="0.151451173673963"/>
          <c:h val="0.377410349366153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26.28222354218275</c:v>
                </c:pt>
              </c:numCache>
            </c:numRef>
          </c:val>
        </c:ser>
        <c:dLbls>
          <c:showVal val="1"/>
        </c:dLbls>
        <c:marker val="1"/>
        <c:axId val="697079496"/>
        <c:axId val="458381128"/>
      </c:lineChart>
      <c:catAx>
        <c:axId val="69707949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58381128"/>
        <c:crosses val="autoZero"/>
        <c:auto val="1"/>
        <c:lblAlgn val="ctr"/>
        <c:lblOffset val="100"/>
      </c:catAx>
      <c:valAx>
        <c:axId val="458381128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697079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3326232"/>
        <c:axId val="458371704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58990024"/>
        <c:axId val="475072472"/>
      </c:lineChart>
      <c:catAx>
        <c:axId val="58332623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58371704"/>
        <c:crosses val="autoZero"/>
        <c:auto val="1"/>
        <c:lblAlgn val="ctr"/>
        <c:lblOffset val="100"/>
      </c:catAx>
      <c:valAx>
        <c:axId val="458371704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3326232"/>
        <c:crosses val="autoZero"/>
        <c:crossBetween val="between"/>
      </c:valAx>
      <c:valAx>
        <c:axId val="47507247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58990024"/>
        <c:crosses val="max"/>
        <c:crossBetween val="between"/>
      </c:valAx>
      <c:catAx>
        <c:axId val="458990024"/>
        <c:scaling>
          <c:orientation val="minMax"/>
        </c:scaling>
        <c:delete val="1"/>
        <c:axPos val="b"/>
        <c:tickLblPos val="nextTo"/>
        <c:crossAx val="47507247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2FF6F82-61DA-B540-AD62-0D6C8AC516A4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58612F-78B0-204B-BC64-3B867A027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DDD6588-BB42-864A-A1D2-8F8580CEF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5A651C-C71B-E543-A8CE-341D70F87705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599068-1B11-C141-A381-6309A8788DE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147146-4C27-FB4B-9C81-29C911B65B65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54EAE-9BAE-D54B-A967-A48A08912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65B13-03EE-4645-A0EE-CDE555E3A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F111F-D1D7-C64C-A8AB-0063599AD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4494D-5179-3F45-9A56-2E2EAD72E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55ED0-B092-D342-A4DF-77358C15E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53060-69FF-AE4E-ADE8-F266549FA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FE8C0-A277-FE4D-AA9F-8B31F7812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0A38C-D1CA-DC45-ACA2-6AD1F7729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2793C-5028-DA45-9E8A-3863262A5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45D89-991B-7F4F-9B3B-590E2EBF6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00979-912B-D046-9D20-5ABA757FA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9B633-2024-3B49-88CB-FE38918D2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67A6DAA-5A0A-D64E-8F28-7ABB65472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27</a:t>
            </a: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609600" y="1447800"/>
          <a:ext cx="8153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D27?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990600"/>
          <a:ext cx="849921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609600" y="1600200"/>
          <a:ext cx="7802891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9911</TotalTime>
  <Words>1415</Words>
  <Application>Microsoft Macintosh PowerPoint</Application>
  <PresentationFormat>On-screen Show (4:3)</PresentationFormat>
  <Paragraphs>150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D27?  </vt:lpstr>
      <vt:lpstr>Also in grades 4-8,  class sizes have increased</vt:lpstr>
      <vt:lpstr>Also in HS: citywide average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74</cp:revision>
  <dcterms:created xsi:type="dcterms:W3CDTF">2013-02-26T16:08:04Z</dcterms:created>
  <dcterms:modified xsi:type="dcterms:W3CDTF">2013-02-26T16:08:28Z</dcterms:modified>
</cp:coreProperties>
</file>