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8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8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8%20Class%20Size%20Analysi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8%20Class%20Size%20Analysis%20up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D28 k-3 Class</a:t>
            </a:r>
            <a:r>
              <a:rPr lang="en-US" baseline="0"/>
              <a:t> Sizes contiue to rise above citywide averages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04623554000194"/>
          <c:y val="0.119540229885057"/>
          <c:w val="0.734272625644017"/>
          <c:h val="0.720614761516879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21.5</c:v>
                </c:pt>
                <c:pt idx="1">
                  <c:v>21.6</c:v>
                </c:pt>
                <c:pt idx="2">
                  <c:v>22.3</c:v>
                </c:pt>
                <c:pt idx="3">
                  <c:v>22.8</c:v>
                </c:pt>
                <c:pt idx="4">
                  <c:v>23.8</c:v>
                </c:pt>
                <c:pt idx="5">
                  <c:v>25.0</c:v>
                </c:pt>
                <c:pt idx="6">
                  <c:v>26.1</c:v>
                </c:pt>
              </c:numCache>
            </c:numRef>
          </c:val>
        </c:ser>
        <c:marker val="1"/>
        <c:axId val="586174248"/>
        <c:axId val="583084568"/>
      </c:lineChart>
      <c:catAx>
        <c:axId val="58617424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084568"/>
        <c:crosses val="autoZero"/>
        <c:auto val="1"/>
        <c:lblAlgn val="ctr"/>
        <c:lblOffset val="100"/>
      </c:catAx>
      <c:valAx>
        <c:axId val="583084568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174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969548945271"/>
          <c:y val="0.259918092135035"/>
          <c:w val="0.14977119179547"/>
          <c:h val="0.39568083084442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D28 k-3 Sections drop dramatically as student pop increases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42668349324192"/>
          <c:y val="0.155133266792355"/>
          <c:w val="0.696458074230671"/>
          <c:h val="0.723062733355514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28497409326425"/>
                  <c:y val="0.00917431192660546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9360.0</c:v>
                </c:pt>
                <c:pt idx="1">
                  <c:v>9629.0</c:v>
                </c:pt>
                <c:pt idx="2">
                  <c:v>10031.0</c:v>
                </c:pt>
                <c:pt idx="3">
                  <c:v>10224.0</c:v>
                </c:pt>
                <c:pt idx="4">
                  <c:v>10404.0</c:v>
                </c:pt>
                <c:pt idx="5">
                  <c:v>10691.0</c:v>
                </c:pt>
              </c:numCache>
            </c:numRef>
          </c:val>
        </c:ser>
        <c:marker val="1"/>
        <c:axId val="586778792"/>
        <c:axId val="586515384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434.0</c:v>
                </c:pt>
                <c:pt idx="1">
                  <c:v>432.0</c:v>
                </c:pt>
                <c:pt idx="2">
                  <c:v>439.0</c:v>
                </c:pt>
                <c:pt idx="3">
                  <c:v>430.0</c:v>
                </c:pt>
                <c:pt idx="4">
                  <c:v>417.0</c:v>
                </c:pt>
                <c:pt idx="5">
                  <c:v>410.0</c:v>
                </c:pt>
              </c:numCache>
            </c:numRef>
          </c:val>
        </c:ser>
        <c:marker val="1"/>
        <c:axId val="583351496"/>
        <c:axId val="469403960"/>
      </c:lineChart>
      <c:catAx>
        <c:axId val="5867787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15384"/>
        <c:crosses val="autoZero"/>
        <c:auto val="1"/>
        <c:lblAlgn val="ctr"/>
        <c:lblOffset val="100"/>
      </c:catAx>
      <c:valAx>
        <c:axId val="586515384"/>
        <c:scaling>
          <c:orientation val="minMax"/>
          <c:min val="9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778792"/>
        <c:crosses val="autoZero"/>
        <c:crossBetween val="between"/>
      </c:valAx>
      <c:valAx>
        <c:axId val="469403960"/>
        <c:scaling>
          <c:orientation val="minMax"/>
          <c:min val="405.0"/>
        </c:scaling>
        <c:axPos val="r"/>
        <c:numFmt formatCode="General" sourceLinked="1"/>
        <c:tickLblPos val="nextTo"/>
        <c:crossAx val="583351496"/>
        <c:crosses val="max"/>
        <c:crossBetween val="between"/>
      </c:valAx>
      <c:catAx>
        <c:axId val="583351496"/>
        <c:scaling>
          <c:orientation val="minMax"/>
        </c:scaling>
        <c:delete val="1"/>
        <c:axPos val="b"/>
        <c:tickLblPos val="nextTo"/>
        <c:crossAx val="46940396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7053694977819"/>
          <c:y val="0.384731585275978"/>
          <c:w val="0.173649719797017"/>
          <c:h val="0.243344711221442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D28 4-8 class sizes increase;</a:t>
            </a:r>
            <a:r>
              <a:rPr lang="en-US" baseline="0"/>
              <a:t> now sizes surpass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487695894809265"/>
          <c:y val="0.183926645091694"/>
          <c:w val="0.766680681905053"/>
          <c:h val="0.679541361941408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4"/>
              <c:layout/>
              <c:showVal val="1"/>
            </c:dLbl>
            <c:delete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26.5</c:v>
                </c:pt>
                <c:pt idx="1">
                  <c:v>25.4</c:v>
                </c:pt>
                <c:pt idx="2">
                  <c:v>25.4</c:v>
                </c:pt>
                <c:pt idx="3">
                  <c:v>26.9</c:v>
                </c:pt>
                <c:pt idx="4">
                  <c:v>27.3</c:v>
                </c:pt>
                <c:pt idx="5">
                  <c:v>27.8</c:v>
                </c:pt>
                <c:pt idx="6">
                  <c:v>27.6</c:v>
                </c:pt>
              </c:numCache>
            </c:numRef>
          </c:val>
        </c:ser>
        <c:marker val="1"/>
        <c:axId val="583560616"/>
        <c:axId val="586906424"/>
      </c:lineChart>
      <c:catAx>
        <c:axId val="5835606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906424"/>
        <c:crosses val="autoZero"/>
        <c:auto val="1"/>
        <c:lblAlgn val="ctr"/>
        <c:lblOffset val="100"/>
      </c:catAx>
      <c:valAx>
        <c:axId val="586906424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3560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039701348011"/>
          <c:y val="0.305307740658631"/>
          <c:w val="0.161294753204393"/>
          <c:h val="0.386804228354951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D28 4-8 fewer</a:t>
            </a:r>
            <a:r>
              <a:rPr lang="en-US" baseline="0" dirty="0"/>
              <a:t> sections than in </a:t>
            </a:r>
            <a:r>
              <a:rPr lang="en-US" baseline="0" dirty="0" smtClean="0"/>
              <a:t>2008 </a:t>
            </a:r>
            <a:r>
              <a:rPr lang="en-US" baseline="0" dirty="0"/>
              <a:t>while student pop grows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05601289733623"/>
          <c:y val="0.154901960784314"/>
          <c:w val="0.676865499794734"/>
          <c:h val="0.711058167361433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246305418719213"/>
                  <c:y val="0.0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10565.0</c:v>
                </c:pt>
                <c:pt idx="1">
                  <c:v>10648.0</c:v>
                </c:pt>
                <c:pt idx="2">
                  <c:v>10908.0</c:v>
                </c:pt>
                <c:pt idx="3">
                  <c:v>11269.0</c:v>
                </c:pt>
                <c:pt idx="4">
                  <c:v>11449.0</c:v>
                </c:pt>
                <c:pt idx="5">
                  <c:v>11518.0</c:v>
                </c:pt>
              </c:numCache>
            </c:numRef>
          </c:val>
        </c:ser>
        <c:marker val="1"/>
        <c:axId val="578471496"/>
        <c:axId val="489274024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416.0</c:v>
                </c:pt>
                <c:pt idx="1">
                  <c:v>420.0</c:v>
                </c:pt>
                <c:pt idx="2">
                  <c:v>406.0</c:v>
                </c:pt>
                <c:pt idx="3">
                  <c:v>413.0</c:v>
                </c:pt>
                <c:pt idx="4">
                  <c:v>412.0</c:v>
                </c:pt>
                <c:pt idx="5">
                  <c:v>417.0</c:v>
                </c:pt>
              </c:numCache>
            </c:numRef>
          </c:val>
        </c:ser>
        <c:marker val="1"/>
        <c:axId val="458911496"/>
        <c:axId val="586877112"/>
      </c:lineChart>
      <c:catAx>
        <c:axId val="57847149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9274024"/>
        <c:crosses val="autoZero"/>
        <c:auto val="1"/>
        <c:lblAlgn val="ctr"/>
        <c:lblOffset val="100"/>
      </c:catAx>
      <c:valAx>
        <c:axId val="489274024"/>
        <c:scaling>
          <c:orientation val="minMax"/>
          <c:min val="104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8471496"/>
        <c:crosses val="autoZero"/>
        <c:crossBetween val="between"/>
      </c:valAx>
      <c:valAx>
        <c:axId val="586877112"/>
        <c:scaling>
          <c:orientation val="minMax"/>
          <c:max val="450.0"/>
        </c:scaling>
        <c:axPos val="r"/>
        <c:numFmt formatCode="General" sourceLinked="1"/>
        <c:tickLblPos val="nextTo"/>
        <c:crossAx val="458911496"/>
        <c:crosses val="max"/>
        <c:crossBetween val="between"/>
      </c:valAx>
      <c:catAx>
        <c:axId val="458911496"/>
        <c:scaling>
          <c:orientation val="minMax"/>
        </c:scaling>
        <c:delete val="1"/>
        <c:axPos val="b"/>
        <c:tickLblPos val="nextTo"/>
        <c:crossAx val="58687711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8832971811965"/>
          <c:y val="0.361204982573899"/>
          <c:w val="0.171960858556265"/>
          <c:h val="0.280868723376791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541441032"/>
        <c:axId val="586903016"/>
      </c:lineChart>
      <c:catAx>
        <c:axId val="5414410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903016"/>
        <c:crosses val="autoZero"/>
        <c:auto val="1"/>
        <c:lblAlgn val="ctr"/>
        <c:lblOffset val="100"/>
      </c:catAx>
      <c:valAx>
        <c:axId val="586903016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541441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2323192"/>
        <c:axId val="57843533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41377992"/>
        <c:axId val="583514856"/>
      </c:lineChart>
      <c:catAx>
        <c:axId val="58232319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8435336"/>
        <c:crosses val="autoZero"/>
        <c:auto val="1"/>
        <c:lblAlgn val="ctr"/>
        <c:lblOffset val="100"/>
      </c:catAx>
      <c:valAx>
        <c:axId val="57843533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2323192"/>
        <c:crosses val="autoZero"/>
        <c:crossBetween val="between"/>
      </c:valAx>
      <c:valAx>
        <c:axId val="583514856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41377992"/>
        <c:crosses val="max"/>
        <c:crossBetween val="between"/>
      </c:valAx>
      <c:catAx>
        <c:axId val="541377992"/>
        <c:scaling>
          <c:orientation val="minMax"/>
        </c:scaling>
        <c:delete val="1"/>
        <c:axPos val="b"/>
        <c:tickLblPos val="nextTo"/>
        <c:crossAx val="58351485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AF9625-B62B-894D-9C40-37FD0326830E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ACB9211-2462-F440-958F-946EDA5FC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E9AB1A-C7AC-8F43-96EF-8F2F70F71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A9AFE-DFF2-BE4E-896B-B964BD8FBBE8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385EFA-7E24-F145-AB22-63077B76815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F0604A-D58E-354E-A5F3-09878D72B8F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CA9ECD-2548-9442-8FE1-54D28149BED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A4DC3-7974-1345-9202-C22DDCD71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0B982-D795-4B4A-9DC0-614FFC0C8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01EBF-33CE-E54C-94EC-EB239B587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120EB-7FDA-8641-A210-044AC0269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FF4AB-4C58-CC4A-9CB4-AAED54A5B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A9736-1DC3-E543-A5DA-AF6619FD7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809A0-0C92-FE47-94E2-2297EE39A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B3103-B07C-7140-9AAD-4D2B8DD06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E2321-B809-EF48-81DE-D7E5E057C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42FFB-C6A1-3D48-81C0-983B23959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8579C-958C-7B4F-B0A2-85B61D486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CDF2E-17D0-1944-98AC-BDC7E3C6A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FFBD733-7DBE-E84A-93FE-AD7DA553A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28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March 7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800" dirty="0">
                <a:ea typeface="ＭＳ Ｐゴシック" charset="-128"/>
                <a:cs typeface="ＭＳ Ｐゴシック" charset="-128"/>
              </a:rPr>
              <a:t>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Molly Moody</a:t>
            </a: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33400" y="1447800"/>
          <a:ext cx="822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D28?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066800"/>
          <a:ext cx="8196558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762000" y="1524000"/>
          <a:ext cx="7848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D28?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143000"/>
          <a:ext cx="8277058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9765</TotalTime>
  <Words>1439</Words>
  <Application>Microsoft Macintosh PowerPoint</Application>
  <PresentationFormat>On-screen Show (4:3)</PresentationFormat>
  <Paragraphs>155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D28?  </vt:lpstr>
      <vt:lpstr>Also in grades 4-8, class sizes have increased</vt:lpstr>
      <vt:lpstr>What Happened in D28?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66</cp:revision>
  <dcterms:created xsi:type="dcterms:W3CDTF">2013-02-26T15:51:18Z</dcterms:created>
  <dcterms:modified xsi:type="dcterms:W3CDTF">2013-02-26T15:52:41Z</dcterms:modified>
</cp:coreProperties>
</file>