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9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9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9%20class%20size%20analysis%20up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9%20class%20size%20analysis%20up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D29 class sizes in K-3 hav</a:t>
            </a:r>
            <a:r>
              <a:rPr lang="en-US" baseline="0"/>
              <a:t>e risen even faster than  citywide</a:t>
            </a:r>
            <a:r>
              <a:rPr lang="en-US"/>
              <a:t>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427117749987134"/>
          <c:y val="0.150935654625738"/>
          <c:w val="0.793549928965301"/>
          <c:h val="0.706543597382561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21.0</c:v>
                </c:pt>
                <c:pt idx="1">
                  <c:v>21.7</c:v>
                </c:pt>
                <c:pt idx="2">
                  <c:v>21.3</c:v>
                </c:pt>
                <c:pt idx="3">
                  <c:v>22.9</c:v>
                </c:pt>
                <c:pt idx="4">
                  <c:v>23.8</c:v>
                </c:pt>
                <c:pt idx="5">
                  <c:v>24.6</c:v>
                </c:pt>
                <c:pt idx="6">
                  <c:v>25.6</c:v>
                </c:pt>
              </c:numCache>
            </c:numRef>
          </c:val>
        </c:ser>
        <c:dLbls/>
        <c:marker val="1"/>
        <c:axId val="585823848"/>
        <c:axId val="461908408"/>
      </c:lineChart>
      <c:catAx>
        <c:axId val="58582384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61908408"/>
        <c:crosses val="autoZero"/>
        <c:auto val="1"/>
        <c:lblAlgn val="ctr"/>
        <c:lblOffset val="100"/>
      </c:catAx>
      <c:valAx>
        <c:axId val="461908408"/>
        <c:scaling>
          <c:orientation val="minMax"/>
          <c:min val="18.0"/>
        </c:scaling>
        <c:axPos val="l"/>
        <c:majorGridlines/>
        <c:numFmt formatCode="General" sourceLinked="1"/>
        <c:majorTickMark val="none"/>
        <c:tickLblPos val="nextTo"/>
        <c:crossAx val="585823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3098678032218"/>
          <c:y val="0.292207550979205"/>
          <c:w val="0.140234655301115"/>
          <c:h val="0.427687139107612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600"/>
              <a:t>No. of K-3 sections/teachers falling even when student pop rose </a:t>
            </a:r>
          </a:p>
        </c:rich>
      </c:tx>
      <c:layout>
        <c:manualLayout>
          <c:xMode val="edge"/>
          <c:yMode val="edge"/>
          <c:x val="0.100333333333333"/>
          <c:y val="0.0138888888888889"/>
        </c:manualLayout>
      </c:layout>
    </c:title>
    <c:plotArea>
      <c:layout>
        <c:manualLayout>
          <c:layoutTarget val="inner"/>
          <c:xMode val="edge"/>
          <c:yMode val="edge"/>
          <c:x val="0.102563303350365"/>
          <c:y val="0.0931572383239329"/>
          <c:w val="0.680169875296078"/>
          <c:h val="0.787929859831351"/>
        </c:manualLayout>
      </c:layout>
      <c:lineChart>
        <c:grouping val="standard"/>
        <c:ser>
          <c:idx val="1"/>
          <c:order val="1"/>
          <c:tx>
            <c:strRef>
              <c:f>Summary!$A$35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3"/>
              <c:layout>
                <c:manualLayout>
                  <c:x val="-0.0416666666666667"/>
                  <c:y val="-0.0462962962962963"/>
                </c:manualLayout>
              </c:layout>
              <c:showVal val="1"/>
            </c:dLbl>
            <c:dLbl>
              <c:idx val="5"/>
              <c:layout>
                <c:manualLayout>
                  <c:x val="-0.0352319371129342"/>
                  <c:y val="-0.0180790960451977"/>
                </c:manualLayout>
              </c:layout>
              <c:showVal val="1"/>
            </c:dLbl>
            <c:showVal val="1"/>
          </c:dLbls>
          <c:cat>
            <c:strRef>
              <c:f>Summary!$B$33:$G$33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Summary!$B$35:$G$35</c:f>
              <c:numCache>
                <c:formatCode>General</c:formatCode>
                <c:ptCount val="6"/>
                <c:pt idx="0">
                  <c:v>9468.0</c:v>
                </c:pt>
                <c:pt idx="1">
                  <c:v>9598.0</c:v>
                </c:pt>
                <c:pt idx="2">
                  <c:v>9914.0</c:v>
                </c:pt>
                <c:pt idx="3">
                  <c:v>10224.0</c:v>
                </c:pt>
                <c:pt idx="4">
                  <c:v>9582.0</c:v>
                </c:pt>
                <c:pt idx="5">
                  <c:v>9727.0</c:v>
                </c:pt>
              </c:numCache>
            </c:numRef>
          </c:val>
        </c:ser>
        <c:dLbls/>
        <c:marker val="1"/>
        <c:axId val="462041032"/>
        <c:axId val="575897208"/>
      </c:lineChart>
      <c:lineChart>
        <c:grouping val="standard"/>
        <c:ser>
          <c:idx val="0"/>
          <c:order val="0"/>
          <c:tx>
            <c:strRef>
              <c:f>Summary!$A$34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34879580752894"/>
                  <c:y val="0.0180790960451977"/>
                </c:manualLayout>
              </c:layout>
              <c:showVal val="1"/>
            </c:dLbl>
            <c:showVal val="1"/>
          </c:dLbls>
          <c:cat>
            <c:strRef>
              <c:f>Summary!$B$33:$G$33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Summary!$B$34:$G$34</c:f>
              <c:numCache>
                <c:formatCode>General</c:formatCode>
                <c:ptCount val="6"/>
                <c:pt idx="0">
                  <c:v>437.0</c:v>
                </c:pt>
                <c:pt idx="1">
                  <c:v>450.0</c:v>
                </c:pt>
                <c:pt idx="2">
                  <c:v>432.0</c:v>
                </c:pt>
                <c:pt idx="3">
                  <c:v>430.0</c:v>
                </c:pt>
                <c:pt idx="4">
                  <c:v>389.0</c:v>
                </c:pt>
                <c:pt idx="5">
                  <c:v>380.0</c:v>
                </c:pt>
              </c:numCache>
            </c:numRef>
          </c:val>
        </c:ser>
        <c:dLbls/>
        <c:marker val="1"/>
        <c:axId val="572115768"/>
        <c:axId val="542225880"/>
      </c:lineChart>
      <c:catAx>
        <c:axId val="46204103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5897208"/>
        <c:crosses val="autoZero"/>
        <c:auto val="1"/>
        <c:lblAlgn val="ctr"/>
        <c:lblOffset val="100"/>
      </c:catAx>
      <c:valAx>
        <c:axId val="575897208"/>
        <c:scaling>
          <c:orientation val="minMax"/>
          <c:max val="10500.0"/>
          <c:min val="88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of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62041032"/>
        <c:crosses val="autoZero"/>
        <c:crossBetween val="between"/>
      </c:valAx>
      <c:valAx>
        <c:axId val="542225880"/>
        <c:scaling>
          <c:orientation val="minMax"/>
          <c:min val="360.0"/>
        </c:scaling>
        <c:axPos val="r"/>
        <c:numFmt formatCode="General" sourceLinked="1"/>
        <c:tickLblPos val="nextTo"/>
        <c:crossAx val="572115768"/>
        <c:crosses val="max"/>
        <c:crossBetween val="between"/>
      </c:valAx>
      <c:catAx>
        <c:axId val="572115768"/>
        <c:scaling>
          <c:orientation val="minMax"/>
        </c:scaling>
        <c:delete val="1"/>
        <c:axPos val="b"/>
        <c:tickLblPos val="none"/>
        <c:crossAx val="54222588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7251367161969"/>
          <c:y val="0.339718731967015"/>
          <c:w val="0.153542805766955"/>
          <c:h val="0.25484149587684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Also in grades 4-8, class sizes are far larger in D29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465117381160688"/>
          <c:y val="0.126798734815221"/>
          <c:w val="0.777482502187226"/>
          <c:h val="0.72964601363012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25.6</c:v>
                </c:pt>
                <c:pt idx="1">
                  <c:v>26.3</c:v>
                </c:pt>
                <c:pt idx="2">
                  <c:v>26.5</c:v>
                </c:pt>
                <c:pt idx="3">
                  <c:v>27.2</c:v>
                </c:pt>
                <c:pt idx="4">
                  <c:v>27.3</c:v>
                </c:pt>
                <c:pt idx="5">
                  <c:v>27.0</c:v>
                </c:pt>
                <c:pt idx="6">
                  <c:v>27.7</c:v>
                </c:pt>
              </c:numCache>
            </c:numRef>
          </c:val>
        </c:ser>
        <c:dLbls/>
        <c:marker val="1"/>
        <c:axId val="542945704"/>
        <c:axId val="587563960"/>
      </c:lineChart>
      <c:catAx>
        <c:axId val="54294570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563960"/>
        <c:crosses val="autoZero"/>
        <c:auto val="1"/>
        <c:lblAlgn val="ctr"/>
        <c:lblOffset val="100"/>
      </c:catAx>
      <c:valAx>
        <c:axId val="587563960"/>
        <c:scaling>
          <c:orientation val="minMax"/>
          <c:min val="21.0"/>
        </c:scaling>
        <c:axPos val="l"/>
        <c:majorGridlines/>
        <c:numFmt formatCode="General" sourceLinked="1"/>
        <c:majorTickMark val="none"/>
        <c:tickLblPos val="nextTo"/>
        <c:crossAx val="542945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185002575613"/>
          <c:y val="0.312169630748387"/>
          <c:w val="0.15129111781588"/>
          <c:h val="0.338399487830501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600" dirty="0" smtClean="0"/>
              <a:t>4-8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 No</a:t>
            </a:r>
            <a:r>
              <a:rPr lang="en-US" sz="1600" dirty="0"/>
              <a:t>.</a:t>
            </a:r>
            <a:r>
              <a:rPr lang="en-US" sz="1600" baseline="0" dirty="0"/>
              <a:t> sections/teachers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vs</a:t>
            </a:r>
            <a:r>
              <a:rPr lang="en-US" sz="1600" baseline="0" dirty="0" smtClean="0"/>
              <a:t> student </a:t>
            </a:r>
            <a:r>
              <a:rPr lang="en-US" sz="1600" baseline="0" dirty="0"/>
              <a:t>pop</a:t>
            </a:r>
            <a:endParaRPr lang="en-US" sz="1600" dirty="0"/>
          </a:p>
        </c:rich>
      </c:tx>
      <c:layout/>
    </c:title>
    <c:plotArea>
      <c:layout/>
      <c:lineChart>
        <c:grouping val="standard"/>
        <c:ser>
          <c:idx val="1"/>
          <c:order val="1"/>
          <c:tx>
            <c:strRef>
              <c:f>Summary!$A$41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0.0444444444444445"/>
                  <c:y val="0.037037037037037"/>
                </c:manualLayout>
              </c:layout>
              <c:showVal val="1"/>
            </c:dLbl>
            <c:dLbl>
              <c:idx val="3"/>
              <c:layout>
                <c:manualLayout>
                  <c:x val="-0.025"/>
                  <c:y val="-0.0555555555555554"/>
                </c:manualLayout>
              </c:layout>
              <c:showVal val="1"/>
            </c:dLbl>
            <c:dLbl>
              <c:idx val="5"/>
              <c:layout>
                <c:manualLayout>
                  <c:x val="-0.0290030211480362"/>
                  <c:y val="0.0296381248301809"/>
                </c:manualLayout>
              </c:layout>
              <c:showVal val="1"/>
            </c:dLbl>
            <c:showVal val="1"/>
          </c:dLbls>
          <c:cat>
            <c:strRef>
              <c:f>Summary!$B$39:$G$39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Summary!$B$41:$G$41</c:f>
              <c:numCache>
                <c:formatCode>General</c:formatCode>
                <c:ptCount val="6"/>
                <c:pt idx="0">
                  <c:v>12187.0</c:v>
                </c:pt>
                <c:pt idx="1">
                  <c:v>12129.0</c:v>
                </c:pt>
                <c:pt idx="2">
                  <c:v>12372.0</c:v>
                </c:pt>
                <c:pt idx="3">
                  <c:v>11269.0</c:v>
                </c:pt>
                <c:pt idx="4">
                  <c:v>11908.0</c:v>
                </c:pt>
                <c:pt idx="5" formatCode="_(* #,##0_);_(* \(#,##0\);_(* &quot;-&quot;??_);_(@_)">
                  <c:v>11526.0</c:v>
                </c:pt>
              </c:numCache>
            </c:numRef>
          </c:val>
        </c:ser>
        <c:dLbls/>
        <c:marker val="1"/>
        <c:axId val="580646840"/>
        <c:axId val="576809256"/>
      </c:lineChart>
      <c:lineChart>
        <c:grouping val="standard"/>
        <c:ser>
          <c:idx val="0"/>
          <c:order val="0"/>
          <c:tx>
            <c:strRef>
              <c:f>Summary!$A$40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delete val="1"/>
            </c:dLbl>
            <c:dLbl>
              <c:idx val="3"/>
              <c:layout>
                <c:manualLayout>
                  <c:x val="-0.075"/>
                  <c:y val="0.0"/>
                </c:manualLayout>
              </c:layout>
              <c:showVal val="1"/>
            </c:dLbl>
            <c:showVal val="1"/>
          </c:dLbls>
          <c:cat>
            <c:strRef>
              <c:f>Summary!$B$39:$G$39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Summary!$B$40:$G$40</c:f>
              <c:numCache>
                <c:formatCode>General</c:formatCode>
                <c:ptCount val="6"/>
                <c:pt idx="0">
                  <c:v>464.0</c:v>
                </c:pt>
                <c:pt idx="1">
                  <c:v>457.0</c:v>
                </c:pt>
                <c:pt idx="2">
                  <c:v>455.0</c:v>
                </c:pt>
                <c:pt idx="3">
                  <c:v>413.0</c:v>
                </c:pt>
                <c:pt idx="4">
                  <c:v>441.0</c:v>
                </c:pt>
                <c:pt idx="5">
                  <c:v>416.0</c:v>
                </c:pt>
              </c:numCache>
            </c:numRef>
          </c:val>
        </c:ser>
        <c:dLbls/>
        <c:marker val="1"/>
        <c:axId val="578856328"/>
        <c:axId val="487296488"/>
      </c:lineChart>
      <c:catAx>
        <c:axId val="58064684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6809256"/>
        <c:crosses val="autoZero"/>
        <c:auto val="1"/>
        <c:lblAlgn val="ctr"/>
        <c:lblOffset val="100"/>
      </c:catAx>
      <c:valAx>
        <c:axId val="576809256"/>
        <c:scaling>
          <c:orientation val="minMax"/>
          <c:min val="112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of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0646840"/>
        <c:crosses val="autoZero"/>
        <c:crossBetween val="between"/>
      </c:valAx>
      <c:valAx>
        <c:axId val="487296488"/>
        <c:scaling>
          <c:orientation val="minMax"/>
        </c:scaling>
        <c:axPos val="r"/>
        <c:numFmt formatCode="General" sourceLinked="1"/>
        <c:tickLblPos val="nextTo"/>
        <c:crossAx val="578856328"/>
        <c:crosses val="max"/>
        <c:crossBetween val="between"/>
      </c:valAx>
      <c:catAx>
        <c:axId val="578856328"/>
        <c:scaling>
          <c:orientation val="minMax"/>
        </c:scaling>
        <c:delete val="1"/>
        <c:axPos val="b"/>
        <c:tickLblPos val="none"/>
        <c:crossAx val="48729648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6938138903023"/>
          <c:y val="0.382200145962979"/>
          <c:w val="0.173759403783292"/>
          <c:h val="0.244268945322107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575763528"/>
        <c:axId val="587366360"/>
      </c:lineChart>
      <c:catAx>
        <c:axId val="57576352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366360"/>
        <c:crosses val="autoZero"/>
        <c:auto val="1"/>
        <c:lblAlgn val="ctr"/>
        <c:lblOffset val="100"/>
      </c:catAx>
      <c:valAx>
        <c:axId val="587366360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575763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5292920"/>
        <c:axId val="576375048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7854248"/>
        <c:axId val="470123240"/>
      </c:lineChart>
      <c:catAx>
        <c:axId val="58529292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6375048"/>
        <c:crosses val="autoZero"/>
        <c:auto val="1"/>
        <c:lblAlgn val="ctr"/>
        <c:lblOffset val="100"/>
      </c:catAx>
      <c:valAx>
        <c:axId val="57637504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5292920"/>
        <c:crosses val="autoZero"/>
        <c:crossBetween val="between"/>
      </c:valAx>
      <c:valAx>
        <c:axId val="47012324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7854248"/>
        <c:crosses val="max"/>
        <c:crossBetween val="between"/>
      </c:valAx>
      <c:catAx>
        <c:axId val="587854248"/>
        <c:scaling>
          <c:orientation val="minMax"/>
        </c:scaling>
        <c:delete val="1"/>
        <c:axPos val="b"/>
        <c:tickLblPos val="nextTo"/>
        <c:crossAx val="47012324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08D048-86DA-314F-81C3-9EC33080F6DF}" type="datetime1">
              <a:rPr lang="en-US"/>
              <a:pPr>
                <a:defRPr/>
              </a:pPr>
              <a:t>2/25/13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71A02BA-AA9D-7C4C-8E17-6A279D5BE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4796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31946B-AB20-5842-A086-BBA362C51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04145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31946B-AB20-5842-A086-BBA362C519A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340695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39DC3C-1BD8-8949-9392-250561BD2A4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86BED3-1AB8-4447-AA5D-0925BE62683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65CAD-8A73-3C47-A79B-B509347F4413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784D-DF05-A848-8B0D-2805F3FFB704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B4134-984A-BD44-9C2C-6A79C6121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829E0-1EF8-2A44-8180-AB94A98CC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C4F62-42ED-9745-AB8D-20DE3262D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1A067-E255-614E-9761-851FB2ED6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88C28-B4B1-104E-9492-C96142288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A3D6-4839-0D47-9698-60C14D81D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A1925-7BED-2042-831E-452FCFA8B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EA183-330F-804E-B121-6DE5AA651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0F309-4095-204B-9DC4-D66DB67C6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9A55D-8E52-9448-8C56-7C6739F39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69DBE-8577-B64D-8CD5-6F0E620D2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0073B-6FAA-7643-B59D-17904A943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9BB7561-6B98-5A41-9681-D6720A078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29</a:t>
            </a:r>
          </a:p>
          <a:p>
            <a:pPr algn="ctr" eaLnBrk="1" hangingPunct="1">
              <a:buFontTx/>
              <a:buNone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March 21, </a:t>
            </a:r>
            <a:r>
              <a:rPr lang="en-US" sz="2800" dirty="0">
                <a:ea typeface="ＭＳ Ｐゴシック" charset="-128"/>
                <a:cs typeface="ＭＳ Ｐゴシック" charset="-128"/>
              </a:rPr>
              <a:t>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Karen </a:t>
            </a:r>
            <a:r>
              <a:rPr lang="en-US" sz="2400" b="1" i="1" dirty="0" err="1" smtClean="0">
                <a:ea typeface="ＭＳ Ｐゴシック" charset="-128"/>
                <a:cs typeface="ＭＳ Ｐゴシック" charset="-128"/>
              </a:rPr>
              <a:t>Sprowal</a:t>
            </a: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3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a sample.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371600"/>
          <a:ext cx="8305800" cy="4511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What happened in D29?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533400" y="990600"/>
          <a:ext cx="8277366" cy="537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700212"/>
          <a:ext cx="8229600" cy="4852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What Happened in D29?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371600"/>
          <a:ext cx="8191384" cy="5056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9887</TotalTime>
  <Words>1448</Words>
  <Application>Microsoft Macintosh PowerPoint</Application>
  <PresentationFormat>On-screen Show (4:3)</PresentationFormat>
  <Paragraphs>158</Paragraphs>
  <Slides>18</Slides>
  <Notes>18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D29?  </vt:lpstr>
      <vt:lpstr>Also in grades 4-8,  class sizes have increased</vt:lpstr>
      <vt:lpstr>What Happened in D29?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74</cp:revision>
  <dcterms:created xsi:type="dcterms:W3CDTF">2013-02-25T18:37:38Z</dcterms:created>
  <dcterms:modified xsi:type="dcterms:W3CDTF">2013-02-25T18:38:08Z</dcterms:modified>
</cp:coreProperties>
</file>