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73" r:id="rId2"/>
    <p:sldId id="374" r:id="rId3"/>
    <p:sldId id="375" r:id="rId4"/>
    <p:sldId id="376" r:id="rId5"/>
    <p:sldId id="344" r:id="rId6"/>
    <p:sldId id="349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SM:Class%20Size%20Data:Class%20Size:Short%20term%20CS%20Data:District%20Data:D3%20class%20sizes%20upd.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SM:Class%20Size%20Data:Class%20Size:Short%20term%20CS%20Data:District%20Data:D3%20class%20sizes%20upd.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sz="1400" dirty="0"/>
              <a:t>D3 K-3 class sizes</a:t>
            </a:r>
            <a:r>
              <a:rPr lang="en-US" sz="1400" dirty="0" smtClean="0"/>
              <a:t> increased</a:t>
            </a:r>
            <a:r>
              <a:rPr lang="en-US" sz="1400" baseline="0" dirty="0" smtClean="0"/>
              <a:t> far </a:t>
            </a:r>
            <a:r>
              <a:rPr lang="en-US" sz="1400" baseline="0" dirty="0"/>
              <a:t>above C4E goals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466797900262467"/>
          <c:y val="0.119073411182698"/>
          <c:w val="0.780695173519977"/>
          <c:h val="0.709545913027155"/>
        </c:manualLayout>
      </c:layout>
      <c:lineChart>
        <c:grouping val="standard"/>
        <c:ser>
          <c:idx val="0"/>
          <c:order val="0"/>
          <c:tx>
            <c:strRef>
              <c:f>charts!$B$3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charts!$C$2:$I$2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charts!$C$3:$I$3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charts!$B$4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charts!$C$2:$I$2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charts!$C$4:$I$4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charts!$B$5</c:f>
              <c:strCache>
                <c:ptCount val="1"/>
                <c:pt idx="0">
                  <c:v>D3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0.0"/>
                  <c:y val="-0.0509259259259259"/>
                </c:manualLayout>
              </c:layout>
              <c:showVal val="1"/>
            </c:dLbl>
            <c:showVal val="1"/>
          </c:dLbls>
          <c:cat>
            <c:strRef>
              <c:f>charts!$C$2:$I$2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charts!$C$5:$I$5</c:f>
              <c:numCache>
                <c:formatCode>General</c:formatCode>
                <c:ptCount val="7"/>
                <c:pt idx="0">
                  <c:v>21.5</c:v>
                </c:pt>
                <c:pt idx="1">
                  <c:v>21.1</c:v>
                </c:pt>
                <c:pt idx="2">
                  <c:v>21.4</c:v>
                </c:pt>
                <c:pt idx="3">
                  <c:v>21.3</c:v>
                </c:pt>
                <c:pt idx="4">
                  <c:v>22.2</c:v>
                </c:pt>
                <c:pt idx="5">
                  <c:v>22.4</c:v>
                </c:pt>
                <c:pt idx="6" formatCode="0.0">
                  <c:v>23.1796875</c:v>
                </c:pt>
              </c:numCache>
            </c:numRef>
          </c:val>
        </c:ser>
        <c:marker val="1"/>
        <c:axId val="579653560"/>
        <c:axId val="580776472"/>
      </c:lineChart>
      <c:catAx>
        <c:axId val="579653560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0776472"/>
        <c:crosses val="autoZero"/>
        <c:auto val="1"/>
        <c:lblAlgn val="ctr"/>
        <c:lblOffset val="100"/>
      </c:catAx>
      <c:valAx>
        <c:axId val="580776472"/>
        <c:scaling>
          <c:orientation val="minMax"/>
          <c:max val="25.0"/>
          <c:min val="19.0"/>
        </c:scaling>
        <c:axPos val="l"/>
        <c:majorGridlines/>
        <c:numFmt formatCode="General" sourceLinked="1"/>
        <c:majorTickMark val="none"/>
        <c:tickLblPos val="nextTo"/>
        <c:crossAx val="5796535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293039758919"/>
          <c:y val="0.249562919218431"/>
          <c:w val="0.150402935744143"/>
          <c:h val="0.487262685914261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sz="1600" dirty="0"/>
              <a:t>D3 4th-8th class</a:t>
            </a:r>
            <a:r>
              <a:rPr lang="en-US" sz="1600" baseline="0" dirty="0"/>
              <a:t> </a:t>
            </a:r>
            <a:r>
              <a:rPr lang="en-US" sz="1600" baseline="0" dirty="0" smtClean="0"/>
              <a:t>sizes also above C4E goals </a:t>
            </a:r>
            <a:endParaRPr lang="en-US" sz="16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725932097194812"/>
          <c:y val="0.09466553540203"/>
          <c:w val="0.780583958370817"/>
          <c:h val="0.755604416070856"/>
        </c:manualLayout>
      </c:layout>
      <c:lineChart>
        <c:grouping val="standard"/>
        <c:ser>
          <c:idx val="0"/>
          <c:order val="0"/>
          <c:tx>
            <c:strRef>
              <c:f>charts!$B$10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charts!$C$9:$I$9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charts!$C$10:$I$10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charts!$B$11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-0.0194444444444445"/>
                  <c:y val="-0.0555555555555555"/>
                </c:manualLayout>
              </c:layout>
              <c:showVal val="1"/>
            </c:dLbl>
            <c:dLbl>
              <c:idx val="3"/>
              <c:layout>
                <c:manualLayout>
                  <c:x val="-0.0333333333333333"/>
                  <c:y val="-0.0416666666666667"/>
                </c:manualLayout>
              </c:layout>
              <c:showVal val="1"/>
            </c:dLbl>
            <c:dLbl>
              <c:idx val="4"/>
              <c:layout>
                <c:manualLayout>
                  <c:x val="-0.05"/>
                  <c:y val="-0.037037037037037"/>
                </c:manualLayout>
              </c:layout>
              <c:showVal val="1"/>
            </c:dLbl>
            <c:dLbl>
              <c:idx val="5"/>
              <c:layout>
                <c:manualLayout>
                  <c:x val="-0.0277777777777778"/>
                  <c:y val="-0.0601851851851852"/>
                </c:manualLayout>
              </c:layout>
              <c:showVal val="1"/>
            </c:dLbl>
            <c:showVal val="1"/>
          </c:dLbls>
          <c:cat>
            <c:strRef>
              <c:f>charts!$C$9:$I$9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charts!$C$11:$I$11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charts!$B$12</c:f>
              <c:strCache>
                <c:ptCount val="1"/>
                <c:pt idx="0">
                  <c:v>D3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-0.025"/>
                  <c:y val="0.0277777777777778"/>
                </c:manualLayout>
              </c:layout>
              <c:showVal val="1"/>
            </c:dLbl>
            <c:showVal val="1"/>
          </c:dLbls>
          <c:cat>
            <c:strRef>
              <c:f>charts!$C$9:$I$9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charts!$C$12:$I$12</c:f>
              <c:numCache>
                <c:formatCode>General</c:formatCode>
                <c:ptCount val="7"/>
                <c:pt idx="0">
                  <c:v>26.4</c:v>
                </c:pt>
                <c:pt idx="1">
                  <c:v>25.6</c:v>
                </c:pt>
                <c:pt idx="2">
                  <c:v>24.4</c:v>
                </c:pt>
                <c:pt idx="3">
                  <c:v>25.3</c:v>
                </c:pt>
                <c:pt idx="4">
                  <c:v>25.6</c:v>
                </c:pt>
                <c:pt idx="5" formatCode="0.0">
                  <c:v>25.96031746031746</c:v>
                </c:pt>
                <c:pt idx="6" formatCode="0.0">
                  <c:v>25.93145161290322</c:v>
                </c:pt>
              </c:numCache>
            </c:numRef>
          </c:val>
        </c:ser>
        <c:marker val="1"/>
        <c:axId val="587100072"/>
        <c:axId val="475904536"/>
      </c:lineChart>
      <c:catAx>
        <c:axId val="58710007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904536"/>
        <c:crosses val="autoZero"/>
        <c:auto val="1"/>
        <c:lblAlgn val="ctr"/>
        <c:lblOffset val="100"/>
      </c:catAx>
      <c:valAx>
        <c:axId val="475904536"/>
        <c:scaling>
          <c:orientation val="minMax"/>
          <c:min val="22.0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crossAx val="5871000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3710945817875"/>
          <c:y val="0.26675820253086"/>
          <c:w val="0.157304643902545"/>
          <c:h val="0.3723966600101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26.28222354218274</c:v>
                </c:pt>
              </c:numCache>
            </c:numRef>
          </c:val>
        </c:ser>
        <c:dLbls>
          <c:showVal val="1"/>
        </c:dLbls>
        <c:marker val="1"/>
        <c:axId val="575696104"/>
        <c:axId val="487282632"/>
      </c:lineChart>
      <c:catAx>
        <c:axId val="575696104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7282632"/>
        <c:crosses val="autoZero"/>
        <c:auto val="1"/>
        <c:lblAlgn val="ctr"/>
        <c:lblOffset val="100"/>
      </c:catAx>
      <c:valAx>
        <c:axId val="487282632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575696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73716408"/>
        <c:axId val="577715928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42945704"/>
        <c:axId val="586017160"/>
      </c:lineChart>
      <c:catAx>
        <c:axId val="7371640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7715928"/>
        <c:crosses val="autoZero"/>
        <c:auto val="1"/>
        <c:lblAlgn val="ctr"/>
        <c:lblOffset val="100"/>
      </c:catAx>
      <c:valAx>
        <c:axId val="577715928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73716408"/>
        <c:crosses val="autoZero"/>
        <c:crossBetween val="between"/>
      </c:valAx>
      <c:valAx>
        <c:axId val="586017160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42945704"/>
        <c:crosses val="max"/>
        <c:crossBetween val="between"/>
      </c:valAx>
      <c:catAx>
        <c:axId val="542945704"/>
        <c:scaling>
          <c:orientation val="minMax"/>
        </c:scaling>
        <c:delete val="1"/>
        <c:axPos val="b"/>
        <c:tickLblPos val="nextTo"/>
        <c:crossAx val="58601716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FCB81D-1FCB-0945-B8B6-04E24A45D2FB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433BA3-2FEE-FD45-8815-473575FB0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EC3BA12-A8A7-3B4B-81E5-87B59A2D8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FFC45E-F0CB-CA48-B003-D347E48079C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BAA99F-BA58-3241-83AA-7C1989426B28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9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4388A-7230-2944-8686-E178C63FC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7FA6E-33E0-BD43-AF71-6D7B77FCB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BA3C4-D9B4-4749-95EE-E8FD0B4AE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74FC1-73F8-A344-AB63-7C776E73A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AE7AB-7BCE-1D49-956B-9741A398E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F80E6-20F1-F446-B908-F5EC41D08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B0929-1CA8-CC45-8DA8-20416B65A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A2145-1576-9541-8C07-0E80F62CC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6F8DD-F3DB-A048-9327-457948A41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DD878-6DA0-1140-A760-9185A0E28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6DB51-4FC0-EB42-B54A-4EAC8EAC1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D89CD-63AA-4F40-8A1A-822586E20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35E346D-4889-254F-9038-D144EAD8A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s.nyc.gov/AboutUs/data/classsize/classsize.htm" TargetMode="External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3</a:t>
            </a:r>
            <a:endParaRPr lang="en-US" sz="2800" dirty="0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sample 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3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381000" y="1481045"/>
          <a:ext cx="8534400" cy="4208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latin typeface="Arial"/>
                <a:ea typeface="+mj-ea"/>
                <a:cs typeface="Arial"/>
              </a:rPr>
              <a:t>Also in grades 4-8, </a:t>
            </a:r>
            <a:br>
              <a:rPr lang="en-US" sz="3600" dirty="0" smtClean="0">
                <a:latin typeface="Arial"/>
                <a:ea typeface="+mj-ea"/>
                <a:cs typeface="Arial"/>
              </a:rPr>
            </a:br>
            <a:r>
              <a:rPr lang="en-US" sz="3600" dirty="0" smtClean="0">
                <a:latin typeface="Arial"/>
                <a:ea typeface="+mj-ea"/>
                <a:cs typeface="Arial"/>
              </a:rPr>
              <a:t>class sizes have increased</a:t>
            </a:r>
            <a:endParaRPr lang="en-US" sz="3600" dirty="0">
              <a:latin typeface="Arial"/>
              <a:ea typeface="+mj-ea"/>
              <a:cs typeface="Arial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381000" y="1600200"/>
          <a:ext cx="8481358" cy="483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9825</TotalTime>
  <Words>1395</Words>
  <Application>Microsoft Macintosh PowerPoint</Application>
  <PresentationFormat>On-screen Show (4:3)</PresentationFormat>
  <Paragraphs>150</Paragraphs>
  <Slides>16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Also in grades 4-8,  class sizes have increased</vt:lpstr>
      <vt:lpstr>Also in HS: citywide average class sizes have risen</vt:lpstr>
      <vt:lpstr>Ways that DOE has worked AGAINST reducing class size</vt:lpstr>
      <vt:lpstr>Slide 9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75</cp:revision>
  <dcterms:created xsi:type="dcterms:W3CDTF">2013-02-26T16:41:42Z</dcterms:created>
  <dcterms:modified xsi:type="dcterms:W3CDTF">2013-02-26T16:46:37Z</dcterms:modified>
</cp:coreProperties>
</file>