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theme/themeOverride6.xml" ContentType="application/vnd.openxmlformats-officedocument.themeOverr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png" ContentType="image/png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theme/themeOverride5.xml" ContentType="application/vnd.openxmlformats-officedocument.themeOverr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01" r:id="rId2"/>
    <p:sldId id="373" r:id="rId3"/>
    <p:sldId id="374" r:id="rId4"/>
    <p:sldId id="375" r:id="rId5"/>
    <p:sldId id="344" r:id="rId6"/>
    <p:sldId id="367" r:id="rId7"/>
    <p:sldId id="349" r:id="rId8"/>
    <p:sldId id="372" r:id="rId9"/>
    <p:sldId id="376" r:id="rId10"/>
    <p:sldId id="377" r:id="rId11"/>
    <p:sldId id="378" r:id="rId12"/>
    <p:sldId id="379" r:id="rId13"/>
    <p:sldId id="380" r:id="rId14"/>
    <p:sldId id="381" r:id="rId15"/>
    <p:sldId id="382" r:id="rId16"/>
    <p:sldId id="383" r:id="rId17"/>
    <p:sldId id="385" r:id="rId18"/>
    <p:sldId id="384" r:id="rId19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112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lass%20Size%20Data:Short%20term%20CS%20Data:District%20Data:D30%20Class%20Size%20Analysis%20upd.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Short%20term%20CS%20Data:District%20Data:D30%20Class%20Size%20Analysis%20upd.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oleObject" Target="Macintosh%20HD:Users:mollymoody:Desktop:Class%20Size%20Data:Short%20term%20CS%20Data:District%20Data:D30%20Class%20Size%20Analysis%20upd.%202012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4.xml"/><Relationship Id="rId2" Type="http://schemas.openxmlformats.org/officeDocument/2006/relationships/oleObject" Target="Macintosh%20HD:Users:mollymoody:Desktop:Class%20Size%20Data:Short%20term%20CS%20Data:District%20Data:D30%20Class%20Size%20Analysis%20upd.%202012-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5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6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D30 K-3 average class sizes larger than citywide actual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711103982439585"/>
          <c:y val="0.130888480934265"/>
          <c:w val="0.735302475051233"/>
          <c:h val="0.709581969388658"/>
        </c:manualLayout>
      </c:layout>
      <c:lineChart>
        <c:grouping val="standard"/>
        <c:ser>
          <c:idx val="0"/>
          <c:order val="0"/>
          <c:tx>
            <c:strRef>
              <c:f>Summary!$A$3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Summary!$B$3:$H$3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Summary!$A$4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Summary!$B$4:$H$4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Summary!$A$5</c:f>
              <c:strCache>
                <c:ptCount val="1"/>
                <c:pt idx="0">
                  <c:v>D30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111111111111111"/>
                  <c:y val="-0.053156146179402"/>
                </c:manualLayout>
              </c:layout>
              <c:showVal val="1"/>
            </c:dLbl>
            <c:dLbl>
              <c:idx val="2"/>
              <c:layout>
                <c:manualLayout>
                  <c:x val="-0.0166666666666666"/>
                  <c:y val="-0.062015503875969"/>
                </c:manualLayout>
              </c:layout>
              <c:showVal val="1"/>
            </c:dLbl>
            <c:dLbl>
              <c:idx val="3"/>
              <c:layout>
                <c:manualLayout>
                  <c:x val="-0.0194444444444444"/>
                  <c:y val="-0.0398671096345515"/>
                </c:manualLayout>
              </c:layout>
              <c:showVal val="1"/>
            </c:dLbl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Summary!$B$5:$H$5</c:f>
              <c:numCache>
                <c:formatCode>0.0</c:formatCode>
                <c:ptCount val="7"/>
                <c:pt idx="0">
                  <c:v>21.8</c:v>
                </c:pt>
                <c:pt idx="1">
                  <c:v>21.34181818181818</c:v>
                </c:pt>
                <c:pt idx="2">
                  <c:v>21.90036900369004</c:v>
                </c:pt>
                <c:pt idx="3">
                  <c:v>22.41417910447761</c:v>
                </c:pt>
                <c:pt idx="4">
                  <c:v>23.21923076923077</c:v>
                </c:pt>
                <c:pt idx="5" formatCode="General">
                  <c:v>24.4</c:v>
                </c:pt>
                <c:pt idx="6" formatCode="General">
                  <c:v>25.0</c:v>
                </c:pt>
              </c:numCache>
            </c:numRef>
          </c:val>
        </c:ser>
        <c:marker val="1"/>
        <c:axId val="696786168"/>
        <c:axId val="672103544"/>
      </c:lineChart>
      <c:catAx>
        <c:axId val="696786168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72103544"/>
        <c:crosses val="autoZero"/>
        <c:auto val="1"/>
        <c:lblAlgn val="ctr"/>
        <c:lblOffset val="100"/>
      </c:catAx>
      <c:valAx>
        <c:axId val="672103544"/>
        <c:scaling>
          <c:orientation val="minMax"/>
          <c:min val="19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average class size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967861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1524768947879"/>
          <c:y val="0.27093116871627"/>
          <c:w val="0.159612209057055"/>
          <c:h val="0.47105878970184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600"/>
              <a:t>K-</a:t>
            </a:r>
            <a:r>
              <a:rPr lang="en-US" sz="1600" baseline="0"/>
              <a:t> </a:t>
            </a:r>
            <a:r>
              <a:rPr lang="en-US" sz="1600"/>
              <a:t>3 total gened students/sections </a:t>
            </a:r>
          </a:p>
          <a:p>
            <a:pPr>
              <a:defRPr/>
            </a:pPr>
            <a:r>
              <a:rPr lang="en-US" sz="1600"/>
              <a:t>over time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910865656548505"/>
          <c:y val="0.118627450980392"/>
          <c:w val="0.672647734969445"/>
          <c:h val="0.741700247027945"/>
        </c:manualLayout>
      </c:layout>
      <c:lineChart>
        <c:grouping val="standard"/>
        <c:ser>
          <c:idx val="0"/>
          <c:order val="0"/>
          <c:tx>
            <c:strRef>
              <c:f>Summary!$B$18</c:f>
              <c:strCache>
                <c:ptCount val="1"/>
                <c:pt idx="0">
                  <c:v>total students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333333333333333"/>
                  <c:y val="-0.0787037037037037"/>
                </c:manualLayout>
              </c:layout>
              <c:showVal val="1"/>
            </c:dLbl>
            <c:dLbl>
              <c:idx val="5"/>
              <c:layout>
                <c:manualLayout>
                  <c:x val="-0.0274285714285715"/>
                  <c:y val="0.0043859649122807"/>
                </c:manualLayout>
              </c:layout>
              <c:showVal val="1"/>
            </c:dLbl>
            <c:showVal val="1"/>
          </c:dLbls>
          <c:cat>
            <c:strRef>
              <c:f>Summary!$C$17:$H$17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2010-2011</c:v>
                </c:pt>
                <c:pt idx="4">
                  <c:v>2011-2012</c:v>
                </c:pt>
                <c:pt idx="5">
                  <c:v>2012-13</c:v>
                </c:pt>
              </c:strCache>
            </c:strRef>
          </c:cat>
          <c:val>
            <c:numRef>
              <c:f>Summary!$C$18:$H$18</c:f>
              <c:numCache>
                <c:formatCode>General</c:formatCode>
                <c:ptCount val="6"/>
                <c:pt idx="0">
                  <c:v>11738.0</c:v>
                </c:pt>
                <c:pt idx="1">
                  <c:v>11870.0</c:v>
                </c:pt>
                <c:pt idx="2">
                  <c:v>12014.0</c:v>
                </c:pt>
                <c:pt idx="3">
                  <c:v>12074.0</c:v>
                </c:pt>
                <c:pt idx="4">
                  <c:v>12138.0</c:v>
                </c:pt>
                <c:pt idx="5" formatCode="_(* #,##0_);_(* \(#,##0\);_(* &quot;-&quot;??_);_(@_)">
                  <c:v>12330.0</c:v>
                </c:pt>
              </c:numCache>
            </c:numRef>
          </c:val>
        </c:ser>
        <c:marker val="1"/>
        <c:axId val="696567032"/>
        <c:axId val="542039400"/>
      </c:lineChart>
      <c:lineChart>
        <c:grouping val="standard"/>
        <c:ser>
          <c:idx val="1"/>
          <c:order val="1"/>
          <c:tx>
            <c:strRef>
              <c:f>Summary!$B$19</c:f>
              <c:strCache>
                <c:ptCount val="1"/>
                <c:pt idx="0">
                  <c:v>sections</c:v>
                </c:pt>
              </c:strCache>
            </c:strRef>
          </c:tx>
          <c:marker>
            <c:symbol val="none"/>
          </c:marker>
          <c:dLbls>
            <c:dLbl>
              <c:idx val="1"/>
              <c:layout>
                <c:manualLayout>
                  <c:x val="0.00833333333333333"/>
                  <c:y val="0.0972222222222222"/>
                </c:manualLayout>
              </c:layout>
              <c:showVal val="1"/>
            </c:dLbl>
            <c:dLbl>
              <c:idx val="5"/>
              <c:layout>
                <c:manualLayout>
                  <c:x val="-0.0205714285714286"/>
                  <c:y val="0.0087719298245614"/>
                </c:manualLayout>
              </c:layout>
              <c:showVal val="1"/>
            </c:dLbl>
            <c:showVal val="1"/>
          </c:dLbls>
          <c:cat>
            <c:strRef>
              <c:f>Summary!$C$17:$H$17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2010-2011</c:v>
                </c:pt>
                <c:pt idx="4">
                  <c:v>2011-2012</c:v>
                </c:pt>
                <c:pt idx="5">
                  <c:v>2012-13</c:v>
                </c:pt>
              </c:strCache>
            </c:strRef>
          </c:cat>
          <c:val>
            <c:numRef>
              <c:f>Summary!$C$19:$H$19</c:f>
              <c:numCache>
                <c:formatCode>General</c:formatCode>
                <c:ptCount val="6"/>
                <c:pt idx="0">
                  <c:v>550.0</c:v>
                </c:pt>
                <c:pt idx="1">
                  <c:v>542.0</c:v>
                </c:pt>
                <c:pt idx="2">
                  <c:v>536.0</c:v>
                </c:pt>
                <c:pt idx="3">
                  <c:v>520.0</c:v>
                </c:pt>
                <c:pt idx="4">
                  <c:v>498.0</c:v>
                </c:pt>
                <c:pt idx="5">
                  <c:v>494.0</c:v>
                </c:pt>
              </c:numCache>
            </c:numRef>
          </c:val>
        </c:ser>
        <c:marker val="1"/>
        <c:axId val="483883208"/>
        <c:axId val="476028504"/>
      </c:lineChart>
      <c:catAx>
        <c:axId val="69656703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42039400"/>
        <c:crosses val="autoZero"/>
        <c:auto val="1"/>
        <c:lblAlgn val="ctr"/>
        <c:lblOffset val="100"/>
      </c:catAx>
      <c:valAx>
        <c:axId val="54203940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 population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96567032"/>
        <c:crosses val="autoZero"/>
        <c:crossBetween val="between"/>
      </c:valAx>
      <c:valAx>
        <c:axId val="476028504"/>
        <c:scaling>
          <c:orientation val="minMax"/>
        </c:scaling>
        <c:axPos val="r"/>
        <c:numFmt formatCode="General" sourceLinked="1"/>
        <c:tickLblPos val="nextTo"/>
        <c:crossAx val="483883208"/>
        <c:crosses val="max"/>
        <c:crossBetween val="between"/>
      </c:valAx>
      <c:catAx>
        <c:axId val="483883208"/>
        <c:scaling>
          <c:orientation val="minMax"/>
        </c:scaling>
        <c:delete val="1"/>
        <c:axPos val="b"/>
        <c:tickLblPos val="none"/>
        <c:crossAx val="476028504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26183360784247"/>
          <c:y val="0.396571136328547"/>
          <c:w val="0.164831417429349"/>
          <c:h val="0.3083283155782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 D30</a:t>
            </a:r>
            <a:r>
              <a:rPr lang="en-US" baseline="0"/>
              <a:t> </a:t>
            </a:r>
            <a:r>
              <a:rPr lang="en-US"/>
              <a:t>4-8 average class sizes larger than citywide actual</a:t>
            </a:r>
          </a:p>
        </c:rich>
      </c:tx>
      <c:layout>
        <c:manualLayout>
          <c:xMode val="edge"/>
          <c:yMode val="edge"/>
          <c:x val="0.170613529835963"/>
          <c:y val="0.0319800121138704"/>
        </c:manualLayout>
      </c:layout>
    </c:title>
    <c:plotArea>
      <c:layout>
        <c:manualLayout>
          <c:layoutTarget val="inner"/>
          <c:xMode val="edge"/>
          <c:yMode val="edge"/>
          <c:x val="0.0626444421313844"/>
          <c:y val="0.139403391883707"/>
          <c:w val="0.775458175726911"/>
          <c:h val="0.71459882899253"/>
        </c:manualLayout>
      </c:layout>
      <c:lineChart>
        <c:grouping val="standard"/>
        <c:ser>
          <c:idx val="0"/>
          <c:order val="0"/>
          <c:tx>
            <c:strRef>
              <c:f>Summary!$A$11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194446631671041"/>
                  <c:y val="0.0462962962962963"/>
                </c:manualLayout>
              </c:layout>
              <c:showVal val="1"/>
            </c:dLbl>
            <c:showVal val="1"/>
          </c:dLbls>
          <c:cat>
            <c:strRef>
              <c:f>Summary!$B$10:$H$10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Summary!$B$11:$H$11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Summary!$A$12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Summary!$B$10:$H$10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Summary!$B$12:$H$12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Summary!$A$13</c:f>
              <c:strCache>
                <c:ptCount val="1"/>
                <c:pt idx="0">
                  <c:v>D30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0555555555555555"/>
                  <c:y val="-0.0648148148148148"/>
                </c:manualLayout>
              </c:layout>
              <c:showVal val="1"/>
            </c:dLbl>
            <c:dLbl>
              <c:idx val="2"/>
              <c:layout>
                <c:manualLayout>
                  <c:x val="-0.0111111111111111"/>
                  <c:y val="-0.0694444444444445"/>
                </c:manualLayout>
              </c:layout>
              <c:showVal val="1"/>
            </c:dLbl>
            <c:dLbl>
              <c:idx val="3"/>
              <c:layout>
                <c:manualLayout>
                  <c:x val="-0.0166666666666667"/>
                  <c:y val="-0.0648148148148148"/>
                </c:manualLayout>
              </c:layout>
              <c:showVal val="1"/>
            </c:dLbl>
            <c:dLbl>
              <c:idx val="4"/>
              <c:layout>
                <c:manualLayout>
                  <c:x val="-0.0138888888888889"/>
                  <c:y val="-0.0648148148148148"/>
                </c:manualLayout>
              </c:layout>
              <c:showVal val="1"/>
            </c:dLbl>
            <c:showVal val="1"/>
          </c:dLbls>
          <c:cat>
            <c:strRef>
              <c:f>Summary!$B$10:$H$10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Summary!$B$13:$H$13</c:f>
              <c:numCache>
                <c:formatCode>0.0</c:formatCode>
                <c:ptCount val="7"/>
                <c:pt idx="0">
                  <c:v>26.0</c:v>
                </c:pt>
                <c:pt idx="1">
                  <c:v>25.72563176895306</c:v>
                </c:pt>
                <c:pt idx="2">
                  <c:v>26.04761904761905</c:v>
                </c:pt>
                <c:pt idx="3">
                  <c:v>26.61878453038674</c:v>
                </c:pt>
                <c:pt idx="4">
                  <c:v>27.182156133829</c:v>
                </c:pt>
                <c:pt idx="5" formatCode="General">
                  <c:v>27.6</c:v>
                </c:pt>
                <c:pt idx="6" formatCode="General">
                  <c:v>27.4</c:v>
                </c:pt>
              </c:numCache>
            </c:numRef>
          </c:val>
        </c:ser>
        <c:marker val="1"/>
        <c:axId val="671529416"/>
        <c:axId val="483659736"/>
      </c:lineChart>
      <c:catAx>
        <c:axId val="67152941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83659736"/>
        <c:crosses val="autoZero"/>
        <c:auto val="1"/>
        <c:lblAlgn val="ctr"/>
        <c:lblOffset val="100"/>
      </c:catAx>
      <c:valAx>
        <c:axId val="483659736"/>
        <c:scaling>
          <c:orientation val="minMax"/>
          <c:min val="22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average class size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715294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5292483524412"/>
          <c:y val="0.243775287704422"/>
          <c:w val="0.148040867332104"/>
          <c:h val="0.527860892388451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4th-8th total students/sections over time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08030518685482"/>
          <c:y val="0.121141141732283"/>
          <c:w val="0.695279651580472"/>
          <c:h val="0.736518700787401"/>
        </c:manualLayout>
      </c:layout>
      <c:lineChart>
        <c:grouping val="standard"/>
        <c:ser>
          <c:idx val="0"/>
          <c:order val="0"/>
          <c:tx>
            <c:strRef>
              <c:f>Summary!$B$24</c:f>
              <c:strCache>
                <c:ptCount val="1"/>
                <c:pt idx="0">
                  <c:v>total students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-0.040506329113924"/>
                  <c:y val="-0.00990099009900994"/>
                </c:manualLayout>
              </c:layout>
              <c:showVal val="1"/>
            </c:dLbl>
            <c:showVal val="1"/>
          </c:dLbls>
          <c:cat>
            <c:strRef>
              <c:f>Summary!$C$23:$H$23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2010-2011</c:v>
                </c:pt>
                <c:pt idx="4">
                  <c:v>2011-2012</c:v>
                </c:pt>
                <c:pt idx="5">
                  <c:v>2012-13</c:v>
                </c:pt>
              </c:strCache>
            </c:strRef>
          </c:cat>
          <c:val>
            <c:numRef>
              <c:f>Summary!$C$24:$H$24</c:f>
              <c:numCache>
                <c:formatCode>General</c:formatCode>
                <c:ptCount val="6"/>
                <c:pt idx="0">
                  <c:v>14252.0</c:v>
                </c:pt>
                <c:pt idx="1">
                  <c:v>14222.0</c:v>
                </c:pt>
                <c:pt idx="2">
                  <c:v>14454.0</c:v>
                </c:pt>
                <c:pt idx="3">
                  <c:v>14624.0</c:v>
                </c:pt>
                <c:pt idx="4">
                  <c:v>14923.0</c:v>
                </c:pt>
                <c:pt idx="5" formatCode="_(* #,##0_);_(* \(#,##0\);_(* &quot;-&quot;??_);_(@_)">
                  <c:v>15068.0</c:v>
                </c:pt>
              </c:numCache>
            </c:numRef>
          </c:val>
        </c:ser>
        <c:marker val="1"/>
        <c:axId val="696732536"/>
        <c:axId val="696544888"/>
      </c:lineChart>
      <c:lineChart>
        <c:grouping val="standard"/>
        <c:ser>
          <c:idx val="1"/>
          <c:order val="1"/>
          <c:tx>
            <c:strRef>
              <c:f>Summary!$B$25</c:f>
              <c:strCache>
                <c:ptCount val="1"/>
                <c:pt idx="0">
                  <c:v>sections</c:v>
                </c:pt>
              </c:strCache>
            </c:strRef>
          </c:tx>
          <c:marker>
            <c:symbol val="none"/>
          </c:marker>
          <c:dLbls>
            <c:dLbl>
              <c:idx val="5"/>
              <c:layout>
                <c:manualLayout>
                  <c:x val="-0.030379746835443"/>
                  <c:y val="0.0099009900990099"/>
                </c:manualLayout>
              </c:layout>
              <c:showVal val="1"/>
            </c:dLbl>
            <c:showVal val="1"/>
          </c:dLbls>
          <c:cat>
            <c:strRef>
              <c:f>Summary!$C$23:$H$23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2010-2011</c:v>
                </c:pt>
                <c:pt idx="4">
                  <c:v>2011-2012</c:v>
                </c:pt>
                <c:pt idx="5">
                  <c:v>2012-13</c:v>
                </c:pt>
              </c:strCache>
            </c:strRef>
          </c:cat>
          <c:val>
            <c:numRef>
              <c:f>Summary!$C$25:$H$25</c:f>
              <c:numCache>
                <c:formatCode>General</c:formatCode>
                <c:ptCount val="6"/>
                <c:pt idx="0">
                  <c:v>554.0</c:v>
                </c:pt>
                <c:pt idx="1">
                  <c:v>546.0</c:v>
                </c:pt>
                <c:pt idx="2">
                  <c:v>543.0</c:v>
                </c:pt>
                <c:pt idx="3">
                  <c:v>538.0</c:v>
                </c:pt>
                <c:pt idx="4">
                  <c:v>541.0</c:v>
                </c:pt>
                <c:pt idx="5">
                  <c:v>549.0</c:v>
                </c:pt>
              </c:numCache>
            </c:numRef>
          </c:val>
        </c:ser>
        <c:marker val="1"/>
        <c:axId val="475041944"/>
        <c:axId val="475813576"/>
      </c:lineChart>
      <c:catAx>
        <c:axId val="69673253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96544888"/>
        <c:crosses val="autoZero"/>
        <c:auto val="1"/>
        <c:lblAlgn val="ctr"/>
        <c:lblOffset val="100"/>
      </c:catAx>
      <c:valAx>
        <c:axId val="69654488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 population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96732536"/>
        <c:crosses val="autoZero"/>
        <c:crossBetween val="between"/>
      </c:valAx>
      <c:valAx>
        <c:axId val="475813576"/>
        <c:scaling>
          <c:orientation val="minMax"/>
        </c:scaling>
        <c:axPos val="r"/>
        <c:numFmt formatCode="General" sourceLinked="1"/>
        <c:tickLblPos val="nextTo"/>
        <c:crossAx val="475041944"/>
        <c:crosses val="max"/>
        <c:crossBetween val="between"/>
      </c:valAx>
      <c:catAx>
        <c:axId val="475041944"/>
        <c:scaling>
          <c:orientation val="minMax"/>
        </c:scaling>
        <c:delete val="1"/>
        <c:axPos val="b"/>
        <c:tickLblPos val="none"/>
        <c:crossAx val="475813576"/>
        <c:crosses val="autoZero"/>
        <c:auto val="1"/>
        <c:lblAlgn val="ctr"/>
        <c:lblOffset val="100"/>
      </c:catAx>
    </c:plotArea>
    <c:legend>
      <c:legendPos val="r"/>
      <c:legendEntry>
        <c:idx val="0"/>
        <c:txPr>
          <a:bodyPr/>
          <a:lstStyle/>
          <a:p>
            <a:pPr>
              <a:defRPr sz="18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/>
            </a:pPr>
            <a:endParaRPr lang="en-US"/>
          </a:p>
        </c:txPr>
      </c:legendEntry>
      <c:layout>
        <c:manualLayout>
          <c:xMode val="edge"/>
          <c:yMode val="edge"/>
          <c:x val="0.84647948141637"/>
          <c:y val="0.256002559055118"/>
          <c:w val="0.144495946877723"/>
          <c:h val="0.346994881889764"/>
        </c:manualLayout>
      </c:layout>
    </c:legend>
    <c:plotVisOnly val="1"/>
    <c:dispBlanksAs val="gap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26.28222354218287</c:v>
                </c:pt>
              </c:numCache>
            </c:numRef>
          </c:val>
        </c:ser>
        <c:dLbls>
          <c:showVal val="1"/>
        </c:dLbls>
        <c:marker val="1"/>
        <c:axId val="696919096"/>
        <c:axId val="541602392"/>
      </c:lineChart>
      <c:catAx>
        <c:axId val="696919096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41602392"/>
        <c:crosses val="autoZero"/>
        <c:auto val="1"/>
        <c:lblAlgn val="ctr"/>
        <c:lblOffset val="100"/>
      </c:catAx>
      <c:valAx>
        <c:axId val="541602392"/>
        <c:scaling>
          <c:orientation val="minMax"/>
        </c:scaling>
        <c:axPos val="l"/>
        <c:majorGridlines/>
        <c:numFmt formatCode="0.0" sourceLinked="1"/>
        <c:tickLblPos val="nextTo"/>
        <c:crossAx val="6969190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475900248"/>
        <c:axId val="458315800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671459416"/>
        <c:axId val="475590232"/>
      </c:lineChart>
      <c:catAx>
        <c:axId val="475900248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58315800"/>
        <c:crosses val="autoZero"/>
        <c:auto val="1"/>
        <c:lblAlgn val="ctr"/>
        <c:lblOffset val="100"/>
      </c:catAx>
      <c:valAx>
        <c:axId val="458315800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475900248"/>
        <c:crosses val="autoZero"/>
        <c:crossBetween val="between"/>
      </c:valAx>
      <c:valAx>
        <c:axId val="475590232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671459416"/>
        <c:crosses val="max"/>
        <c:crossBetween val="between"/>
      </c:valAx>
      <c:catAx>
        <c:axId val="671459416"/>
        <c:scaling>
          <c:orientation val="minMax"/>
        </c:scaling>
        <c:delete val="1"/>
        <c:axPos val="b"/>
        <c:tickLblPos val="nextTo"/>
        <c:crossAx val="47559023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F84F9CF-940B-FE4C-8EB8-F5D950E41B18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9589D03-FAC1-AD42-96E7-BEEE613FCF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0641268-10FB-4F48-BBAA-23BFD84FB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18A466-FAB2-0C4B-957E-7766A9FCDDD0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F59DC9-97A1-CE42-ABC8-5CE22C973E0F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540E05-7F32-2644-ADCA-43A6FE54FD14}" type="slidenum">
              <a:rPr lang="en-US"/>
              <a:pPr/>
              <a:t>11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711146-1D54-884C-89ED-0A7FEF103629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0ECC30-7A40-BB40-998D-E71E2B589C96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FDBA05-736B-7541-8743-FC56CB9D8F73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5C5E67-75CE-F544-B42E-F07C07849166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EA2931-8B05-484E-99AE-7206C1C083D2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0C7F47-5BC2-8647-B2B7-89CCD6E6DB34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E226F8-90B7-974D-B880-620B35A264E7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E7E8BE-9132-3F4D-BBEB-3BD9543ACB35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91C7AC-C29D-DC48-BD6F-FF4934B2924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99F0D8-6265-204C-9978-B93F9553181B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B57DD0-EE64-834C-B1EE-ADAF03884913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70A2CE-9B57-DC4A-85A2-CFF947C87E04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A2DA84-B3E1-3841-B531-A3928485C5FF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7FEC51-8820-1B4F-A63B-B7986935E2C7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5C6E7-3885-7744-9B7F-D10DAF23CA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9406E-3769-1E41-BC89-AA43FFAEE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4CAA7-E099-C149-A767-94972F19C2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11A7E-26DF-5C4B-ABD5-4565F2D2D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31E13-3D3E-EF49-A97E-F315158D43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86103-E10D-524A-8EF2-993E2CC3C5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D6DF0-3A0E-F54E-AE8B-DF4255A00E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1BCB64-1390-BB42-9419-2F6EEE2C2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8CC72-450E-C643-A347-CC3DF5967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C6E81-C017-864D-BD6F-C72AFD32B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FB872-BDD8-6349-8EF4-10684B69DF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61116-09A2-554C-AD99-B6ED8543EF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0514BA7-9667-8C43-AA21-2907195705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chools.nyc.gov/AboutUs/data/classsize/classsize.htm" TargetMode="External"/><Relationship Id="rId4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/>
              <a:t>The crisis in NYC class sizes &amp; threat to student privacy</a:t>
            </a:r>
            <a:endParaRPr lang="en-US" altLang="ja-JP" sz="3600" b="1" i="1"/>
          </a:p>
          <a:p>
            <a:pPr algn="ctr" eaLnBrk="1" hangingPunct="1">
              <a:buFontTx/>
              <a:buNone/>
            </a:pPr>
            <a:endParaRPr lang="en-US" sz="2800" i="1"/>
          </a:p>
          <a:p>
            <a:pPr algn="ctr" eaLnBrk="1" hangingPunct="1">
              <a:buFontTx/>
              <a:buNone/>
            </a:pPr>
            <a:endParaRPr lang="en-US"/>
          </a:p>
          <a:p>
            <a:pPr algn="ctr" eaLnBrk="1" hangingPunct="1">
              <a:buFontTx/>
              <a:buNone/>
            </a:pPr>
            <a:r>
              <a:rPr lang="en-US" sz="2800"/>
              <a:t>Presentation to Community Education Council District 30</a:t>
            </a:r>
          </a:p>
          <a:p>
            <a:pPr algn="ctr" eaLnBrk="1" hangingPunct="1">
              <a:buFontTx/>
              <a:buNone/>
            </a:pPr>
            <a:r>
              <a:rPr lang="en-US" sz="2800"/>
              <a:t>February 21, 2013</a:t>
            </a:r>
          </a:p>
          <a:p>
            <a:pPr algn="ctr" eaLnBrk="1" hangingPunct="1">
              <a:buFontTx/>
              <a:buNone/>
            </a:pPr>
            <a:endParaRPr lang="en-US"/>
          </a:p>
          <a:p>
            <a:pPr algn="ctr" eaLnBrk="1" hangingPunct="1">
              <a:buFontTx/>
              <a:buNone/>
            </a:pPr>
            <a:endParaRPr lang="en-US"/>
          </a:p>
          <a:p>
            <a:pPr algn="ctr" eaLnBrk="1" hangingPunct="1">
              <a:buFontTx/>
              <a:buNone/>
            </a:pPr>
            <a:r>
              <a:rPr lang="en-US" sz="2400" b="1" i="1"/>
              <a:t>Leonie Haimson,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</a:rPr>
              <a:t>Ways that </a:t>
            </a:r>
            <a:r>
              <a:rPr lang="en-US" sz="3600"/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/>
              <a:t>Since 2007, DOE has cut school budgets 14%– contradicting C4E prohibition against  supplanting. </a:t>
            </a:r>
          </a:p>
          <a:p>
            <a:endParaRPr lang="en-US" sz="1800"/>
          </a:p>
          <a:p>
            <a:r>
              <a:rPr lang="en-US" sz="1800"/>
              <a:t>In 2010, DOE eliminated Early grade class size funding– despite promise in C4E plan to keep it.</a:t>
            </a:r>
          </a:p>
          <a:p>
            <a:endParaRPr lang="en-US" sz="1800"/>
          </a:p>
          <a:p>
            <a:r>
              <a:rPr lang="en-US" sz="1800"/>
              <a:t>In 2011, DOE decided no longer to cap class sizes in 1</a:t>
            </a:r>
            <a:r>
              <a:rPr lang="en-US" sz="1800" baseline="30000"/>
              <a:t>st</a:t>
            </a:r>
            <a:r>
              <a:rPr lang="en-US" sz="1800"/>
              <a:t>-3</a:t>
            </a:r>
            <a:r>
              <a:rPr lang="en-US" sz="1800" baseline="30000"/>
              <a:t>rd</a:t>
            </a:r>
            <a:r>
              <a:rPr lang="en-US" sz="1800"/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/>
          </a:p>
          <a:p>
            <a:r>
              <a:rPr lang="en-US" sz="1800"/>
              <a:t>In 2012, DOE instructed principals to accommodate special needs students up to contractual class size maximum.</a:t>
            </a:r>
          </a:p>
          <a:p>
            <a:endParaRPr lang="en-US" sz="1800"/>
          </a:p>
          <a:p>
            <a:r>
              <a:rPr lang="en-US" sz="1800"/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/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/>
              <a:t>Number of pedagogues (mostly teachers) has been cut by more than 5,000 since 2007, despite rising enrollment. *</a:t>
            </a:r>
          </a:p>
          <a:p>
            <a:endParaRPr lang="en-US" sz="2000"/>
          </a:p>
          <a:p>
            <a:r>
              <a:rPr lang="en-US" sz="2000"/>
              <a:t>Smallest # pedagogues in 2011 employed by DOE since 2003.</a:t>
            </a:r>
          </a:p>
          <a:p>
            <a:endParaRPr lang="en-US" sz="2000"/>
          </a:p>
          <a:p>
            <a:r>
              <a:rPr lang="en-US" sz="2000"/>
              <a:t>Largest # non-pedagogues in 2011 employed since at least 1980. </a:t>
            </a:r>
          </a:p>
          <a:p>
            <a:endParaRPr lang="en-US" sz="2000"/>
          </a:p>
          <a:p>
            <a:r>
              <a:rPr lang="en-US" sz="2000"/>
              <a:t>Highest  % of non-pedagogues to pedagogues since 1993.  </a:t>
            </a:r>
          </a:p>
          <a:p>
            <a:endParaRPr lang="en-US" sz="2000"/>
          </a:p>
          <a:p>
            <a:pPr>
              <a:lnSpc>
                <a:spcPct val="80000"/>
              </a:lnSpc>
            </a:pPr>
            <a:r>
              <a:rPr lang="en-US" sz="2000" i="1"/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/>
          </a:p>
          <a:p>
            <a:pPr>
              <a:lnSpc>
                <a:spcPct val="80000"/>
              </a:lnSpc>
              <a:buFontTx/>
              <a:buNone/>
            </a:pPr>
            <a:endParaRPr lang="en-US" sz="2000"/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/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 sz="3600"/>
              <a:t>But can we afford to reduce class size?</a:t>
            </a: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/>
              <a:t>In 2009, DOE estimated that it would cost $358 million per year to achieve average C4E class size goals across the city;</a:t>
            </a:r>
          </a:p>
          <a:p>
            <a:endParaRPr lang="en-US" sz="2400"/>
          </a:p>
          <a:p>
            <a:r>
              <a:rPr lang="en-US" sz="2400"/>
              <a:t>DOE estimated it would cost $448 million per year in staffing to achieve class size goals in </a:t>
            </a:r>
            <a:r>
              <a:rPr lang="en-US" sz="2400" u="sng"/>
              <a:t>ALL</a:t>
            </a:r>
            <a:r>
              <a:rPr lang="en-US" sz="2400"/>
              <a:t> schools; plus more in capital costs for school construction.</a:t>
            </a:r>
          </a:p>
          <a:p>
            <a:endParaRPr lang="en-US" sz="2400"/>
          </a:p>
          <a:p>
            <a:r>
              <a:rPr lang="en-US" sz="2400"/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/>
              <a:t>Other questions re city</a:t>
            </a:r>
            <a:r>
              <a:rPr lang="ja-JP" altLang="en-US" sz="3600"/>
              <a:t>’</a:t>
            </a:r>
            <a:r>
              <a:rPr lang="en-US" altLang="ja-JP" sz="3600"/>
              <a:t>s C4E plan</a:t>
            </a:r>
            <a:endParaRPr lang="en-US" sz="3600"/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/>
              <a:t>Why did the DOE not centrally devote ANY C4E funds to class size reduction, given its legal obligation to lower class size? </a:t>
            </a:r>
          </a:p>
          <a:p>
            <a:endParaRPr lang="en-US" sz="2400"/>
          </a:p>
          <a:p>
            <a:r>
              <a:rPr lang="en-US" sz="2400"/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/>
          </a:p>
          <a:p>
            <a:r>
              <a:rPr lang="en-US" sz="2400"/>
              <a:t>Is  DOE’s C4E plan for last year (2011-12) yet approved by the state ? If so, where is it posted?</a:t>
            </a:r>
          </a:p>
          <a:p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/>
              <a:t>NYS &amp; NYC also violating </a:t>
            </a:r>
            <a:br>
              <a:rPr lang="en-US" sz="3600"/>
            </a:br>
            <a:r>
              <a:rPr lang="en-US" sz="3600"/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/>
          </a:p>
          <a:p>
            <a:r>
              <a:rPr lang="en-US" sz="2000"/>
              <a:t>9 states/districts including NYS sharing </a:t>
            </a:r>
            <a:r>
              <a:rPr lang="en-US" sz="2000" b="1"/>
              <a:t>confidential student and teacher data</a:t>
            </a:r>
            <a:r>
              <a:rPr lang="en-US" sz="2000"/>
              <a:t> with inBloom Inc., private corporation funded by Gates Foundation.  </a:t>
            </a:r>
          </a:p>
          <a:p>
            <a:endParaRPr lang="en-US" sz="2000"/>
          </a:p>
          <a:p>
            <a:r>
              <a:rPr lang="en-US" sz="2000"/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/>
          </a:p>
          <a:p>
            <a:r>
              <a:rPr lang="en-US" sz="2000"/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/>
          </a:p>
          <a:p>
            <a:r>
              <a:rPr lang="en-US" sz="2000"/>
              <a:t>NewsCorp found to illegally spy and/or violate privacy in UK and US.</a:t>
            </a:r>
          </a:p>
          <a:p>
            <a:endParaRPr lang="en-US" sz="1800"/>
          </a:p>
          <a:p>
            <a:pPr>
              <a:buFontTx/>
              <a:buNone/>
            </a:pPr>
            <a:r>
              <a:rPr lang="en-US" sz="1800"/>
              <a:t> </a:t>
            </a:r>
          </a:p>
          <a:p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/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/>
          </a:p>
          <a:p>
            <a:r>
              <a:rPr lang="en-US" sz="2000"/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/>
          </a:p>
          <a:p>
            <a:r>
              <a:rPr lang="en-US" sz="2000"/>
              <a:t>In recent survey, 86% of IT experts say they do not trust clouds to hold their organization’s sensitive data.</a:t>
            </a:r>
          </a:p>
          <a:p>
            <a:endParaRPr lang="en-US" sz="2000"/>
          </a:p>
          <a:p>
            <a:r>
              <a:rPr lang="en-US" sz="2000"/>
              <a:t>In its security policy, inBloom Inc. states they “</a:t>
            </a:r>
            <a:r>
              <a:rPr lang="en-US" sz="2000" b="1" i="1"/>
              <a:t>cannot guarantee the security of the information stored in inBloom or that the information will not be intercepted when it is being transmitted</a:t>
            </a:r>
            <a:r>
              <a:rPr lang="en-US" sz="2000"/>
              <a:t>.’</a:t>
            </a:r>
          </a:p>
          <a:p>
            <a:endParaRPr lang="en-US" sz="2000"/>
          </a:p>
          <a:p>
            <a:r>
              <a:rPr lang="en-US" sz="2000"/>
              <a:t>All this is happening without parental notification or consent.</a:t>
            </a:r>
          </a:p>
          <a:p>
            <a:endParaRPr lang="en-US" sz="2000"/>
          </a:p>
          <a:p>
            <a:endParaRPr lang="en-US" sz="4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/>
              <a:t>Sample data to be shared with inBloom, Inc.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/>
              <a:t>What can CEC</a:t>
            </a:r>
            <a:r>
              <a:rPr lang="ja-JP" altLang="en-US" sz="3600"/>
              <a:t>’</a:t>
            </a:r>
            <a:r>
              <a:rPr lang="en-US" altLang="ja-JP" sz="3600"/>
              <a:t>s do?</a:t>
            </a:r>
            <a:endParaRPr lang="en-US" sz="3600"/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/>
              <a:t>Pass  resolutions on class size and privacy; we have samples for your consideration.</a:t>
            </a:r>
          </a:p>
          <a:p>
            <a:endParaRPr lang="en-US" sz="1800" dirty="0"/>
          </a:p>
          <a:p>
            <a:r>
              <a:rPr lang="en-US" sz="1800" dirty="0"/>
              <a:t>Write a letter to Commissioner King, to protest the botched C4E process &amp; DOE</a:t>
            </a:r>
            <a:r>
              <a:rPr lang="ja-JP" altLang="en-US" sz="1800" dirty="0"/>
              <a:t>’</a:t>
            </a:r>
            <a:r>
              <a:rPr lang="en-US" altLang="ja-JP" sz="1800" dirty="0" err="1"/>
              <a:t>s</a:t>
            </a:r>
            <a:r>
              <a:rPr lang="en-US" altLang="ja-JP" sz="1800" dirty="0"/>
              <a:t> failure to reduce class size at </a:t>
            </a:r>
            <a:r>
              <a:rPr lang="en-US" sz="1800" u="sng" dirty="0">
                <a:hlinkClick r:id="rId3"/>
              </a:rPr>
              <a:t>jking@mail.nysed.gov</a:t>
            </a:r>
            <a:r>
              <a:rPr lang="en-US" sz="1800" u="sng" dirty="0"/>
              <a:t> </a:t>
            </a:r>
            <a:r>
              <a:rPr lang="en-US" altLang="ja-JP" sz="1800" dirty="0"/>
              <a:t> </a:t>
            </a:r>
          </a:p>
          <a:p>
            <a:endParaRPr lang="en-US" altLang="ja-JP" sz="1800" dirty="0"/>
          </a:p>
          <a:p>
            <a:r>
              <a:rPr lang="en-US" altLang="ja-JP" sz="1800" dirty="0"/>
              <a:t>Send comments to </a:t>
            </a:r>
            <a:r>
              <a:rPr lang="en-US" altLang="ja-JP" sz="1800" dirty="0">
                <a:hlinkClick r:id="rId4"/>
              </a:rPr>
              <a:t>contractsforexcellence@schools.nyc.gov</a:t>
            </a:r>
            <a:r>
              <a:rPr lang="en-US" altLang="ja-JP" sz="1800" dirty="0"/>
              <a:t>; deadline March 18.</a:t>
            </a:r>
          </a:p>
          <a:p>
            <a:endParaRPr lang="en-US" altLang="ja-JP" sz="1800" dirty="0"/>
          </a:p>
          <a:p>
            <a:r>
              <a:rPr lang="en-US" sz="1800" dirty="0"/>
              <a:t>Collect information about class sizes in your district’</a:t>
            </a:r>
            <a:r>
              <a:rPr lang="en-US" altLang="ja-JP" sz="1800" dirty="0"/>
              <a:t>s schools, including violations of union contract &amp; building code.</a:t>
            </a:r>
          </a:p>
          <a:p>
            <a:endParaRPr lang="en-US" sz="1800" dirty="0"/>
          </a:p>
          <a:p>
            <a:r>
              <a:rPr lang="en-US" altLang="ja-JP" sz="1800" dirty="0"/>
              <a:t>Parents should send opt out letter to King, demanding your child’s info NOT be shared; see our fact </a:t>
            </a:r>
            <a:r>
              <a:rPr lang="en-US" altLang="ja-JP" sz="1800"/>
              <a:t>sheet</a:t>
            </a:r>
            <a:r>
              <a:rPr lang="en-US" altLang="ja-JP" sz="1800" smtClean="0"/>
              <a:t> </a:t>
            </a:r>
            <a:r>
              <a:rPr lang="en-US" altLang="ja-JP" sz="1800" smtClean="0"/>
              <a:t>for a </a:t>
            </a:r>
            <a:r>
              <a:rPr lang="en-US" altLang="ja-JP" sz="1800" smtClean="0"/>
              <a:t>sample </a:t>
            </a:r>
            <a:r>
              <a:rPr lang="en-US" altLang="ja-JP" sz="1800" smtClean="0"/>
              <a:t>letter.</a:t>
            </a:r>
            <a:endParaRPr lang="en-US" altLang="ja-JP" sz="1800" smtClean="0"/>
          </a:p>
          <a:p>
            <a:endParaRPr lang="en-US" sz="1800" dirty="0"/>
          </a:p>
          <a:p>
            <a:r>
              <a:rPr lang="en-US" sz="1800" i="1" dirty="0"/>
              <a:t>Questions or to join newsletter list, email  us at </a:t>
            </a:r>
            <a:r>
              <a:rPr lang="en-US" sz="1800" i="1" dirty="0" err="1"/>
              <a:t>info@classsizematters.org</a:t>
            </a:r>
            <a:endParaRPr lang="en-US" sz="1800" i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/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/>
          </a:p>
          <a:p>
            <a:pPr>
              <a:lnSpc>
                <a:spcPct val="70000"/>
              </a:lnSpc>
            </a:pPr>
            <a:r>
              <a:rPr lang="en-US" sz="2000"/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/>
          </a:p>
          <a:p>
            <a:pPr>
              <a:lnSpc>
                <a:spcPct val="70000"/>
              </a:lnSpc>
            </a:pPr>
            <a:r>
              <a:rPr lang="en-US" sz="2000"/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/>
          </a:p>
          <a:p>
            <a:pPr>
              <a:lnSpc>
                <a:spcPct val="70000"/>
              </a:lnSpc>
            </a:pPr>
            <a:r>
              <a:rPr lang="en-US" sz="2000"/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/>
          </a:p>
          <a:p>
            <a:pPr>
              <a:lnSpc>
                <a:spcPct val="70000"/>
              </a:lnSpc>
            </a:pPr>
            <a:r>
              <a:rPr lang="en-US" sz="2000"/>
              <a:t>2003, NY</a:t>
            </a:r>
            <a:r>
              <a:rPr lang="ja-JP" altLang="en-US" sz="2000"/>
              <a:t>’</a:t>
            </a:r>
            <a:r>
              <a:rPr lang="en-US" altLang="ja-JP" sz="2000"/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/>
          </a:p>
          <a:p>
            <a:pPr>
              <a:lnSpc>
                <a:spcPct val="70000"/>
              </a:lnSpc>
            </a:pPr>
            <a:r>
              <a:rPr lang="en-US" sz="2000"/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/>
          </a:p>
          <a:p>
            <a:pPr>
              <a:lnSpc>
                <a:spcPct val="70000"/>
              </a:lnSpc>
            </a:pPr>
            <a:r>
              <a:rPr lang="en-US" sz="2000"/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/>
          </a:p>
          <a:p>
            <a:pPr>
              <a:lnSpc>
                <a:spcPct val="70000"/>
              </a:lnSpc>
            </a:pPr>
            <a:r>
              <a:rPr lang="en-US" sz="1200" b="1" i="1"/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/>
          </a:p>
          <a:p>
            <a:pPr>
              <a:lnSpc>
                <a:spcPct val="70000"/>
              </a:lnSpc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/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/>
              <a:t>NYC students have fallen further behind their peers in other large cities, according to national assessments (NAEPs), coming in 2</a:t>
            </a:r>
            <a:r>
              <a:rPr lang="en-US" sz="2000" baseline="30000"/>
              <a:t>nd</a:t>
            </a:r>
            <a:r>
              <a:rPr lang="en-US" sz="2000"/>
              <a:t> to last in progress since 2003; </a:t>
            </a:r>
          </a:p>
          <a:p>
            <a:endParaRPr lang="en-US" sz="2000"/>
          </a:p>
          <a:p>
            <a:r>
              <a:rPr lang="en-US" sz="2000"/>
              <a:t>NYC also </a:t>
            </a:r>
            <a:r>
              <a:rPr lang="en-US" sz="2000" u="sng"/>
              <a:t>only large district </a:t>
            </a:r>
            <a:r>
              <a:rPr lang="en-US" sz="2000"/>
              <a:t>where non-poor students have lower NAEP average scores than in 2003.</a:t>
            </a:r>
          </a:p>
          <a:p>
            <a:endParaRPr lang="en-US" sz="2000"/>
          </a:p>
          <a:p>
            <a:r>
              <a:rPr lang="en-US" sz="2000"/>
              <a:t> Only 21% of  NYC HS grads are considered </a:t>
            </a:r>
            <a:r>
              <a:rPr lang="ja-JP" altLang="en-US" sz="2000"/>
              <a:t>“</a:t>
            </a:r>
            <a:r>
              <a:rPr lang="en-US" altLang="ja-JP" sz="2000"/>
              <a:t>college ready</a:t>
            </a:r>
            <a:r>
              <a:rPr lang="ja-JP" altLang="en-US" sz="2000"/>
              <a:t>”</a:t>
            </a:r>
            <a:r>
              <a:rPr lang="en-US" altLang="ja-JP" sz="2000"/>
              <a:t>; 13 – 15% of Black and Hispanic students; </a:t>
            </a:r>
          </a:p>
          <a:p>
            <a:endParaRPr lang="en-US" altLang="ja-JP" sz="2000"/>
          </a:p>
          <a:p>
            <a:r>
              <a:rPr lang="en-US" altLang="ja-JP" sz="2000"/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/>
          </a:p>
          <a:p>
            <a:pPr>
              <a:buFontTx/>
              <a:buNone/>
            </a:pPr>
            <a:r>
              <a:rPr lang="en-US" sz="2000"/>
              <a:t>* </a:t>
            </a:r>
            <a:r>
              <a:rPr lang="en-US" sz="1800" i="1"/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/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/>
              <a:t>In April 2007, NY State settled the Campaign for Fiscal decision by passing the Contracts for Excellence (C4E) law.  </a:t>
            </a:r>
          </a:p>
          <a:p>
            <a:endParaRPr lang="en-US" sz="1800"/>
          </a:p>
          <a:p>
            <a:r>
              <a:rPr lang="en-US" sz="1800"/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/>
          </a:p>
          <a:p>
            <a:r>
              <a:rPr lang="en-US" sz="1800"/>
              <a:t>In addition, NYC had to submit a plan to reduce class size in all grades.</a:t>
            </a:r>
          </a:p>
          <a:p>
            <a:endParaRPr lang="en-US" sz="1800"/>
          </a:p>
          <a:p>
            <a:r>
              <a:rPr lang="en-US" sz="1800"/>
              <a:t>In 2007, the state approved DOE</a:t>
            </a:r>
            <a:r>
              <a:rPr lang="ja-JP" altLang="en-US" sz="1800"/>
              <a:t>’</a:t>
            </a:r>
            <a:r>
              <a:rPr lang="en-US" altLang="ja-JP" sz="1800"/>
              <a:t>s plan to reduce class sizes on average to 20 students per class in K-3; 23 in grades 4-8 and 25 in core HS classes.</a:t>
            </a:r>
          </a:p>
          <a:p>
            <a:endParaRPr lang="en-US" sz="1800"/>
          </a:p>
          <a:p>
            <a:r>
              <a:rPr lang="en-US" sz="1800"/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/>
              <a:t>This year’s class size data is available at </a:t>
            </a:r>
            <a:r>
              <a:rPr lang="en-US" sz="1400" i="1">
                <a:hlinkClick r:id="rId3"/>
              </a:rPr>
              <a:t>http://schools.nyc.gov/AboutUs/data/classsize/classsize.htm</a:t>
            </a:r>
            <a:r>
              <a:rPr lang="en-US" sz="1400" i="1"/>
              <a:t> </a:t>
            </a:r>
          </a:p>
          <a:p>
            <a:pPr algn="ctr"/>
            <a:r>
              <a:rPr lang="en-US" sz="1400" i="1"/>
              <a:t>*All class size figures calculated averaging Gen.Ed, CTT and G&amp;T November reporting.</a:t>
            </a:r>
          </a:p>
        </p:txBody>
      </p:sp>
      <p:graphicFrame>
        <p:nvGraphicFramePr>
          <p:cNvPr id="7" name="Chart 6"/>
          <p:cNvGraphicFramePr/>
          <p:nvPr/>
        </p:nvGraphicFramePr>
        <p:xfrm>
          <a:off x="380999" y="1295400"/>
          <a:ext cx="8597519" cy="452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685800" y="3810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/>
              <a:t>Class sizes have risen sharply in all grades since 2007…esp. in K-3; now largest in 14 yrs!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  <a:solidFill>
            <a:srgbClr val="BBE0E3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2600"/>
              <a:t>What happened in D30?  Lost K-3 teachers/sections as population was growing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304800" y="1295400"/>
          <a:ext cx="8480592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dirty="0"/>
              <a:t>In grades 4-8, </a:t>
            </a:r>
            <a:br>
              <a:rPr lang="en-US" sz="3600" dirty="0"/>
            </a:br>
            <a:r>
              <a:rPr lang="en-US" sz="3600" dirty="0"/>
              <a:t>class sizes have also increased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304800" y="1600200"/>
          <a:ext cx="8560089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solidFill>
            <a:srgbClr val="BBE0E3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200" dirty="0" smtClean="0"/>
              <a:t>In </a:t>
            </a:r>
            <a:r>
              <a:rPr lang="en-US" sz="3200" dirty="0"/>
              <a:t>grades 4-8, more students and fewer teachers/sections in D30 than in 2007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457200" y="1371600"/>
          <a:ext cx="8443614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rgbClr val="BBE0E3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/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9810</TotalTime>
  <Words>1469</Words>
  <Application>Microsoft Macintosh PowerPoint</Application>
  <PresentationFormat>On-screen Show (4:3)</PresentationFormat>
  <Paragraphs>167</Paragraphs>
  <Slides>18</Slides>
  <Notes>17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What happened in D30?  Lost K-3 teachers/sections as population was growing</vt:lpstr>
      <vt:lpstr>In grades 4-8,  class sizes have also increased</vt:lpstr>
      <vt:lpstr>In grades 4-8, more students and fewer teachers/sections in D30 than in 2007</vt:lpstr>
      <vt:lpstr>Also in HS: citywide average class sizes have risen</vt:lpstr>
      <vt:lpstr>Ways that DOE has worked AGAINST reducing class size</vt:lpstr>
      <vt:lpstr>Slide 11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60</cp:revision>
  <dcterms:created xsi:type="dcterms:W3CDTF">2013-02-26T16:08:37Z</dcterms:created>
  <dcterms:modified xsi:type="dcterms:W3CDTF">2013-02-26T16:08:56Z</dcterms:modified>
</cp:coreProperties>
</file>