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31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31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31%20Class%20Size%20Analysis%20up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31%20Class%20Size%20Analysis%20up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D31 k-3 class sizes continue to rise;</a:t>
            </a:r>
            <a:r>
              <a:rPr lang="en-US" baseline="0"/>
              <a:t> now far </a:t>
            </a:r>
            <a:r>
              <a:rPr lang="en-US"/>
              <a:t>above citywide averages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662572426088248"/>
          <c:y val="0.143386243386243"/>
          <c:w val="0.763850096568117"/>
          <c:h val="0.722682373036704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D31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21.1</c:v>
                </c:pt>
                <c:pt idx="1">
                  <c:v>21.1</c:v>
                </c:pt>
                <c:pt idx="2">
                  <c:v>21.5</c:v>
                </c:pt>
                <c:pt idx="3">
                  <c:v>21.9</c:v>
                </c:pt>
                <c:pt idx="4">
                  <c:v>23.6</c:v>
                </c:pt>
                <c:pt idx="5">
                  <c:v>24.7</c:v>
                </c:pt>
                <c:pt idx="6">
                  <c:v>25.1</c:v>
                </c:pt>
              </c:numCache>
            </c:numRef>
          </c:val>
        </c:ser>
        <c:marker val="1"/>
        <c:axId val="586128456"/>
        <c:axId val="470186728"/>
      </c:lineChart>
      <c:catAx>
        <c:axId val="58612845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0186728"/>
        <c:crosses val="autoZero"/>
        <c:auto val="1"/>
        <c:lblAlgn val="ctr"/>
        <c:lblOffset val="100"/>
      </c:catAx>
      <c:valAx>
        <c:axId val="470186728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128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1614816530287"/>
          <c:y val="0.310053093853464"/>
          <c:w val="0.158581261901086"/>
          <c:h val="0.366821702434254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D31 k-3</a:t>
            </a:r>
            <a:r>
              <a:rPr lang="en-US" dirty="0" smtClean="0"/>
              <a:t> number of students remains high above sections/teachers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04279169649248"/>
          <c:y val="0.15959595959596"/>
          <c:w val="0.677880816034359"/>
          <c:h val="0.702735623956096"/>
        </c:manualLayout>
      </c:layout>
      <c:lineChart>
        <c:grouping val="standard"/>
        <c:ser>
          <c:idx val="1"/>
          <c:order val="1"/>
          <c:tx>
            <c:strRef>
              <c:f>Summary!$A$18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694444444444444"/>
                  <c:y val="0.0416666666666666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Summary!$B$18:$G$18</c:f>
              <c:numCache>
                <c:formatCode>General</c:formatCode>
                <c:ptCount val="6"/>
                <c:pt idx="0">
                  <c:v>16666.0</c:v>
                </c:pt>
                <c:pt idx="1">
                  <c:v>17179.0</c:v>
                </c:pt>
                <c:pt idx="2">
                  <c:v>17551.0</c:v>
                </c:pt>
                <c:pt idx="3">
                  <c:v>17707.0</c:v>
                </c:pt>
                <c:pt idx="4">
                  <c:v>17764.0</c:v>
                </c:pt>
                <c:pt idx="5" formatCode="_(* #,##0_);_(* \(#,##0\);_(* &quot;-&quot;??_);_(@_)">
                  <c:v>17648.0</c:v>
                </c:pt>
              </c:numCache>
            </c:numRef>
          </c:val>
        </c:ser>
        <c:marker val="1"/>
        <c:axId val="698652904"/>
        <c:axId val="553931480"/>
      </c:lineChar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138888888888889"/>
                  <c:y val="-0.00462962962962963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791.0</c:v>
                </c:pt>
                <c:pt idx="1">
                  <c:v>800.0</c:v>
                </c:pt>
                <c:pt idx="2">
                  <c:v>802.0</c:v>
                </c:pt>
                <c:pt idx="3">
                  <c:v>750.0</c:v>
                </c:pt>
                <c:pt idx="4">
                  <c:v>719.0</c:v>
                </c:pt>
                <c:pt idx="5">
                  <c:v>703.0</c:v>
                </c:pt>
              </c:numCache>
            </c:numRef>
          </c:val>
        </c:ser>
        <c:marker val="1"/>
        <c:axId val="699001400"/>
        <c:axId val="499690328"/>
      </c:lineChart>
      <c:catAx>
        <c:axId val="69865290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53931480"/>
        <c:crosses val="autoZero"/>
        <c:auto val="1"/>
        <c:lblAlgn val="ctr"/>
        <c:lblOffset val="100"/>
      </c:catAx>
      <c:valAx>
        <c:axId val="553931480"/>
        <c:scaling>
          <c:orientation val="minMax"/>
          <c:max val="178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Students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698652904"/>
        <c:crosses val="autoZero"/>
        <c:crossBetween val="between"/>
      </c:valAx>
      <c:valAx>
        <c:axId val="499690328"/>
        <c:scaling>
          <c:orientation val="minMax"/>
          <c:max val="820.0"/>
          <c:min val="700.0"/>
        </c:scaling>
        <c:axPos val="r"/>
        <c:numFmt formatCode="General" sourceLinked="1"/>
        <c:tickLblPos val="nextTo"/>
        <c:crossAx val="699001400"/>
        <c:crosses val="max"/>
        <c:crossBetween val="between"/>
      </c:valAx>
      <c:catAx>
        <c:axId val="699001400"/>
        <c:scaling>
          <c:orientation val="minMax"/>
        </c:scaling>
        <c:delete val="1"/>
        <c:axPos val="b"/>
        <c:tickLblPos val="nextTo"/>
        <c:crossAx val="49969032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6555714626581"/>
          <c:y val="0.379295514197089"/>
          <c:w val="0.17435337628251"/>
          <c:h val="0.252015032211883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D31 4-8 class sizes also above citywide averages and on the</a:t>
            </a:r>
            <a:r>
              <a:rPr lang="en-US" baseline="0"/>
              <a:t> rise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562922216498639"/>
          <c:y val="0.146170442286947"/>
          <c:w val="0.74736551622636"/>
          <c:h val="0.717297564746154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D31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28.9</c:v>
                </c:pt>
                <c:pt idx="1">
                  <c:v>27.5</c:v>
                </c:pt>
                <c:pt idx="2">
                  <c:v>27.6</c:v>
                </c:pt>
                <c:pt idx="3">
                  <c:v>28.2</c:v>
                </c:pt>
                <c:pt idx="4">
                  <c:v>28.3</c:v>
                </c:pt>
                <c:pt idx="5">
                  <c:v>28.5</c:v>
                </c:pt>
                <c:pt idx="6">
                  <c:v>28.6</c:v>
                </c:pt>
              </c:numCache>
            </c:numRef>
          </c:val>
        </c:ser>
        <c:marker val="1"/>
        <c:axId val="499532648"/>
        <c:axId val="554063224"/>
      </c:lineChart>
      <c:catAx>
        <c:axId val="49953264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54063224"/>
        <c:crosses val="autoZero"/>
        <c:auto val="1"/>
        <c:lblAlgn val="ctr"/>
        <c:lblOffset val="100"/>
      </c:catAx>
      <c:valAx>
        <c:axId val="554063224"/>
        <c:scaling>
          <c:orientation val="minMax"/>
          <c:max val="30.0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99532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3832148408633"/>
          <c:y val="0.322684725088976"/>
          <c:w val="0.176459113727289"/>
          <c:h val="0.352472840166824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D31 4-8 sections</a:t>
            </a:r>
            <a:r>
              <a:rPr lang="en-US" baseline="0"/>
              <a:t> vs student population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986961659972317"/>
          <c:y val="0.11248536729519"/>
          <c:w val="0.6992946917905"/>
          <c:h val="0.767428266381956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273348519362188"/>
                  <c:y val="-0.0484581497797357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19881.0</c:v>
                </c:pt>
                <c:pt idx="1">
                  <c:v>19954.0</c:v>
                </c:pt>
                <c:pt idx="2">
                  <c:v>20213.0</c:v>
                </c:pt>
                <c:pt idx="3">
                  <c:v>20179.0</c:v>
                </c:pt>
                <c:pt idx="4">
                  <c:v>20252.0</c:v>
                </c:pt>
                <c:pt idx="5">
                  <c:v>20383.0</c:v>
                </c:pt>
              </c:numCache>
            </c:numRef>
          </c:val>
        </c:ser>
        <c:marker val="1"/>
        <c:axId val="499287608"/>
        <c:axId val="699076968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723.0</c:v>
                </c:pt>
                <c:pt idx="1">
                  <c:v>722.0</c:v>
                </c:pt>
                <c:pt idx="2">
                  <c:v>718.0</c:v>
                </c:pt>
                <c:pt idx="3">
                  <c:v>713.0</c:v>
                </c:pt>
                <c:pt idx="4">
                  <c:v>710.0</c:v>
                </c:pt>
                <c:pt idx="5">
                  <c:v>712.0</c:v>
                </c:pt>
              </c:numCache>
            </c:numRef>
          </c:val>
        </c:ser>
        <c:marker val="1"/>
        <c:axId val="499427704"/>
        <c:axId val="698749032"/>
      </c:lineChart>
      <c:catAx>
        <c:axId val="49928760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9076968"/>
        <c:crosses val="autoZero"/>
        <c:auto val="1"/>
        <c:lblAlgn val="ctr"/>
        <c:lblOffset val="100"/>
      </c:catAx>
      <c:valAx>
        <c:axId val="6990769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99287608"/>
        <c:crosses val="autoZero"/>
        <c:crossBetween val="between"/>
      </c:valAx>
      <c:valAx>
        <c:axId val="698749032"/>
        <c:scaling>
          <c:orientation val="minMax"/>
        </c:scaling>
        <c:axPos val="r"/>
        <c:numFmt formatCode="General" sourceLinked="1"/>
        <c:tickLblPos val="nextTo"/>
        <c:crossAx val="499427704"/>
        <c:crosses val="max"/>
        <c:crossBetween val="between"/>
      </c:valAx>
      <c:catAx>
        <c:axId val="499427704"/>
        <c:scaling>
          <c:orientation val="minMax"/>
        </c:scaling>
        <c:delete val="1"/>
        <c:axPos val="b"/>
        <c:tickLblPos val="nextTo"/>
        <c:crossAx val="69874903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47894919329148"/>
          <c:y val="0.29739170658498"/>
          <c:w val="0.143164141907482"/>
          <c:h val="0.310177422339179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</c:v>
                </c:pt>
              </c:numCache>
            </c:numRef>
          </c:val>
        </c:ser>
        <c:dLbls>
          <c:showVal val="1"/>
        </c:dLbls>
        <c:marker val="1"/>
        <c:axId val="499210920"/>
        <c:axId val="697887176"/>
      </c:lineChart>
      <c:catAx>
        <c:axId val="49921092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7887176"/>
        <c:crosses val="autoZero"/>
        <c:auto val="1"/>
        <c:lblAlgn val="ctr"/>
        <c:lblOffset val="100"/>
      </c:catAx>
      <c:valAx>
        <c:axId val="697887176"/>
        <c:scaling>
          <c:orientation val="minMax"/>
        </c:scaling>
        <c:axPos val="l"/>
        <c:majorGridlines/>
        <c:numFmt formatCode="0.0" sourceLinked="1"/>
        <c:tickLblPos val="nextTo"/>
        <c:crossAx val="4992109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671412552"/>
        <c:axId val="67886333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98926728"/>
        <c:axId val="695410200"/>
      </c:lineChart>
      <c:catAx>
        <c:axId val="67141255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8863336"/>
        <c:crosses val="autoZero"/>
        <c:auto val="1"/>
        <c:lblAlgn val="ctr"/>
        <c:lblOffset val="100"/>
      </c:catAx>
      <c:valAx>
        <c:axId val="67886333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671412552"/>
        <c:crosses val="autoZero"/>
        <c:crossBetween val="between"/>
      </c:valAx>
      <c:valAx>
        <c:axId val="69541020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98926728"/>
        <c:crosses val="max"/>
        <c:crossBetween val="between"/>
      </c:valAx>
      <c:catAx>
        <c:axId val="498926728"/>
        <c:scaling>
          <c:orientation val="minMax"/>
        </c:scaling>
        <c:delete val="1"/>
        <c:axPos val="b"/>
        <c:tickLblPos val="nextTo"/>
        <c:crossAx val="69541020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85B794-A845-764B-8F79-7269B7D937A5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6782AD4-C409-A94A-8E60-B3882B3C5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F1DBA3-9AAB-6246-95B3-57685584C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EC9E1-C5E5-1E4F-BDFC-51856BD9C8E6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40CA53-CE46-3F4F-96F1-25C2B213187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58807A-395C-F44A-8C31-DEB28F49F6E5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B987B-D3CF-0747-BA2B-A52673A6FD6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CACFE1-93DE-8240-870F-E39F12C0D800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D5D6A2-3FEB-EE41-A116-70D4EA7D30B1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B56EA-05B5-F841-A464-3AC43D47BDB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1D674-75DF-944A-BA0A-E43096DAB869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15FB41-8C60-AF4A-87F4-2D1B9625749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327419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8809C4-82CD-7C46-A645-13D17D49606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93956F-BF0A-C246-ACCE-176977B4413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E3D700-53CB-A043-A87A-768425C3687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CCE65-12EA-6B41-965F-1D58A1A0000E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7F49A3-CABF-124E-BCFA-AC01A948F17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BB7230-CE1A-8A4C-82C5-738463AE9DE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79DEA-A137-2E47-A667-049AEEFDC676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B8024D-ED53-7243-BC7E-23A44F37F1F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B7E07-0F52-9B49-892B-7A3832079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2807A-3D85-C549-8784-3D8DB069E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A58C3-9047-694E-9523-382D72718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F8408-A7FA-A84C-84DB-7AD44F35B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84406-8368-A84F-BB86-B808EA9E8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6FB4E-583A-A647-8120-5DB848AD2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5B56E-B0A9-604F-AE37-34F13194E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962C0-83E6-5847-B4D9-0A3B3CB6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B075F-19D4-5045-8305-E9359F539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A5F99A-B8C4-034D-AD1E-D6FAAFCF2D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1487F-A30C-9D4F-9391-BA62FD445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CEB35-CB85-6C4B-8970-95E2FC947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4E630C2-CF74-7E4B-A91E-6A4196C2F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31</a:t>
            </a:r>
            <a:endParaRPr lang="en-US" sz="2800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 smtClean="0">
                <a:ea typeface="ＭＳ Ｐゴシック" charset="-128"/>
                <a:cs typeface="ＭＳ Ｐゴシック" charset="-128"/>
              </a:rPr>
              <a:t>Spring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800" dirty="0">
                <a:ea typeface="ＭＳ Ｐゴシック" charset="-128"/>
                <a:cs typeface="ＭＳ Ｐゴシック" charset="-128"/>
              </a:rPr>
              <a:t>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 smtClean="0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 smtClean="0">
                <a:ea typeface="ＭＳ Ｐゴシック" charset="-128"/>
                <a:cs typeface="ＭＳ Ｐゴシック" charset="-128"/>
              </a:rPr>
              <a:t>, 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 dirty="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 dirty="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3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143000"/>
          <a:ext cx="8458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609600" y="2286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City’s class </a:t>
            </a:r>
            <a:r>
              <a:rPr lang="en-US" sz="2800" dirty="0"/>
              <a:t>sizes have risen sharply in all grades since 2007…esp. in K-3; now largest in 14 yrs!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048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D31? 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228600" y="1066800"/>
          <a:ext cx="8610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676400"/>
          <a:ext cx="8153400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D31?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04801" y="1219200"/>
          <a:ext cx="8598794" cy="524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9761</TotalTime>
  <Words>1442</Words>
  <Application>Microsoft Macintosh PowerPoint</Application>
  <PresentationFormat>On-screen Show (4:3)</PresentationFormat>
  <Paragraphs>156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ＭＳ Ｐゴシック</vt:lpstr>
      <vt:lpstr>Times New Roman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D31?  </vt:lpstr>
      <vt:lpstr>Also in grades 4-8,  class sizes have increased</vt:lpstr>
      <vt:lpstr>What Happened in D31?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64</cp:revision>
  <dcterms:created xsi:type="dcterms:W3CDTF">2013-02-26T16:09:01Z</dcterms:created>
  <dcterms:modified xsi:type="dcterms:W3CDTF">2013-02-26T16:15:00Z</dcterms:modified>
</cp:coreProperties>
</file>