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68" r:id="rId2"/>
    <p:sldId id="369" r:id="rId3"/>
    <p:sldId id="370" r:id="rId4"/>
    <p:sldId id="371" r:id="rId5"/>
    <p:sldId id="344" r:id="rId6"/>
    <p:sldId id="349" r:id="rId7"/>
    <p:sldId id="372" r:id="rId8"/>
    <p:sldId id="373" r:id="rId9"/>
    <p:sldId id="374" r:id="rId10"/>
    <p:sldId id="375" r:id="rId11"/>
    <p:sldId id="376" r:id="rId12"/>
    <p:sldId id="377" r:id="rId13"/>
    <p:sldId id="378" r:id="rId14"/>
    <p:sldId id="379" r:id="rId15"/>
    <p:sldId id="380" r:id="rId16"/>
    <p:sldId id="381" r:id="rId17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32%20Class%20Size%20Analysis%20upd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32%20Class%20Size%20Analysis%20upd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D32 K-3 class</a:t>
            </a:r>
            <a:r>
              <a:rPr lang="en-US" baseline="0" dirty="0"/>
              <a:t> sizes</a:t>
            </a:r>
            <a:r>
              <a:rPr lang="en-US" baseline="0" dirty="0" smtClean="0"/>
              <a:t> were below C4E goals, now above</a:t>
            </a:r>
            <a:endParaRPr lang="en-US" baseline="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0545706275351945"/>
          <c:y val="0.125268817204301"/>
          <c:w val="0.772623717489859"/>
          <c:h val="0.738639615612564"/>
        </c:manualLayout>
      </c:layout>
      <c:lineChart>
        <c:grouping val="standard"/>
        <c:ser>
          <c:idx val="0"/>
          <c:order val="0"/>
          <c:tx>
            <c:strRef>
              <c:f>Summary!$A$3</c:f>
              <c:strCache>
                <c:ptCount val="1"/>
                <c:pt idx="0">
                  <c:v>C4E goals</c:v>
                </c:pt>
              </c:strCache>
            </c:strRef>
          </c:tx>
          <c:spPr>
            <a:ln w="28575" cmpd="sng">
              <a:solidFill>
                <a:srgbClr val="000090"/>
              </a:solidFill>
            </a:ln>
          </c:spPr>
          <c:marker>
            <c:symbol val="none"/>
          </c:marker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Summary!$B$3:$H$3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Summary!$A$4</c:f>
              <c:strCache>
                <c:ptCount val="1"/>
                <c:pt idx="0">
                  <c:v>Citywide actual</c:v>
                </c:pt>
              </c:strCache>
            </c:strRef>
          </c:tx>
          <c:spPr>
            <a:ln w="28575" cmpd="sng"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Summary!$B$4:$H$4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Summary!$A$5</c:f>
              <c:strCache>
                <c:ptCount val="1"/>
                <c:pt idx="0">
                  <c:v>D32</c:v>
                </c:pt>
              </c:strCache>
            </c:strRef>
          </c:tx>
          <c:spPr>
            <a:ln w="28575" cmpd="sng"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Summary!$B$5:$H$5</c:f>
              <c:numCache>
                <c:formatCode>General</c:formatCode>
                <c:ptCount val="7"/>
                <c:pt idx="0" formatCode="0.00">
                  <c:v>19.98</c:v>
                </c:pt>
                <c:pt idx="1">
                  <c:v>19.9</c:v>
                </c:pt>
                <c:pt idx="2">
                  <c:v>19.6</c:v>
                </c:pt>
                <c:pt idx="3">
                  <c:v>20.6</c:v>
                </c:pt>
                <c:pt idx="4">
                  <c:v>21.1</c:v>
                </c:pt>
                <c:pt idx="5">
                  <c:v>22.8</c:v>
                </c:pt>
                <c:pt idx="6">
                  <c:v>22.8</c:v>
                </c:pt>
              </c:numCache>
            </c:numRef>
          </c:val>
        </c:ser>
        <c:marker val="1"/>
        <c:axId val="475413768"/>
        <c:axId val="679014712"/>
      </c:lineChart>
      <c:catAx>
        <c:axId val="475413768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79014712"/>
        <c:crosses val="autoZero"/>
        <c:auto val="1"/>
        <c:lblAlgn val="ctr"/>
        <c:lblOffset val="100"/>
      </c:catAx>
      <c:valAx>
        <c:axId val="679014712"/>
        <c:scaling>
          <c:orientation val="minMax"/>
          <c:min val="19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</a:t>
                </a:r>
                <a:r>
                  <a:rPr lang="en-US" baseline="0"/>
                  <a:t> per class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754137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386101169172"/>
          <c:y val="0.291536279739226"/>
          <c:w val="0.147048079217371"/>
          <c:h val="0.354024003048006"/>
        </c:manualLayout>
      </c:layout>
      <c:spPr>
        <a:ln>
          <a:solidFill>
            <a:srgbClr val="FFFFFF"/>
          </a:solidFill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D32 4-8</a:t>
            </a:r>
            <a:r>
              <a:rPr lang="en-US" baseline="0" dirty="0"/>
              <a:t> class sizes met citywide actual in 2010,</a:t>
            </a:r>
            <a:r>
              <a:rPr lang="en-US" baseline="0" dirty="0" smtClean="0"/>
              <a:t> decline, and then increase again</a:t>
            </a:r>
            <a:endParaRPr lang="en-US" baseline="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110824845288834"/>
          <c:y val="0.161060142711519"/>
          <c:w val="0.696435502901587"/>
          <c:h val="0.697181286972156"/>
        </c:manualLayout>
      </c:layout>
      <c:lineChart>
        <c:grouping val="standard"/>
        <c:ser>
          <c:idx val="0"/>
          <c:order val="0"/>
          <c:tx>
            <c:strRef>
              <c:f>Summary!$A$10</c:f>
              <c:strCache>
                <c:ptCount val="1"/>
                <c:pt idx="0">
                  <c:v>C4E target</c:v>
                </c:pt>
              </c:strCache>
            </c:strRef>
          </c:tx>
          <c:spPr>
            <a:ln w="28575" cmpd="sng">
              <a:solidFill>
                <a:srgbClr val="000090"/>
              </a:solidFill>
            </a:ln>
          </c:spPr>
          <c:marker>
            <c:symbol val="none"/>
          </c:marker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Summary!$B$10:$H$10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Summary!$A$11</c:f>
              <c:strCache>
                <c:ptCount val="1"/>
                <c:pt idx="0">
                  <c:v>Citywide actual</c:v>
                </c:pt>
              </c:strCache>
            </c:strRef>
          </c:tx>
          <c:spPr>
            <a:ln w="28575" cmpd="sng"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Summary!$B$11:$H$11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Summary!$A$12</c:f>
              <c:strCache>
                <c:ptCount val="1"/>
                <c:pt idx="0">
                  <c:v>D32</c:v>
                </c:pt>
              </c:strCache>
            </c:strRef>
          </c:tx>
          <c:spPr>
            <a:ln w="28575" cmpd="sng"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Summary!$B$12:$H$12</c:f>
              <c:numCache>
                <c:formatCode>General</c:formatCode>
                <c:ptCount val="7"/>
                <c:pt idx="0">
                  <c:v>23.4</c:v>
                </c:pt>
                <c:pt idx="1">
                  <c:v>23.0</c:v>
                </c:pt>
                <c:pt idx="2">
                  <c:v>23.8</c:v>
                </c:pt>
                <c:pt idx="3">
                  <c:v>24.1</c:v>
                </c:pt>
                <c:pt idx="4">
                  <c:v>26.3</c:v>
                </c:pt>
                <c:pt idx="5">
                  <c:v>25.2</c:v>
                </c:pt>
                <c:pt idx="6">
                  <c:v>25.6</c:v>
                </c:pt>
              </c:numCache>
            </c:numRef>
          </c:val>
        </c:ser>
        <c:marker val="1"/>
        <c:axId val="477853672"/>
        <c:axId val="489551800"/>
      </c:lineChart>
      <c:catAx>
        <c:axId val="47785367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89551800"/>
        <c:crosses val="autoZero"/>
        <c:auto val="1"/>
        <c:lblAlgn val="ctr"/>
        <c:lblOffset val="100"/>
      </c:catAx>
      <c:valAx>
        <c:axId val="489551800"/>
        <c:scaling>
          <c:orientation val="minMax"/>
          <c:min val="22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class</a:t>
                </a:r>
              </a:p>
              <a:p>
                <a:pPr>
                  <a:defRPr/>
                </a:pP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4778536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5622223904704"/>
          <c:y val="0.278983696749445"/>
          <c:w val="0.174762391479911"/>
          <c:h val="0.394489661148126"/>
        </c:manualLayout>
      </c:layout>
      <c:spPr>
        <a:ln>
          <a:solidFill>
            <a:srgbClr val="FFFFFF"/>
          </a:solidFill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solidFill>
        <a:srgbClr val="FFFFFF"/>
      </a:solidFill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26.2822235421828</c:v>
                </c:pt>
              </c:numCache>
            </c:numRef>
          </c:val>
        </c:ser>
        <c:dLbls>
          <c:showVal val="1"/>
        </c:dLbls>
        <c:marker val="1"/>
        <c:axId val="678671816"/>
        <c:axId val="475118200"/>
      </c:lineChart>
      <c:catAx>
        <c:axId val="678671816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5118200"/>
        <c:crosses val="autoZero"/>
        <c:auto val="1"/>
        <c:lblAlgn val="ctr"/>
        <c:lblOffset val="100"/>
      </c:catAx>
      <c:valAx>
        <c:axId val="475118200"/>
        <c:scaling>
          <c:orientation val="minMax"/>
        </c:scaling>
        <c:axPos val="l"/>
        <c:majorGridlines/>
        <c:numFmt formatCode="0.0" sourceLinked="1"/>
        <c:tickLblPos val="nextTo"/>
        <c:crossAx val="6786718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679457560"/>
        <c:axId val="696154616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696919912"/>
        <c:axId val="671302600"/>
      </c:lineChart>
      <c:catAx>
        <c:axId val="679457560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96154616"/>
        <c:crosses val="autoZero"/>
        <c:auto val="1"/>
        <c:lblAlgn val="ctr"/>
        <c:lblOffset val="100"/>
      </c:catAx>
      <c:valAx>
        <c:axId val="696154616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679457560"/>
        <c:crosses val="autoZero"/>
        <c:crossBetween val="between"/>
      </c:valAx>
      <c:valAx>
        <c:axId val="671302600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696919912"/>
        <c:crosses val="max"/>
        <c:crossBetween val="between"/>
      </c:valAx>
      <c:catAx>
        <c:axId val="696919912"/>
        <c:scaling>
          <c:orientation val="minMax"/>
        </c:scaling>
        <c:delete val="1"/>
        <c:axPos val="b"/>
        <c:tickLblPos val="nextTo"/>
        <c:crossAx val="671302600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26BB345-12B9-1640-81A5-CB0934BFF3BB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5CB10EC-3C65-5C4E-AE9F-EBD1FC2EE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184132-3BD8-B64B-9316-777A92516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EEC9E1-C5E5-1E4F-BDFC-51856BD9C8E6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FB987B-D3CF-0747-BA2B-A52673A6FD6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CACFE1-93DE-8240-870F-E39F12C0D8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D5D6A2-3FEB-EE41-A116-70D4EA7D30B1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B56EA-05B5-F841-A464-3AC43D47BDB4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41D674-75DF-944A-BA0A-E43096DAB869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15FB41-8C60-AF4A-87F4-2D1B9625749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327419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F666EB-0E07-F74B-970B-09EC3E8B23FD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8809C4-82CD-7C46-A645-13D17D49606B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93956F-BF0A-C246-ACCE-176977B44138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E3D700-53CB-A043-A87A-768425C3687B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3C91DB-3CBB-BB41-A869-A7994FA600A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8B402C-A6C4-AE4A-B4D5-2EE92F7CE924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B8024D-ED53-7243-BC7E-23A44F37F1F3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40CA53-CE46-3F4F-96F1-25C2B213187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58807A-395C-F44A-8C31-DEB28F49F6E5}" type="slidenum">
              <a:rPr lang="en-US"/>
              <a:pPr/>
              <a:t>9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0CB8B-52F2-664F-879B-62AC5E1458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5D155-E53C-9D4B-AABF-417F60EF87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AB749-DEE6-ED4C-A01F-E4BA67367C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2E76F-7759-7540-9283-E5CCFD8206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4A49AC-971B-3243-B880-A01775462C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BB892-B2EA-184D-BEED-F2C5D54D05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56E82-68A5-C84C-B37C-1D7CBB7CD2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F34B2-11BE-D945-9154-C9304F40B1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B9BB5-AD33-F24A-96DF-7EA91B4AF7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4F833-0C3B-C042-96FF-70DF09321F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6C6B4-86AE-114B-9AF6-311F22B00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AF3BA-E19C-9248-9F42-A02FE8CAB7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430C32A-7B72-3348-89BF-B2F0F8ED99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Presentation to Community Education Council District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32</a:t>
            </a:r>
            <a:endParaRPr lang="en-US" sz="2800" dirty="0" smtClean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Spring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, </a:t>
            </a:r>
            <a:r>
              <a:rPr lang="en-US" sz="2800" dirty="0">
                <a:ea typeface="ＭＳ Ｐゴシック" charset="-128"/>
                <a:cs typeface="ＭＳ Ｐゴシック" charset="-128"/>
              </a:rPr>
              <a:t>2013</a:t>
            </a: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 smtClean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 dirty="0" smtClean="0">
                <a:ea typeface="ＭＳ Ｐゴシック" charset="-128"/>
                <a:cs typeface="ＭＳ Ｐゴシック" charset="-128"/>
              </a:rPr>
              <a:t>Leonie </a:t>
            </a:r>
            <a:r>
              <a:rPr lang="en-US" sz="2400" b="1" i="1" dirty="0" err="1" smtClean="0">
                <a:ea typeface="ＭＳ Ｐゴシック" charset="-128"/>
                <a:cs typeface="ＭＳ Ｐゴシック" charset="-128"/>
              </a:rPr>
              <a:t>Haimson</a:t>
            </a:r>
            <a:r>
              <a:rPr lang="en-US" sz="2400" b="1" i="1" dirty="0" smtClean="0">
                <a:ea typeface="ＭＳ Ｐゴシック" charset="-128"/>
                <a:cs typeface="ＭＳ Ｐゴシック" charset="-128"/>
              </a:rPr>
              <a:t>, </a:t>
            </a:r>
            <a:r>
              <a:rPr lang="en-US" sz="2400" b="1" i="1" dirty="0">
                <a:ea typeface="ＭＳ Ｐゴシック" charset="-128"/>
                <a:cs typeface="ＭＳ Ｐゴシック" charset="-128"/>
              </a:rPr>
              <a:t>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3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</a:t>
            </a:r>
            <a:r>
              <a:rPr lang="en-US" sz="1800" dirty="0" smtClean="0">
                <a:ea typeface="ＭＳ Ｐゴシック" charset="-128"/>
                <a:cs typeface="ＭＳ Ｐゴシック" charset="-128"/>
              </a:rPr>
              <a:t>weak C4E </a:t>
            </a:r>
            <a:r>
              <a:rPr lang="en-US" sz="1800" dirty="0">
                <a:ea typeface="ＭＳ Ｐゴシック" charset="-128"/>
                <a:cs typeface="ＭＳ Ｐゴシック" charset="-128"/>
              </a:rPr>
              <a:t>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sheet for </a:t>
            </a:r>
            <a:r>
              <a:rPr lang="en-US" altLang="ja-JP" sz="1800" dirty="0" smtClean="0">
                <a:ea typeface="ＭＳ Ｐゴシック" charset="-128"/>
                <a:cs typeface="ＭＳ Ｐゴシック" charset="-128"/>
              </a:rPr>
              <a:t>a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sample letter.</a:t>
            </a:r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info@classsizematters.org</a:t>
            </a: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457200" y="1219200"/>
          <a:ext cx="83820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9600" y="2286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smtClean="0"/>
              <a:t>City’s class </a:t>
            </a:r>
            <a:r>
              <a:rPr lang="en-US" sz="2800" dirty="0"/>
              <a:t>sizes have risen sharply in all grades since 2007…esp. in K-3; now largest in 14 yrs!</a:t>
            </a: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3048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/>
              <a:t>This year’s class size data is available at </a:t>
            </a:r>
            <a:r>
              <a:rPr lang="en-US" sz="1400" i="1" dirty="0">
                <a:hlinkClick r:id="rId4"/>
              </a:rPr>
              <a:t>http://schools.nyc.gov/AboutUs/data/classsize/classsize.htm</a:t>
            </a:r>
            <a:r>
              <a:rPr lang="en-US" sz="1400" i="1" dirty="0"/>
              <a:t> </a:t>
            </a:r>
          </a:p>
          <a:p>
            <a:pPr algn="ctr"/>
            <a:r>
              <a:rPr lang="en-US" sz="1400" i="1" dirty="0"/>
              <a:t>*All class size figures calculated averaging </a:t>
            </a:r>
            <a:r>
              <a:rPr lang="en-US" sz="1400" i="1" dirty="0" err="1"/>
              <a:t>Gen.Ed</a:t>
            </a:r>
            <a:r>
              <a:rPr lang="en-US" sz="1400" i="1" dirty="0"/>
              <a:t>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ea typeface="+mj-ea"/>
                <a:cs typeface="+mj-cs"/>
              </a:rPr>
              <a:t>Also in grades 4-8, </a:t>
            </a:r>
            <a:br>
              <a:rPr lang="en-US" sz="3600" dirty="0" smtClean="0">
                <a:ea typeface="+mj-ea"/>
                <a:cs typeface="+mj-cs"/>
              </a:rPr>
            </a:br>
            <a:r>
              <a:rPr lang="en-US" sz="3600" dirty="0" smtClean="0">
                <a:ea typeface="+mj-ea"/>
                <a:cs typeface="+mj-cs"/>
              </a:rPr>
              <a:t>class sizes have increased</a:t>
            </a:r>
            <a:endParaRPr lang="en-US" sz="3600" dirty="0">
              <a:ea typeface="+mj-ea"/>
              <a:cs typeface="+mj-cs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381000" y="1569720"/>
          <a:ext cx="8305800" cy="4983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 dirty="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 dirty="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 dirty="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 dirty="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9718</TotalTime>
  <Words>1403</Words>
  <Application>Microsoft Macintosh PowerPoint</Application>
  <PresentationFormat>On-screen Show (4:3)</PresentationFormat>
  <Paragraphs>145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ＭＳ Ｐゴシック</vt:lpstr>
      <vt:lpstr>Times New Roman</vt:lpstr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Also in grades 4-8,  class sizes have increased</vt:lpstr>
      <vt:lpstr>Also in HS: citywide average class sizes have risen</vt:lpstr>
      <vt:lpstr>Ways that DOE has worked AGAINST reducing class size</vt:lpstr>
      <vt:lpstr>Slide 9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56</cp:revision>
  <dcterms:created xsi:type="dcterms:W3CDTF">2013-02-26T16:15:18Z</dcterms:created>
  <dcterms:modified xsi:type="dcterms:W3CDTF">2013-02-26T16:22:36Z</dcterms:modified>
</cp:coreProperties>
</file>