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72" r:id="rId7"/>
    <p:sldId id="349" r:id="rId8"/>
    <p:sldId id="367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4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4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4%20Class%20Size%20Analysi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4%20Class%20Size%20Analysis%20up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D4 k-3 class sizes were below C4E goals; now on rise</a:t>
            </a:r>
          </a:p>
        </c:rich>
      </c:tx>
      <c:layout>
        <c:manualLayout>
          <c:xMode val="edge"/>
          <c:yMode val="edge"/>
          <c:x val="0.117423447069116"/>
          <c:y val="0.0138888888888889"/>
        </c:manualLayout>
      </c:layout>
    </c:title>
    <c:plotArea>
      <c:layout>
        <c:manualLayout>
          <c:layoutTarget val="inner"/>
          <c:xMode val="edge"/>
          <c:yMode val="edge"/>
          <c:x val="0.0688796953659481"/>
          <c:y val="0.127322404371585"/>
          <c:w val="0.714169445035587"/>
          <c:h val="0.734355019147197"/>
        </c:manualLayout>
      </c:layout>
      <c:lineChart>
        <c:grouping val="standard"/>
        <c:ser>
          <c:idx val="0"/>
          <c:order val="0"/>
          <c:tx>
            <c:strRef>
              <c:f>Summary!$A$9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Summary!$A$10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Summary!$A$11</c:f>
              <c:strCache>
                <c:ptCount val="1"/>
                <c:pt idx="0">
                  <c:v>D4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Summary!$B$8:$H$8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19.4</c:v>
                </c:pt>
                <c:pt idx="1">
                  <c:v>19.6</c:v>
                </c:pt>
                <c:pt idx="2">
                  <c:v>19.9</c:v>
                </c:pt>
                <c:pt idx="3">
                  <c:v>20.2</c:v>
                </c:pt>
                <c:pt idx="4">
                  <c:v>19.8</c:v>
                </c:pt>
                <c:pt idx="5">
                  <c:v>20.4</c:v>
                </c:pt>
                <c:pt idx="6">
                  <c:v>21.3</c:v>
                </c:pt>
              </c:numCache>
            </c:numRef>
          </c:val>
        </c:ser>
        <c:marker val="1"/>
        <c:axId val="540436568"/>
        <c:axId val="671871048"/>
      </c:lineChart>
      <c:catAx>
        <c:axId val="54043656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871048"/>
        <c:crosses val="autoZero"/>
        <c:auto val="1"/>
        <c:lblAlgn val="ctr"/>
        <c:lblOffset val="100"/>
      </c:catAx>
      <c:valAx>
        <c:axId val="671871048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0436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833225764812"/>
          <c:y val="0.214348349898886"/>
          <c:w val="0.185330708661417"/>
          <c:h val="0.433598167032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D4 k-3 sections decreasing</a:t>
            </a:r>
            <a:r>
              <a:rPr lang="en-US" baseline="0" dirty="0" smtClean="0"/>
              <a:t> disproportionately</a:t>
            </a:r>
          </a:p>
          <a:p>
            <a:pPr>
              <a:defRPr/>
            </a:pPr>
            <a:r>
              <a:rPr lang="en-US" baseline="0" dirty="0" smtClean="0"/>
              <a:t> </a:t>
            </a:r>
            <a:r>
              <a:rPr lang="en-US" baseline="0" dirty="0"/>
              <a:t>to student pop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32487473156765"/>
          <c:y val="0.153391278013325"/>
          <c:w val="0.696714376428753"/>
          <c:h val="0.707924392515452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444444444444444"/>
                  <c:y val="-0.00462962962962963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4008.0</c:v>
                </c:pt>
                <c:pt idx="1">
                  <c:v>3957.0</c:v>
                </c:pt>
                <c:pt idx="2">
                  <c:v>3930.0</c:v>
                </c:pt>
                <c:pt idx="3">
                  <c:v>3846.0</c:v>
                </c:pt>
                <c:pt idx="4">
                  <c:v>3691.0</c:v>
                </c:pt>
                <c:pt idx="5" formatCode="_(* #,##0_);_(* \(#,##0\);_(* &quot;-&quot;??_);_(@_)">
                  <c:v>3885.0</c:v>
                </c:pt>
              </c:numCache>
            </c:numRef>
          </c:val>
        </c:ser>
        <c:marker val="1"/>
        <c:axId val="586778792"/>
        <c:axId val="583497352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205.0</c:v>
                </c:pt>
                <c:pt idx="1">
                  <c:v>199.0</c:v>
                </c:pt>
                <c:pt idx="2">
                  <c:v>195.0</c:v>
                </c:pt>
                <c:pt idx="3">
                  <c:v>194.0</c:v>
                </c:pt>
                <c:pt idx="4">
                  <c:v>181.0</c:v>
                </c:pt>
                <c:pt idx="5">
                  <c:v>182.0</c:v>
                </c:pt>
              </c:numCache>
            </c:numRef>
          </c:val>
        </c:ser>
        <c:marker val="1"/>
        <c:axId val="458584056"/>
        <c:axId val="540537048"/>
      </c:lineChart>
      <c:catAx>
        <c:axId val="5867787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497352"/>
        <c:crosses val="autoZero"/>
        <c:auto val="1"/>
        <c:lblAlgn val="ctr"/>
        <c:lblOffset val="100"/>
      </c:catAx>
      <c:valAx>
        <c:axId val="583497352"/>
        <c:scaling>
          <c:orientation val="minMax"/>
          <c:max val="4100.0"/>
          <c:min val="36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778792"/>
        <c:crosses val="autoZero"/>
        <c:crossBetween val="between"/>
      </c:valAx>
      <c:valAx>
        <c:axId val="540537048"/>
        <c:scaling>
          <c:orientation val="minMax"/>
          <c:min val="18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458584056"/>
        <c:crosses val="max"/>
        <c:crossBetween val="between"/>
      </c:valAx>
      <c:catAx>
        <c:axId val="458584056"/>
        <c:scaling>
          <c:orientation val="minMax"/>
        </c:scaling>
        <c:delete val="1"/>
        <c:axPos val="b"/>
        <c:tickLblPos val="nextTo"/>
        <c:crossAx val="54053704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0527051054102"/>
          <c:y val="0.355379095758191"/>
          <c:w val="0.159795529591059"/>
          <c:h val="0.284403098806198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D4 4-8 class sizes now greater than C4E target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32980220255973"/>
          <c:y val="0.103491414063438"/>
          <c:w val="0.700472054963718"/>
          <c:h val="0.751531273051653"/>
        </c:manualLayout>
      </c:layout>
      <c:lineChart>
        <c:grouping val="standard"/>
        <c:ser>
          <c:idx val="0"/>
          <c:order val="0"/>
          <c:tx>
            <c:strRef>
              <c:f>Summary!$A$16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Summary!$A$17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Summary!$A$18</c:f>
              <c:strCache>
                <c:ptCount val="1"/>
                <c:pt idx="0">
                  <c:v>D4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Summary!$B$15:$H$15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Summary!$B$18:$H$18</c:f>
              <c:numCache>
                <c:formatCode>General</c:formatCode>
                <c:ptCount val="7"/>
                <c:pt idx="0">
                  <c:v>23.8</c:v>
                </c:pt>
                <c:pt idx="1">
                  <c:v>22.5</c:v>
                </c:pt>
                <c:pt idx="2">
                  <c:v>23.0</c:v>
                </c:pt>
                <c:pt idx="3">
                  <c:v>22.9</c:v>
                </c:pt>
                <c:pt idx="4">
                  <c:v>23.4</c:v>
                </c:pt>
                <c:pt idx="5">
                  <c:v>24.0</c:v>
                </c:pt>
                <c:pt idx="6">
                  <c:v>24.1</c:v>
                </c:pt>
              </c:numCache>
            </c:numRef>
          </c:val>
        </c:ser>
        <c:marker val="1"/>
        <c:axId val="587061240"/>
        <c:axId val="586293320"/>
      </c:lineChart>
      <c:catAx>
        <c:axId val="58706124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293320"/>
        <c:crosses val="autoZero"/>
        <c:auto val="1"/>
        <c:lblAlgn val="ctr"/>
        <c:lblOffset val="100"/>
      </c:catAx>
      <c:valAx>
        <c:axId val="586293320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7061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5637437365784"/>
          <c:y val="0.260743115873402"/>
          <c:w val="0.164053328561203"/>
          <c:h val="0.39432110290337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D4 4-8 sections continue</a:t>
            </a:r>
            <a:r>
              <a:rPr lang="en-US" baseline="0"/>
              <a:t> steady decline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88479330708661"/>
          <c:y val="0.108333333333333"/>
          <c:w val="0.651504552165354"/>
          <c:h val="0.748970431430446"/>
        </c:manualLayout>
      </c:layout>
      <c:lineChart>
        <c:grouping val="standard"/>
        <c:ser>
          <c:idx val="1"/>
          <c:order val="1"/>
          <c:tx>
            <c:strRef>
              <c:f>Summary!$A$30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305555555555555"/>
                  <c:y val="0.0138888888888888"/>
                </c:manualLayout>
              </c:layout>
              <c:showVal val="1"/>
            </c:dLbl>
            <c:showVal val="1"/>
          </c:dLbls>
          <c:cat>
            <c:strRef>
              <c:f>Summary!$B$28:$G$28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Summary!$B$30:$G$30</c:f>
              <c:numCache>
                <c:formatCode>General</c:formatCode>
                <c:ptCount val="6"/>
                <c:pt idx="0">
                  <c:v>5253.0</c:v>
                </c:pt>
                <c:pt idx="1">
                  <c:v>5139.0</c:v>
                </c:pt>
                <c:pt idx="2">
                  <c:v>5110.0</c:v>
                </c:pt>
                <c:pt idx="3">
                  <c:v>4969.0</c:v>
                </c:pt>
                <c:pt idx="4">
                  <c:v>4910.0</c:v>
                </c:pt>
                <c:pt idx="5" formatCode="_(* #,##0_);_(* \(#,##0\);_(* &quot;-&quot;??_);_(@_)">
                  <c:v>4854.0</c:v>
                </c:pt>
              </c:numCache>
            </c:numRef>
          </c:val>
        </c:ser>
        <c:marker val="1"/>
        <c:axId val="541905512"/>
        <c:axId val="469403960"/>
      </c:lineChart>
      <c:lineChart>
        <c:grouping val="standard"/>
        <c:ser>
          <c:idx val="0"/>
          <c:order val="0"/>
          <c:tx>
            <c:strRef>
              <c:f>Summary!$A$29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77777777777778"/>
                  <c:y val="-0.013888888888889"/>
                </c:manualLayout>
              </c:layout>
              <c:showVal val="1"/>
            </c:dLbl>
            <c:showVal val="1"/>
          </c:dLbls>
          <c:cat>
            <c:strRef>
              <c:f>Summary!$B$28:$G$28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Summary!$B$29:$G$29</c:f>
              <c:numCache>
                <c:formatCode>General</c:formatCode>
                <c:ptCount val="6"/>
                <c:pt idx="0">
                  <c:v>233.0</c:v>
                </c:pt>
                <c:pt idx="1">
                  <c:v>223.0</c:v>
                </c:pt>
                <c:pt idx="2">
                  <c:v>223.0</c:v>
                </c:pt>
                <c:pt idx="3">
                  <c:v>212.0</c:v>
                </c:pt>
                <c:pt idx="4">
                  <c:v>205.0</c:v>
                </c:pt>
                <c:pt idx="5">
                  <c:v>201.0</c:v>
                </c:pt>
              </c:numCache>
            </c:numRef>
          </c:val>
        </c:ser>
        <c:marker val="1"/>
        <c:axId val="541517672"/>
        <c:axId val="69833272"/>
      </c:lineChart>
      <c:catAx>
        <c:axId val="54190551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69403960"/>
        <c:crosses val="autoZero"/>
        <c:auto val="1"/>
        <c:lblAlgn val="ctr"/>
        <c:lblOffset val="100"/>
      </c:catAx>
      <c:valAx>
        <c:axId val="469403960"/>
        <c:scaling>
          <c:orientation val="minMax"/>
          <c:max val="55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1905512"/>
        <c:crosses val="autoZero"/>
        <c:crossBetween val="between"/>
      </c:valAx>
      <c:valAx>
        <c:axId val="69833272"/>
        <c:scaling>
          <c:orientation val="minMax"/>
          <c:max val="235.0"/>
          <c:min val="20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541517672"/>
        <c:crosses val="max"/>
        <c:crossBetween val="between"/>
      </c:valAx>
      <c:catAx>
        <c:axId val="541517672"/>
        <c:scaling>
          <c:orientation val="minMax"/>
        </c:scaling>
        <c:delete val="1"/>
        <c:axPos val="b"/>
        <c:tickLblPos val="nextTo"/>
        <c:crossAx val="6983327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04573080708661"/>
          <c:y val="0.329169332349081"/>
          <c:w val="0.186051919291339"/>
          <c:h val="0.27811966863517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Citywide High </a:t>
            </a:r>
            <a:r>
              <a:rPr lang="en-US" dirty="0"/>
              <a:t>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26.28222354218284</c:v>
                </c:pt>
              </c:numCache>
            </c:numRef>
          </c:val>
        </c:ser>
        <c:dLbls>
          <c:showVal val="1"/>
        </c:dLbls>
        <c:marker val="1"/>
        <c:axId val="69636952"/>
        <c:axId val="541377992"/>
      </c:lineChart>
      <c:catAx>
        <c:axId val="6963695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1377992"/>
        <c:crosses val="autoZero"/>
        <c:auto val="1"/>
        <c:lblAlgn val="ctr"/>
        <c:lblOffset val="100"/>
      </c:catAx>
      <c:valAx>
        <c:axId val="541377992"/>
        <c:scaling>
          <c:orientation val="minMax"/>
        </c:scaling>
        <c:axPos val="l"/>
        <c:majorGridlines/>
        <c:numFmt formatCode="0.0" sourceLinked="1"/>
        <c:tickLblPos val="nextTo"/>
        <c:crossAx val="69636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3609416"/>
        <c:axId val="587052920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41762392"/>
        <c:axId val="583806104"/>
      </c:lineChart>
      <c:catAx>
        <c:axId val="58360941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052920"/>
        <c:crosses val="autoZero"/>
        <c:auto val="1"/>
        <c:lblAlgn val="ctr"/>
        <c:lblOffset val="100"/>
      </c:catAx>
      <c:valAx>
        <c:axId val="587052920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3609416"/>
        <c:crosses val="autoZero"/>
        <c:crossBetween val="between"/>
      </c:valAx>
      <c:valAx>
        <c:axId val="583806104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41762392"/>
        <c:crosses val="max"/>
        <c:crossBetween val="between"/>
      </c:valAx>
      <c:catAx>
        <c:axId val="541762392"/>
        <c:scaling>
          <c:orientation val="minMax"/>
        </c:scaling>
        <c:delete val="1"/>
        <c:axPos val="b"/>
        <c:tickLblPos val="nextTo"/>
        <c:crossAx val="58380610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D61BEB-FA1F-5B46-B5EE-632347AA2CAE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981F67-7A93-3645-8D80-53A5CF090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E47F64-8BF3-A248-877A-02CF13343D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7DCEE-CD84-8546-82A4-235D56B09673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4E744A-706D-5744-9C8D-2162FD2A2B4E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B45F5B-A6CF-D641-A396-6DD53D2A97E2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2D74E-F65B-BB46-BE0A-71A980BB62A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CB0664-9941-8644-97CA-CE7E4CC5F6B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7C04D3-50B4-C847-BCE8-87309819458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FD0982-01E2-AB43-A40D-BEF81314721D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940CEE-9FC0-CA49-ADEC-6D884366995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F5310B-F2A7-3449-A202-C79CDA2FE7D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657890-3A77-6C4E-A8F5-B42FC16931B4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2197D-62BF-D443-BADE-C901E33B7A4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5A402-9C49-884F-AD7E-00A1EC32BC5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9A665F-C8A1-5741-BE1F-1A394922F3C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FA146F-29B1-3943-9C3B-2B544DF4FE2D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E3A3E5-FB14-4440-8287-FC5B076CB02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718F0-F56A-0F45-A2E1-8CDA7BBE1EF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D16AC-7C46-A04A-B763-45591525B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CB844-A7E4-BA48-8D4B-7D02E5E8D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660D9-344C-3348-BAE9-AFB6BEB50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03387-9349-654D-A2BA-7B80A5C87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12AF9-6056-9F44-A248-E5153E983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64797-9350-9645-9BB9-39A0684C1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2F7E6-6C00-6E40-B7BB-80677894C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8860A-C64E-A74C-A118-BB42B6C70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163E4-DED7-BB43-B50C-F6CD848F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C98E9-9BBB-8A45-BA50-ED53CB4D0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50EF2-D902-CC4F-8BFA-AE493E08E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FD2B8-048C-1A44-A3E1-7CCA3965D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5EB1E31-C77F-2142-ACF4-2C3A2297A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4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March 13,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457200" y="1447800"/>
          <a:ext cx="8458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304800" y="6096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8077200" cy="95408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D4 in K-3?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447800"/>
          <a:ext cx="8382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737360"/>
          <a:ext cx="8382000" cy="466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8382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D4 in 4</a:t>
            </a:r>
            <a:r>
              <a:rPr lang="en-US" sz="3600" baseline="30000">
                <a:ea typeface="ＭＳ Ｐゴシック" charset="-128"/>
                <a:cs typeface="ＭＳ Ｐゴシック" charset="-128"/>
              </a:rPr>
              <a:t>th</a:t>
            </a:r>
            <a:r>
              <a:rPr lang="en-US" sz="3600">
                <a:ea typeface="ＭＳ Ｐゴシック" charset="-128"/>
                <a:cs typeface="ＭＳ Ｐゴシック" charset="-128"/>
              </a:rPr>
              <a:t> -8</a:t>
            </a:r>
            <a:r>
              <a:rPr lang="en-US" sz="3600" baseline="30000">
                <a:ea typeface="ＭＳ Ｐゴシック" charset="-128"/>
                <a:cs typeface="ＭＳ Ｐゴシック" charset="-128"/>
              </a:rPr>
              <a:t>th</a:t>
            </a:r>
            <a:r>
              <a:rPr lang="en-US" sz="3600">
                <a:ea typeface="ＭＳ Ｐゴシック" charset="-128"/>
                <a:cs typeface="ＭＳ Ｐゴシック" charset="-128"/>
              </a:rPr>
              <a:t> 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371600"/>
          <a:ext cx="8128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9948</TotalTime>
  <Words>1450</Words>
  <Application>Microsoft Macintosh PowerPoint</Application>
  <PresentationFormat>On-screen Show (4:3)</PresentationFormat>
  <Paragraphs>158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D4 in K-3?</vt:lpstr>
      <vt:lpstr>Also in grades 4-8,  class sizes have increased</vt:lpstr>
      <vt:lpstr>What happened in D4 in 4th -8th ?  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67</cp:revision>
  <dcterms:created xsi:type="dcterms:W3CDTF">2013-02-26T15:53:52Z</dcterms:created>
  <dcterms:modified xsi:type="dcterms:W3CDTF">2013-02-26T15:54:22Z</dcterms:modified>
</cp:coreProperties>
</file>