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5%20Class%20size%20analysis%20upd.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5%20Class%20size%20analysis%20upd.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5%20Class%20size%20analysis%20upd.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D5 k-3 class sizes on the rise; now above C4E goals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877562392856991"/>
          <c:y val="0.135333097407768"/>
          <c:w val="0.735765780711608"/>
          <c:h val="0.718735733875962"/>
        </c:manualLayout>
      </c:layout>
      <c:lineChart>
        <c:grouping val="standard"/>
        <c:ser>
          <c:idx val="0"/>
          <c:order val="0"/>
          <c:tx>
            <c:strRef>
              <c:f>Summary!$A$9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Summary!$B$8:$H$8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Summary!$B$9:$H$9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Summary!$A$10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Summary!$B$8:$H$8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Summary!$A$11</c:f>
              <c:strCache>
                <c:ptCount val="1"/>
                <c:pt idx="0">
                  <c:v>D5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Summary!$B$8:$H$8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19.7</c:v>
                </c:pt>
                <c:pt idx="1">
                  <c:v>19.1</c:v>
                </c:pt>
                <c:pt idx="2">
                  <c:v>18.9</c:v>
                </c:pt>
                <c:pt idx="3">
                  <c:v>20.1</c:v>
                </c:pt>
                <c:pt idx="4">
                  <c:v>20.9</c:v>
                </c:pt>
                <c:pt idx="5">
                  <c:v>21.6</c:v>
                </c:pt>
                <c:pt idx="6">
                  <c:v>21.4</c:v>
                </c:pt>
              </c:numCache>
            </c:numRef>
          </c:val>
        </c:ser>
        <c:marker val="1"/>
        <c:axId val="586835480"/>
        <c:axId val="586599096"/>
      </c:lineChart>
      <c:catAx>
        <c:axId val="586835480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599096"/>
        <c:crosses val="autoZero"/>
        <c:auto val="1"/>
        <c:lblAlgn val="ctr"/>
        <c:lblOffset val="100"/>
      </c:catAx>
      <c:valAx>
        <c:axId val="586599096"/>
        <c:scaling>
          <c:orientation val="minMax"/>
          <c:min val="17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68354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31414218164"/>
          <c:y val="0.27093116871627"/>
          <c:w val="0.1519252947004"/>
          <c:h val="0.381171149252411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D5 k-3 Sections decreasing at faster rate than student</a:t>
            </a:r>
            <a:r>
              <a:rPr lang="en-US" baseline="0"/>
              <a:t> population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104990980380464"/>
          <c:y val="0.177129759464998"/>
          <c:w val="0.680031108990796"/>
          <c:h val="0.706531657857836"/>
        </c:manualLayout>
      </c:layout>
      <c:lineChart>
        <c:grouping val="standard"/>
        <c:ser>
          <c:idx val="1"/>
          <c:order val="1"/>
          <c:tx>
            <c:strRef>
              <c:f>Summary!$A$24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3767.0</c:v>
                </c:pt>
                <c:pt idx="1">
                  <c:v>3628.0</c:v>
                </c:pt>
                <c:pt idx="2">
                  <c:v>3459.0</c:v>
                </c:pt>
                <c:pt idx="3">
                  <c:v>3373.0</c:v>
                </c:pt>
                <c:pt idx="4">
                  <c:v>3428.0</c:v>
                </c:pt>
                <c:pt idx="5">
                  <c:v>3288.0</c:v>
                </c:pt>
              </c:numCache>
            </c:numRef>
          </c:val>
        </c:ser>
        <c:marker val="1"/>
        <c:axId val="541393672"/>
        <c:axId val="458767400"/>
      </c:lineChart>
      <c:lineChart>
        <c:grouping val="standard"/>
        <c:ser>
          <c:idx val="0"/>
          <c:order val="0"/>
          <c:tx>
            <c:strRef>
              <c:f>Summary!$A$23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197.0</c:v>
                </c:pt>
                <c:pt idx="1">
                  <c:v>192.0</c:v>
                </c:pt>
                <c:pt idx="2">
                  <c:v>172.0</c:v>
                </c:pt>
                <c:pt idx="3">
                  <c:v>161.0</c:v>
                </c:pt>
                <c:pt idx="4">
                  <c:v>159.0</c:v>
                </c:pt>
                <c:pt idx="5">
                  <c:v>154.0</c:v>
                </c:pt>
              </c:numCache>
            </c:numRef>
          </c:val>
        </c:ser>
        <c:marker val="1"/>
        <c:axId val="69608712"/>
        <c:axId val="582512488"/>
      </c:lineChart>
      <c:catAx>
        <c:axId val="54139367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58767400"/>
        <c:crosses val="autoZero"/>
        <c:auto val="1"/>
        <c:lblAlgn val="ctr"/>
        <c:lblOffset val="100"/>
      </c:catAx>
      <c:valAx>
        <c:axId val="458767400"/>
        <c:scaling>
          <c:orientation val="minMax"/>
          <c:max val="4000.0"/>
          <c:min val="30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41393672"/>
        <c:crosses val="autoZero"/>
        <c:crossBetween val="between"/>
      </c:valAx>
      <c:valAx>
        <c:axId val="582512488"/>
        <c:scaling>
          <c:orientation val="minMax"/>
          <c:max val="200.0"/>
          <c:min val="15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69608712"/>
        <c:crosses val="max"/>
        <c:crossBetween val="between"/>
      </c:valAx>
      <c:catAx>
        <c:axId val="69608712"/>
        <c:scaling>
          <c:orientation val="minMax"/>
        </c:scaling>
        <c:delete val="1"/>
        <c:axPos val="b"/>
        <c:tickLblPos val="nextTo"/>
        <c:crossAx val="58251248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44995370763918"/>
          <c:y val="0.178775752346025"/>
          <c:w val="0.152768594317437"/>
          <c:h val="0.38428783443954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D5 4-8 class size</a:t>
            </a:r>
            <a:r>
              <a:rPr lang="en-US" baseline="0" dirty="0"/>
              <a:t> </a:t>
            </a:r>
            <a:r>
              <a:rPr lang="en-US" baseline="0" dirty="0" smtClean="0"/>
              <a:t>averages dropped this year, still above C4E goals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75638342752361"/>
          <c:y val="0.127322404371585"/>
          <c:w val="0.729254121607792"/>
          <c:h val="0.734355019147197"/>
        </c:manualLayout>
      </c:layout>
      <c:lineChart>
        <c:grouping val="standard"/>
        <c:ser>
          <c:idx val="0"/>
          <c:order val="0"/>
          <c:tx>
            <c:strRef>
              <c:f>Summary!$A$16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Summary!$B$15:$H$15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Summary!$B$16:$H$16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Summary!$A$17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Summary!$B$15:$H$15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Summary!$B$17:$H$17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Summary!$A$18</c:f>
              <c:strCache>
                <c:ptCount val="1"/>
                <c:pt idx="0">
                  <c:v>D5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Summary!$B$15:$H$15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Summary!$B$18:$H$18</c:f>
              <c:numCache>
                <c:formatCode>General</c:formatCode>
                <c:ptCount val="7"/>
                <c:pt idx="0">
                  <c:v>24.3</c:v>
                </c:pt>
                <c:pt idx="1">
                  <c:v>24.5</c:v>
                </c:pt>
                <c:pt idx="2">
                  <c:v>23.7</c:v>
                </c:pt>
                <c:pt idx="3">
                  <c:v>24.3</c:v>
                </c:pt>
                <c:pt idx="4">
                  <c:v>24.4</c:v>
                </c:pt>
                <c:pt idx="5">
                  <c:v>25.1</c:v>
                </c:pt>
                <c:pt idx="6">
                  <c:v>23.6</c:v>
                </c:pt>
              </c:numCache>
            </c:numRef>
          </c:val>
        </c:ser>
        <c:marker val="1"/>
        <c:axId val="583544216"/>
        <c:axId val="582586392"/>
      </c:lineChart>
      <c:catAx>
        <c:axId val="58354421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2586392"/>
        <c:crosses val="autoZero"/>
        <c:auto val="1"/>
        <c:lblAlgn val="ctr"/>
        <c:lblOffset val="100"/>
      </c:catAx>
      <c:valAx>
        <c:axId val="582586392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3544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7700456361874"/>
          <c:y val="0.196602059357965"/>
          <c:w val="0.161971459648625"/>
          <c:h val="0.46360038205283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26.28222354218278</c:v>
                </c:pt>
              </c:numCache>
            </c:numRef>
          </c:val>
        </c:ser>
        <c:dLbls>
          <c:showVal val="1"/>
        </c:dLbls>
        <c:marker val="1"/>
        <c:axId val="458277496"/>
        <c:axId val="582353272"/>
      </c:lineChart>
      <c:catAx>
        <c:axId val="45827749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2353272"/>
        <c:crosses val="autoZero"/>
        <c:auto val="1"/>
        <c:lblAlgn val="ctr"/>
        <c:lblOffset val="100"/>
      </c:catAx>
      <c:valAx>
        <c:axId val="582353272"/>
        <c:scaling>
          <c:orientation val="minMax"/>
        </c:scaling>
        <c:axPos val="l"/>
        <c:majorGridlines/>
        <c:numFmt formatCode="0.0" sourceLinked="1"/>
        <c:tickLblPos val="nextTo"/>
        <c:crossAx val="458277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40175720"/>
        <c:axId val="459096648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82354136"/>
        <c:axId val="540237512"/>
      </c:lineChart>
      <c:catAx>
        <c:axId val="54017572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59096648"/>
        <c:crosses val="autoZero"/>
        <c:auto val="1"/>
        <c:lblAlgn val="ctr"/>
        <c:lblOffset val="100"/>
      </c:catAx>
      <c:valAx>
        <c:axId val="459096648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40175720"/>
        <c:crosses val="autoZero"/>
        <c:crossBetween val="between"/>
      </c:valAx>
      <c:valAx>
        <c:axId val="54023751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82354136"/>
        <c:crosses val="max"/>
        <c:crossBetween val="between"/>
      </c:valAx>
      <c:catAx>
        <c:axId val="582354136"/>
        <c:scaling>
          <c:orientation val="minMax"/>
        </c:scaling>
        <c:delete val="1"/>
        <c:axPos val="b"/>
        <c:tickLblPos val="nextTo"/>
        <c:crossAx val="54023751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766F88F-4267-2E42-B43C-B399F0428C89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B209B5-71BB-0F46-B9DA-B9494C2F9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35DEF1-57D2-334C-AC2F-8E385BFC2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DB44AC-D379-234F-88F8-4574A93705A6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80F317-FAD1-6246-A569-0CE4E3691673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BB8C43-61D0-544C-9305-CD0FED2A3AF1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7AC600-D53A-DE40-A28F-BB687087F222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9FACF-F8C0-E448-8110-9535FB89CFAF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73C18B-274B-C94E-B7F6-212BE296A5C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BE5B70-2948-BD4B-8944-7FD20172B838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607BEC-2CA1-234C-BB42-3D5CF13F0366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E8B19D-43C9-5C40-B1C1-D487E26356B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9064AF-10F2-0745-A296-B6964DAACC7F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283E93-6B2A-DC49-8387-E8031F2A7ABC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589620-7CBA-4549-BF4B-86943A2AF96E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AEA6FB-F5E2-8F40-BF0D-C6F3A04F0558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F27DB4-AF02-2548-99CA-B81E82284EBE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4156C-1BCB-E443-9856-D7B5B42BA09B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F7217C-809C-5C4E-8186-BD4279320500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DE01D-AF6F-4B4E-80BA-2D9CFEF5D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2C784-F730-9E45-84CA-EB988E3DF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FDF8E-FACC-374A-92D1-38C717D62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B403B-92EC-394D-B0CD-835C1FA58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B5C0B-61FD-A041-AA61-672D7B6BE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EECC5-47F0-3A45-A3DE-441534C10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3611F-334D-5F42-B27F-ADAB367CF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7269C-8DCF-BF49-BB89-A2EC58935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5D94F-B274-894F-8B5B-5A98274CB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3D3F9-C802-CB48-9613-C70AC9781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58EA7-E46E-F14C-A2B3-A0A63E311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BB6FE-F33F-2F4D-A875-0B77867B8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BCDD349-1199-C94D-82BC-66C39D04C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5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Spring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for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letter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.</a:t>
            </a:r>
            <a:endParaRPr lang="en-US" altLang="ja-JP" sz="180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228600" y="1371600"/>
          <a:ext cx="8698071" cy="452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/>
              <a:t>City’s class 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D5?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914400"/>
          <a:ext cx="8458199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ea typeface="+mj-ea"/>
                <a:cs typeface="+mj-cs"/>
              </a:rPr>
              <a:t>Also in grades 4-8, </a:t>
            </a:r>
            <a:br>
              <a:rPr lang="en-US" dirty="0" smtClean="0">
                <a:ea typeface="+mj-ea"/>
                <a:cs typeface="+mj-cs"/>
              </a:rPr>
            </a:br>
            <a:r>
              <a:rPr lang="en-US" dirty="0" smtClean="0">
                <a:ea typeface="+mj-ea"/>
                <a:cs typeface="+mj-cs"/>
              </a:rPr>
              <a:t>class sizes have increased</a:t>
            </a:r>
            <a:endParaRPr lang="en-US" dirty="0"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304800" y="1600200"/>
          <a:ext cx="8458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9755</TotalTime>
  <Words>1421</Words>
  <Application>Microsoft Macintosh PowerPoint</Application>
  <PresentationFormat>On-screen Show (4:3)</PresentationFormat>
  <Paragraphs>149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D5?  </vt:lpstr>
      <vt:lpstr>Also in grades 4-8,  class sizes have increased</vt:lpstr>
      <vt:lpstr>Also in HS: citywide average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66</cp:revision>
  <dcterms:created xsi:type="dcterms:W3CDTF">2013-02-26T15:54:25Z</dcterms:created>
  <dcterms:modified xsi:type="dcterms:W3CDTF">2013-02-26T15:54:52Z</dcterms:modified>
</cp:coreProperties>
</file>