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theme/themeOverride7.xml" ContentType="application/vnd.openxmlformats-officedocument.themeOverr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Default Extension="xls" ContentType="application/vnd.ms-exce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notesSlides/notesSlide14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theme/themeOverride5.xml" ContentType="application/vnd.openxmlformats-officedocument.themeOverr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01" r:id="rId2"/>
    <p:sldId id="342" r:id="rId3"/>
    <p:sldId id="362" r:id="rId4"/>
    <p:sldId id="336" r:id="rId5"/>
    <p:sldId id="344" r:id="rId6"/>
    <p:sldId id="377" r:id="rId7"/>
    <p:sldId id="367" r:id="rId8"/>
    <p:sldId id="373" r:id="rId9"/>
    <p:sldId id="349" r:id="rId10"/>
    <p:sldId id="374" r:id="rId11"/>
    <p:sldId id="385" r:id="rId12"/>
    <p:sldId id="379" r:id="rId13"/>
    <p:sldId id="357" r:id="rId14"/>
    <p:sldId id="351" r:id="rId15"/>
    <p:sldId id="358" r:id="rId16"/>
    <p:sldId id="366" r:id="rId17"/>
    <p:sldId id="386" r:id="rId18"/>
    <p:sldId id="387" r:id="rId19"/>
    <p:sldId id="388" r:id="rId20"/>
    <p:sldId id="389" r:id="rId21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7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lass%20Size%20Data:Short%20term%20CS%20Data:District%20Data:D6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Short%20term%20CS%20Data:District%20Data:D6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mollymoody:Desktop:Class%20Size%20Data:Short%20term%20CS%20Data:District%20Data:D6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mollymoody:Desktop:Class%20Size%20Data:Short%20term%20CS%20Data:District%20Data:D6%20class%20size%20analysis%20upd.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Macintosh%20HD:Users:mollymoody:Desktop:CEC6overcrowding?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In D6, K-3 class sizes</a:t>
            </a:r>
            <a:r>
              <a:rPr lang="en-US" dirty="0" smtClean="0"/>
              <a:t> continue to rise</a:t>
            </a:r>
            <a:endParaRPr lang="en-US" dirty="0"/>
          </a:p>
        </c:rich>
      </c:tx>
      <c:layout>
        <c:manualLayout>
          <c:xMode val="edge"/>
          <c:yMode val="edge"/>
          <c:x val="0.23162789312579"/>
          <c:y val="0.0441176470588235"/>
        </c:manualLayout>
      </c:layout>
    </c:title>
    <c:plotArea>
      <c:layout>
        <c:manualLayout>
          <c:layoutTarget val="inner"/>
          <c:xMode val="edge"/>
          <c:yMode val="edge"/>
          <c:x val="0.0552363467414755"/>
          <c:y val="0.132725412999846"/>
          <c:w val="0.728435912589511"/>
          <c:h val="0.713493129535279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Summary!$B$8:$G$8</c:f>
              <c:numCache>
                <c:formatCode>General</c:formatCode>
                <c:ptCount val="6"/>
                <c:pt idx="0">
                  <c:v>20.7</c:v>
                </c:pt>
                <c:pt idx="1">
                  <c:v>20.5</c:v>
                </c:pt>
                <c:pt idx="2">
                  <c:v>20.3</c:v>
                </c:pt>
                <c:pt idx="3">
                  <c:v>20.1</c:v>
                </c:pt>
                <c:pt idx="4">
                  <c:v>19.9</c:v>
                </c:pt>
                <c:pt idx="5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Summary!$B$9:$G$9</c:f>
              <c:numCache>
                <c:formatCode>General</c:formatCode>
                <c:ptCount val="6"/>
                <c:pt idx="0">
                  <c:v>20.9</c:v>
                </c:pt>
                <c:pt idx="1">
                  <c:v>21.4</c:v>
                </c:pt>
                <c:pt idx="2">
                  <c:v>22.1</c:v>
                </c:pt>
                <c:pt idx="3">
                  <c:v>22.9</c:v>
                </c:pt>
                <c:pt idx="4">
                  <c:v>23.9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166666666666667"/>
                  <c:y val="-0.0557341907824223"/>
                </c:manualLayout>
              </c:layout>
              <c:showVal val="1"/>
            </c:dLbl>
            <c:dLbl>
              <c:idx val="2"/>
              <c:layout>
                <c:manualLayout>
                  <c:x val="-0.0333333333333334"/>
                  <c:y val="-0.0857449088960343"/>
                </c:manualLayout>
              </c:layout>
              <c:showVal val="1"/>
            </c:dLbl>
            <c:dLbl>
              <c:idx val="3"/>
              <c:layout>
                <c:manualLayout>
                  <c:x val="-0.0277777777777777"/>
                  <c:y val="-0.0428724544480172"/>
                </c:manualLayout>
              </c:layout>
              <c:showVal val="1"/>
            </c:dLbl>
            <c:dLbl>
              <c:idx val="4"/>
              <c:layout>
                <c:manualLayout>
                  <c:x val="-0.025"/>
                  <c:y val="-0.0385852090032154"/>
                </c:manualLayout>
              </c:layout>
              <c:showVal val="1"/>
            </c:dLbl>
            <c:showVal val="1"/>
          </c:dLbls>
          <c:cat>
            <c:strRef>
              <c:f>Summary!$B$7:$G$7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Summary!$B$10:$G$10</c:f>
              <c:numCache>
                <c:formatCode>General</c:formatCode>
                <c:ptCount val="6"/>
                <c:pt idx="0">
                  <c:v>21.0</c:v>
                </c:pt>
                <c:pt idx="1">
                  <c:v>21.3</c:v>
                </c:pt>
                <c:pt idx="2">
                  <c:v>22.6</c:v>
                </c:pt>
                <c:pt idx="3">
                  <c:v>23.2</c:v>
                </c:pt>
                <c:pt idx="4">
                  <c:v>23.7</c:v>
                </c:pt>
                <c:pt idx="5">
                  <c:v>24.1</c:v>
                </c:pt>
              </c:numCache>
            </c:numRef>
          </c:val>
        </c:ser>
        <c:dLbls>
          <c:showVal val="1"/>
        </c:dLbls>
        <c:marker val="1"/>
        <c:axId val="527391176"/>
        <c:axId val="587690824"/>
      </c:lineChart>
      <c:catAx>
        <c:axId val="527391176"/>
        <c:scaling>
          <c:orientation val="minMax"/>
        </c:scaling>
        <c:axPos val="b"/>
        <c:majorTickMark val="none"/>
        <c:tickLblPos val="nextTo"/>
        <c:txPr>
          <a:bodyPr rot="-1440000"/>
          <a:lstStyle/>
          <a:p>
            <a:pPr>
              <a:defRPr/>
            </a:pPr>
            <a:endParaRPr lang="en-US"/>
          </a:p>
        </c:txPr>
        <c:crossAx val="587690824"/>
        <c:crosses val="autoZero"/>
        <c:auto val="1"/>
        <c:lblAlgn val="ctr"/>
        <c:lblOffset val="100"/>
      </c:catAx>
      <c:valAx>
        <c:axId val="587690824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r>
                  <a:rPr lang="en-US" dirty="0" err="1" smtClean="0">
                    <a:solidFill>
                      <a:srgbClr val="000000"/>
                    </a:solidFill>
                  </a:rPr>
                  <a:t>Avg</a:t>
                </a:r>
                <a:r>
                  <a:rPr lang="en-US" baseline="0" dirty="0" smtClean="0">
                    <a:solidFill>
                      <a:srgbClr val="000000"/>
                    </a:solidFill>
                  </a:rPr>
                  <a:t> Class Sizes</a:t>
                </a:r>
                <a:endParaRPr lang="en-US" dirty="0">
                  <a:solidFill>
                    <a:srgbClr val="000000"/>
                  </a:solidFill>
                </a:endParaRPr>
              </a:p>
            </c:rich>
          </c:tx>
          <c:layout/>
          <c:spPr>
            <a:ln>
              <a:noFill/>
            </a:ln>
          </c:spPr>
        </c:title>
        <c:numFmt formatCode="General" sourceLinked="1"/>
        <c:majorTickMark val="none"/>
        <c:tickLblPos val="nextTo"/>
        <c:crossAx val="527391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0044712906966"/>
          <c:y val="0.324636019762236"/>
          <c:w val="0.170730889457095"/>
          <c:h val="0.308080708661417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K-3 D6 sections </a:t>
            </a:r>
            <a:r>
              <a:rPr lang="en-US" dirty="0" smtClean="0"/>
              <a:t>dropped while number </a:t>
            </a:r>
            <a:r>
              <a:rPr lang="en-US" dirty="0"/>
              <a:t>of students </a:t>
            </a:r>
            <a:r>
              <a:rPr lang="en-US" dirty="0" smtClean="0"/>
              <a:t>increased (up to this year)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930333487725799"/>
          <c:y val="0.148356807511737"/>
          <c:w val="0.65729840203798"/>
          <c:h val="0.723821300506451"/>
        </c:manualLayout>
      </c:layout>
      <c:lineChart>
        <c:grouping val="standard"/>
        <c:ser>
          <c:idx val="1"/>
          <c:order val="1"/>
          <c:tx>
            <c:strRef>
              <c:f>Summary!$A$23</c:f>
              <c:strCache>
                <c:ptCount val="1"/>
                <c:pt idx="0">
                  <c:v>Total Students</c:v>
                </c:pt>
              </c:strCache>
            </c:strRef>
          </c:tx>
          <c:dLbls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8385.0</c:v>
                </c:pt>
                <c:pt idx="1">
                  <c:v>8144.0</c:v>
                </c:pt>
                <c:pt idx="2">
                  <c:v>8217.0</c:v>
                </c:pt>
                <c:pt idx="3">
                  <c:v>8369.0</c:v>
                </c:pt>
                <c:pt idx="4">
                  <c:v>8451.0</c:v>
                </c:pt>
                <c:pt idx="5" formatCode="_(* #,##0_);_(* \(#,##0\);_(* &quot;-&quot;??_);_(@_)">
                  <c:v>8170.0</c:v>
                </c:pt>
              </c:numCache>
            </c:numRef>
          </c:val>
        </c:ser>
        <c:marker val="1"/>
        <c:axId val="579155448"/>
        <c:axId val="542434856"/>
      </c:lineChart>
      <c:lineChart>
        <c:grouping val="standard"/>
        <c:ser>
          <c:idx val="0"/>
          <c:order val="0"/>
          <c:tx>
            <c:strRef>
              <c:f>Summary!$A$22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Summary!$B$22:$G$22</c:f>
              <c:numCache>
                <c:formatCode>General</c:formatCode>
                <c:ptCount val="6"/>
                <c:pt idx="0">
                  <c:v>399.0</c:v>
                </c:pt>
                <c:pt idx="1">
                  <c:v>382.0</c:v>
                </c:pt>
                <c:pt idx="2">
                  <c:v>363.0</c:v>
                </c:pt>
                <c:pt idx="3">
                  <c:v>360.0</c:v>
                </c:pt>
                <c:pt idx="4">
                  <c:v>357.0</c:v>
                </c:pt>
                <c:pt idx="5">
                  <c:v>339.0</c:v>
                </c:pt>
              </c:numCache>
            </c:numRef>
          </c:val>
        </c:ser>
        <c:marker val="1"/>
        <c:axId val="499609384"/>
        <c:axId val="587692728"/>
      </c:lineChart>
      <c:catAx>
        <c:axId val="57915544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2434856"/>
        <c:crosses val="autoZero"/>
        <c:auto val="1"/>
        <c:lblAlgn val="ctr"/>
        <c:lblOffset val="100"/>
      </c:catAx>
      <c:valAx>
        <c:axId val="542434856"/>
        <c:scaling>
          <c:orientation val="minMax"/>
          <c:min val="81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students K-3</a:t>
                </a:r>
              </a:p>
            </c:rich>
          </c:tx>
          <c:layout/>
        </c:title>
        <c:numFmt formatCode="General" sourceLinked="1"/>
        <c:tickLblPos val="nextTo"/>
        <c:crossAx val="579155448"/>
        <c:crosses val="autoZero"/>
        <c:crossBetween val="between"/>
      </c:valAx>
      <c:valAx>
        <c:axId val="587692728"/>
        <c:scaling>
          <c:orientation val="minMax"/>
          <c:min val="32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sections K-3</a:t>
                </a:r>
              </a:p>
            </c:rich>
          </c:tx>
          <c:layout/>
        </c:title>
        <c:numFmt formatCode="General" sourceLinked="1"/>
        <c:tickLblPos val="nextTo"/>
        <c:crossAx val="499609384"/>
        <c:crosses val="max"/>
        <c:crossBetween val="between"/>
      </c:valAx>
      <c:catAx>
        <c:axId val="499609384"/>
        <c:scaling>
          <c:orientation val="minMax"/>
        </c:scaling>
        <c:delete val="1"/>
        <c:axPos val="b"/>
        <c:tickLblPos val="nextTo"/>
        <c:crossAx val="58769272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6657017137564"/>
          <c:y val="0.366669069535322"/>
          <c:w val="0.154519453450672"/>
          <c:h val="0.25539425529555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Enrollment of K-3 in D6, between 2011-12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Summary!$J$46</c:f>
              <c:strCache>
                <c:ptCount val="1"/>
                <c:pt idx="0">
                  <c:v>2011-12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Summary!$I$47:$I$50</c:f>
              <c:strCache>
                <c:ptCount val="4"/>
                <c:pt idx="0">
                  <c:v>K</c:v>
                </c:pt>
                <c:pt idx="1">
                  <c:v>1st</c:v>
                </c:pt>
                <c:pt idx="2">
                  <c:v>2nd</c:v>
                </c:pt>
                <c:pt idx="3">
                  <c:v>3rd</c:v>
                </c:pt>
              </c:strCache>
            </c:strRef>
          </c:cat>
          <c:val>
            <c:numRef>
              <c:f>Summary!$J$47:$J$50</c:f>
              <c:numCache>
                <c:formatCode>General</c:formatCode>
                <c:ptCount val="4"/>
                <c:pt idx="0">
                  <c:v>2073.0</c:v>
                </c:pt>
                <c:pt idx="1">
                  <c:v>2187.0</c:v>
                </c:pt>
                <c:pt idx="2">
                  <c:v>2093.0</c:v>
                </c:pt>
                <c:pt idx="3">
                  <c:v>2098.0</c:v>
                </c:pt>
              </c:numCache>
            </c:numRef>
          </c:val>
        </c:ser>
        <c:ser>
          <c:idx val="1"/>
          <c:order val="1"/>
          <c:tx>
            <c:strRef>
              <c:f>Summary!$K$46</c:f>
              <c:strCache>
                <c:ptCount val="1"/>
                <c:pt idx="0">
                  <c:v>2012-13</c:v>
                </c:pt>
              </c:strCache>
            </c:strRef>
          </c:tx>
          <c:dLbls>
            <c:showVal val="1"/>
          </c:dLbls>
          <c:cat>
            <c:strRef>
              <c:f>Summary!$I$47:$I$50</c:f>
              <c:strCache>
                <c:ptCount val="4"/>
                <c:pt idx="0">
                  <c:v>K</c:v>
                </c:pt>
                <c:pt idx="1">
                  <c:v>1st</c:v>
                </c:pt>
                <c:pt idx="2">
                  <c:v>2nd</c:v>
                </c:pt>
                <c:pt idx="3">
                  <c:v>3rd</c:v>
                </c:pt>
              </c:strCache>
            </c:strRef>
          </c:cat>
          <c:val>
            <c:numRef>
              <c:f>Summary!$K$47:$K$50</c:f>
              <c:numCache>
                <c:formatCode>_(* #,##0_);_(* \(#,##0\);_(* "-"??_);_(@_)</c:formatCode>
                <c:ptCount val="4"/>
                <c:pt idx="0">
                  <c:v>1981.0</c:v>
                </c:pt>
                <c:pt idx="1">
                  <c:v>2126.0</c:v>
                </c:pt>
                <c:pt idx="2">
                  <c:v>2035.0</c:v>
                </c:pt>
                <c:pt idx="3">
                  <c:v>2028.0</c:v>
                </c:pt>
              </c:numCache>
            </c:numRef>
          </c:val>
        </c:ser>
        <c:dLbls>
          <c:showVal val="1"/>
        </c:dLbls>
        <c:axId val="577055240"/>
        <c:axId val="579303880"/>
      </c:barChart>
      <c:catAx>
        <c:axId val="577055240"/>
        <c:scaling>
          <c:orientation val="minMax"/>
        </c:scaling>
        <c:axPos val="b"/>
        <c:tickLblPos val="nextTo"/>
        <c:crossAx val="579303880"/>
        <c:crosses val="autoZero"/>
        <c:auto val="1"/>
        <c:lblAlgn val="ctr"/>
        <c:lblOffset val="100"/>
      </c:catAx>
      <c:valAx>
        <c:axId val="5793038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students</a:t>
                </a:r>
              </a:p>
            </c:rich>
          </c:tx>
          <c:layout/>
        </c:title>
        <c:numFmt formatCode="General" sourceLinked="1"/>
        <c:tickLblPos val="nextTo"/>
        <c:crossAx val="5770552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aseline="0"/>
              <a:t> Class size averages for 4th-8th grades in D6 remain above C4E goals</a:t>
            </a:r>
            <a:endParaRPr lang="en-US"/>
          </a:p>
        </c:rich>
      </c:tx>
      <c:layout>
        <c:manualLayout>
          <c:xMode val="edge"/>
          <c:yMode val="edge"/>
          <c:x val="0.104027470006737"/>
          <c:y val="0.0668523676880223"/>
        </c:manualLayout>
      </c:layout>
    </c:title>
    <c:plotArea>
      <c:layout>
        <c:manualLayout>
          <c:layoutTarget val="inner"/>
          <c:xMode val="edge"/>
          <c:yMode val="edge"/>
          <c:x val="0.0515133826946212"/>
          <c:y val="0.249717719825412"/>
          <c:w val="0.767168451943945"/>
          <c:h val="0.611362051192069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Summary!$B$15:$G$15</c:f>
              <c:numCache>
                <c:formatCode>General</c:formatCode>
                <c:ptCount val="6"/>
                <c:pt idx="0">
                  <c:v>24.8</c:v>
                </c:pt>
                <c:pt idx="1">
                  <c:v>24.6</c:v>
                </c:pt>
                <c:pt idx="2">
                  <c:v>23.8</c:v>
                </c:pt>
                <c:pt idx="3">
                  <c:v>23.3</c:v>
                </c:pt>
                <c:pt idx="4">
                  <c:v>22.9</c:v>
                </c:pt>
                <c:pt idx="5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168639349360639"/>
                  <c:y val="0.014082424933652"/>
                </c:manualLayout>
              </c:layout>
              <c:showVal val="1"/>
            </c:dLbl>
            <c:dLbl>
              <c:idx val="2"/>
              <c:layout>
                <c:manualLayout>
                  <c:x val="-0.0222224409448819"/>
                  <c:y val="-0.00925925925925926"/>
                </c:manualLayout>
              </c:layout>
              <c:showVal val="1"/>
            </c:dLbl>
            <c:dLbl>
              <c:idx val="3"/>
              <c:layout>
                <c:manualLayout>
                  <c:x val="-0.0388888888888888"/>
                  <c:y val="0.037037037037037"/>
                </c:manualLayout>
              </c:layout>
              <c:showVal val="1"/>
            </c:dLbl>
            <c:dLbl>
              <c:idx val="4"/>
              <c:layout>
                <c:manualLayout>
                  <c:x val="-0.0361111111111111"/>
                  <c:y val="0.0694444444444445"/>
                </c:manualLayout>
              </c:layout>
              <c:showVal val="1"/>
            </c:dLbl>
            <c:dLbl>
              <c:idx val="5"/>
              <c:layout>
                <c:manualLayout>
                  <c:x val="-0.0153551534138348"/>
                  <c:y val="0.0557103064066852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Summary!$B$16:$G$16</c:f>
              <c:numCache>
                <c:formatCode>General</c:formatCode>
                <c:ptCount val="6"/>
                <c:pt idx="0">
                  <c:v>25.1</c:v>
                </c:pt>
                <c:pt idx="1">
                  <c:v>25.3</c:v>
                </c:pt>
                <c:pt idx="2">
                  <c:v>25.8</c:v>
                </c:pt>
                <c:pt idx="3">
                  <c:v>26.3</c:v>
                </c:pt>
                <c:pt idx="4">
                  <c:v>26.6</c:v>
                </c:pt>
                <c:pt idx="5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Summary!$B$14:$G$14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25.1</c:v>
                </c:pt>
                <c:pt idx="1">
                  <c:v>24.8</c:v>
                </c:pt>
                <c:pt idx="2">
                  <c:v>25.6</c:v>
                </c:pt>
                <c:pt idx="3">
                  <c:v>25.8</c:v>
                </c:pt>
                <c:pt idx="4">
                  <c:v>25.7</c:v>
                </c:pt>
                <c:pt idx="5">
                  <c:v>26.0</c:v>
                </c:pt>
              </c:numCache>
            </c:numRef>
          </c:val>
        </c:ser>
        <c:marker val="1"/>
        <c:axId val="579835528"/>
        <c:axId val="576206472"/>
      </c:lineChart>
      <c:catAx>
        <c:axId val="57983552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6206472"/>
        <c:crosses val="autoZero"/>
        <c:auto val="1"/>
        <c:lblAlgn val="ctr"/>
        <c:lblOffset val="100"/>
      </c:catAx>
      <c:valAx>
        <c:axId val="5762064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Avg. Class Sizes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9835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03411718951"/>
          <c:y val="0.45269558923519"/>
          <c:w val="0.181729113867934"/>
          <c:h val="0.399343978242274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% D6 elementary students &amp; buildings overcrowded </a:t>
            </a:r>
          </a:p>
          <a:p>
            <a:pPr>
              <a:defRPr sz="2000"/>
            </a:pPr>
            <a:r>
              <a:rPr lang="en-US" sz="2000"/>
              <a:t>(2011-12)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D6 E.S. buildings</c:v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'Summary '!$D$12:$D$14</c:f>
              <c:strCache>
                <c:ptCount val="3"/>
                <c:pt idx="0">
                  <c:v>utilized 100% or over</c:v>
                </c:pt>
                <c:pt idx="1">
                  <c:v>utilized between 80-99%</c:v>
                </c:pt>
                <c:pt idx="2">
                  <c:v>utilied 79% or below</c:v>
                </c:pt>
              </c:strCache>
            </c:strRef>
          </c:cat>
          <c:val>
            <c:numRef>
              <c:f>'Summary '!$E$4:$E$6</c:f>
              <c:numCache>
                <c:formatCode>0%</c:formatCode>
                <c:ptCount val="3"/>
                <c:pt idx="0">
                  <c:v>0.28</c:v>
                </c:pt>
                <c:pt idx="1">
                  <c:v>0.36</c:v>
                </c:pt>
                <c:pt idx="2">
                  <c:v>0.36</c:v>
                </c:pt>
              </c:numCache>
            </c:numRef>
          </c:val>
        </c:ser>
        <c:ser>
          <c:idx val="1"/>
          <c:order val="1"/>
          <c:tx>
            <c:v>D6 E.S. students</c:v>
          </c:tx>
          <c:dLbls>
            <c:showVal val="1"/>
          </c:dLbls>
          <c:cat>
            <c:strRef>
              <c:f>'Summary '!$D$12:$D$14</c:f>
              <c:strCache>
                <c:ptCount val="3"/>
                <c:pt idx="0">
                  <c:v>utilized 100% or over</c:v>
                </c:pt>
                <c:pt idx="1">
                  <c:v>utilized between 80-99%</c:v>
                </c:pt>
                <c:pt idx="2">
                  <c:v>utilied 79% or below</c:v>
                </c:pt>
              </c:strCache>
            </c:strRef>
          </c:cat>
          <c:val>
            <c:numRef>
              <c:f>'Summary '!$E$7:$E$9</c:f>
              <c:numCache>
                <c:formatCode>0%</c:formatCode>
                <c:ptCount val="3"/>
                <c:pt idx="0">
                  <c:v>0.24</c:v>
                </c:pt>
                <c:pt idx="1">
                  <c:v>0.43</c:v>
                </c:pt>
                <c:pt idx="2">
                  <c:v>0.33</c:v>
                </c:pt>
              </c:numCache>
            </c:numRef>
          </c:val>
        </c:ser>
        <c:dLbls>
          <c:showVal val="1"/>
        </c:dLbls>
        <c:axId val="498636648"/>
        <c:axId val="499542936"/>
      </c:barChart>
      <c:catAx>
        <c:axId val="498636648"/>
        <c:scaling>
          <c:orientation val="minMax"/>
        </c:scaling>
        <c:axPos val="b"/>
        <c:tickLblPos val="nextTo"/>
        <c:crossAx val="499542936"/>
        <c:crosses val="autoZero"/>
        <c:auto val="1"/>
        <c:lblAlgn val="ctr"/>
        <c:lblOffset val="100"/>
      </c:catAx>
      <c:valAx>
        <c:axId val="499542936"/>
        <c:scaling>
          <c:orientation val="minMax"/>
        </c:scaling>
        <c:axPos val="l"/>
        <c:majorGridlines/>
        <c:numFmt formatCode="0%" sourceLinked="1"/>
        <c:tickLblPos val="nextTo"/>
        <c:crossAx val="49863664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26.28222354218289</c:v>
                </c:pt>
              </c:numCache>
            </c:numRef>
          </c:val>
        </c:ser>
        <c:dLbls>
          <c:showVal val="1"/>
        </c:dLbls>
        <c:marker val="1"/>
        <c:axId val="586017160"/>
        <c:axId val="470256392"/>
      </c:lineChart>
      <c:catAx>
        <c:axId val="5860171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0256392"/>
        <c:crosses val="autoZero"/>
        <c:auto val="1"/>
        <c:lblAlgn val="ctr"/>
        <c:lblOffset val="100"/>
      </c:catAx>
      <c:valAx>
        <c:axId val="470256392"/>
        <c:scaling>
          <c:orientation val="minMax"/>
        </c:scaling>
        <c:axPos val="l"/>
        <c:majorGridlines/>
        <c:numFmt formatCode="0.0" sourceLinked="1"/>
        <c:tickLblPos val="nextTo"/>
        <c:crossAx val="586017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104358974358974"/>
          <c:w val="0.629812235009085"/>
          <c:h val="0.776711891782758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99941832"/>
        <c:axId val="49985917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99895304"/>
        <c:axId val="579583512"/>
      </c:lineChart>
      <c:catAx>
        <c:axId val="4999418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859176"/>
        <c:crosses val="autoZero"/>
        <c:auto val="1"/>
        <c:lblAlgn val="ctr"/>
        <c:lblOffset val="100"/>
      </c:catAx>
      <c:valAx>
        <c:axId val="49985917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99941832"/>
        <c:crosses val="autoZero"/>
        <c:crossBetween val="between"/>
      </c:valAx>
      <c:valAx>
        <c:axId val="57958351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99895304"/>
        <c:crosses val="max"/>
        <c:crossBetween val="between"/>
      </c:valAx>
      <c:catAx>
        <c:axId val="499895304"/>
        <c:scaling>
          <c:orientation val="minMax"/>
        </c:scaling>
        <c:delete val="1"/>
        <c:axPos val="b"/>
        <c:tickLblPos val="nextTo"/>
        <c:crossAx val="57958351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383652735715728"/>
          <c:w val="0.185554451847365"/>
          <c:h val="0.462694528568544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8855F87-11C8-1F4A-84D8-FBB59E1C6EF5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4949F3-7AA5-2044-8450-8F22C2681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78B56F-0D98-0048-89F6-9B01B2230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ECA69-7A1D-1149-89CD-B118C0B9D317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5C10AD-8FA2-5D47-9E23-0485D2A5FD0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E2F509-BB4D-0147-B833-C3EFC8C9E519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5C21D7-E29A-874D-BD86-CDB4FA8ED12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79597C-A2B7-D140-BBDE-9080B1E32400}" type="slidenum">
              <a:rPr lang="en-US"/>
              <a:pPr/>
              <a:t>13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EA006F-306B-2E44-899E-8D34673A515F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5FA80D-300D-6544-AE3F-FA1F01FBDFB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9754BD-28FF-4249-BC40-08B0D9FB6840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29C329-C816-A74B-8499-A8B19FD38575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664374-9669-034D-BF78-0303756A2DEE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03990-BB03-CF44-BBC6-AF2213EA5CF9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DF287B-1717-B34F-A7CB-D5FB01A3E5F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60C5F-A005-8144-A30B-4E3E04346AC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42693-531F-5B4A-B5EB-27921278EB7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0A9959-6A58-3F48-809C-3EE4C4016FD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726BF5-9616-E646-B3F6-C637D80D675E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DFC54-7289-FB49-B52A-93CD2219686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A54562-8FEE-6143-8D08-662E2D1F84E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4C6DB-7A16-194B-8166-C9A302DDEC2E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0868E-E440-814D-A18A-40EA9386D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A5C11-48A2-F641-8BE3-3C6B083C7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D4BE5-F44D-034B-A0CE-0782CF5E6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3139A-010A-0E4D-8095-AB447A996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6BF5E-EF94-D14B-A8DA-AD295AA1C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007ED-F92B-BA4E-9560-91FF06619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EF11F-3F2D-D04F-985F-A0348F763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75A34-7133-5543-9329-54CB4D039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FF951-73E0-FF4A-BE9B-AE25A5E8A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7B731-80A0-6F4C-BC29-9FA52CCE9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22267-4592-D24F-A7EE-E0D7794FB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AC8E1-9286-F147-9C87-D2D968503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ACADF62-5900-6048-9CC4-E6808E9E6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</a:p>
          <a:p>
            <a:pPr algn="ctr" eaLnBrk="1" hangingPunct="1">
              <a:buFontTx/>
              <a:buNone/>
            </a:pPr>
            <a:endParaRPr lang="en-US" sz="280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6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January 17,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457200" y="762000"/>
          <a:ext cx="8229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Also in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 city’s HS: average 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class sizes </a:t>
            </a:r>
            <a:br>
              <a:rPr lang="en-US" sz="3600" dirty="0">
                <a:ea typeface="ＭＳ Ｐゴシック" charset="-128"/>
                <a:cs typeface="ＭＳ Ｐゴシック" charset="-128"/>
              </a:rPr>
            </a:br>
            <a:r>
              <a:rPr lang="en-US" sz="3600" dirty="0">
                <a:ea typeface="ＭＳ Ｐゴシック" charset="-128"/>
                <a:cs typeface="ＭＳ Ｐゴシック" charset="-128"/>
              </a:rPr>
              <a:t>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6" name="TextBox 6"/>
          <p:cNvSpPr txBox="1">
            <a:spLocks noChangeArrowheads="1"/>
          </p:cNvSpPr>
          <p:nvPr/>
        </p:nvSpPr>
        <p:spPr bwMode="auto">
          <a:xfrm>
            <a:off x="12954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Ways that </a:t>
            </a:r>
            <a:r>
              <a:rPr lang="en-US" dirty="0" smtClean="0"/>
              <a:t>DOE has worked AGAINST reducing class size</a:t>
            </a:r>
            <a:endParaRPr lang="en-US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has cut school budgets 14%– contradicting C4E prohibition against  supplanting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special ed inclusion initiative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Has never aligned either  Blue Book formula or capital plan to goals in class size plan, as required by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CFE funding also flat-lined; but even when increased;</a:t>
            </a:r>
            <a:r>
              <a:rPr lang="en-US" sz="2800" dirty="0" smtClean="0">
                <a:solidFill>
                  <a:schemeClr val="tx2"/>
                </a:solidFill>
                <a:ea typeface="+mn-ea"/>
                <a:cs typeface="+mn-cs"/>
              </a:rPr>
              <a:t> city’s class </a:t>
            </a: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sizes grew 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city not centrally devote ANY C4E funds to class size reduction, given its legal obligation to lower class size 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Why does DOE hold C4E “hearings” only in fall, after funds already allocated?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According to state, C4E plan for last year (2011-12) still not approved;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hasn’t posted C4E plan for this year  (2012-13) though NYSED deadline in Sept., funds already allocated &amp; mostly spent.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5529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.</a:t>
            </a:r>
            <a:endParaRPr lang="en-US" altLang="ja-JP" sz="180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609600" y="304800"/>
            <a:ext cx="8077200" cy="89255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600" dirty="0" smtClean="0"/>
              <a:t>City’s </a:t>
            </a:r>
            <a:r>
              <a:rPr lang="en-US" sz="2600" dirty="0"/>
              <a:t>class sizes have risen sharply in all grades since 2007…esp. in K-3; now largest in 14 yrs!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457200" y="1295400"/>
          <a:ext cx="8260702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6096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 anchor="t"/>
          <a:lstStyle/>
          <a:p>
            <a:r>
              <a:rPr lang="en-US" sz="3000" dirty="0" smtClean="0">
                <a:ea typeface="ＭＳ Ｐゴシック" charset="-128"/>
                <a:cs typeface="ＭＳ Ｐゴシック" charset="-128"/>
              </a:rPr>
              <a:t>K-3 Class sizes have risen even more sharply at P.S. 132</a:t>
            </a:r>
            <a:br>
              <a:rPr lang="en-US" sz="3000" dirty="0" smtClean="0">
                <a:ea typeface="ＭＳ Ｐゴシック" charset="-128"/>
                <a:cs typeface="ＭＳ Ｐゴシック" charset="-128"/>
              </a:rPr>
            </a:br>
            <a:r>
              <a:rPr lang="en-US" sz="3000" dirty="0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aphicFrame>
        <p:nvGraphicFramePr>
          <p:cNvPr id="26626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467725" cy="4703763"/>
        </p:xfrm>
        <a:graphic>
          <a:graphicData uri="http://schemas.openxmlformats.org/presentationml/2006/ole">
            <p:oleObj spid="_x0000_s26626" r:id="rId4" imgW="8327858" imgH="462726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What happened in D6 w/ enrollment?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28600" y="1066800"/>
          <a:ext cx="8636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457200" y="1219200"/>
          <a:ext cx="8233833" cy="532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8382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2800">
                <a:ea typeface="ＭＳ Ｐゴシック" charset="-128"/>
                <a:cs typeface="ＭＳ Ｐゴシック" charset="-128"/>
              </a:rPr>
              <a:t>K-3 enrollment in D6 fell sharply this year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ea typeface="ＭＳ Ｐゴシック" charset="-128"/>
              </a:rPr>
              <a:t>Also in grades 4-8, </a:t>
            </a:r>
            <a:br>
              <a:rPr lang="en-US" sz="4000" dirty="0" smtClean="0">
                <a:ea typeface="ＭＳ Ｐゴシック" charset="-128"/>
              </a:rPr>
            </a:br>
            <a:r>
              <a:rPr lang="en-US" sz="4000" dirty="0" smtClean="0">
                <a:ea typeface="ＭＳ Ｐゴシック" charset="-128"/>
              </a:rPr>
              <a:t>class sizes have increased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914400" y="1752600"/>
          <a:ext cx="7443755" cy="455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10097</TotalTime>
  <Words>1501</Words>
  <Application>Microsoft Macintosh PowerPoint</Application>
  <PresentationFormat>On-screen Show (4:3)</PresentationFormat>
  <Paragraphs>170</Paragraphs>
  <Slides>20</Slides>
  <Notes>19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Default Design</vt:lpstr>
      <vt:lpstr>Excel.Sheet.8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K-3 Class sizes have risen even more sharply at P.S. 132  </vt:lpstr>
      <vt:lpstr>What happened in D6 w/ enrollment?  </vt:lpstr>
      <vt:lpstr>K-3 enrollment in D6 fell sharply this year  </vt:lpstr>
      <vt:lpstr>Also in grades 4-8,  class sizes have increased</vt:lpstr>
      <vt:lpstr>Slide 10</vt:lpstr>
      <vt:lpstr>Also in city’s HS: average class sizes  have risen</vt:lpstr>
      <vt:lpstr>Ways that DOE has worked AGAINST reducing class size</vt:lpstr>
      <vt:lpstr>Slide 13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72</cp:revision>
  <dcterms:created xsi:type="dcterms:W3CDTF">2013-02-26T15:54:56Z</dcterms:created>
  <dcterms:modified xsi:type="dcterms:W3CDTF">2013-02-26T15:55:31Z</dcterms:modified>
</cp:coreProperties>
</file>