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3" r:id="rId2"/>
    <p:sldId id="374" r:id="rId3"/>
    <p:sldId id="375" r:id="rId4"/>
    <p:sldId id="376" r:id="rId5"/>
    <p:sldId id="344" r:id="rId6"/>
    <p:sldId id="349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7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7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D7 k-3 class sizes on rise;</a:t>
            </a:r>
            <a:r>
              <a:rPr lang="en-US" baseline="0"/>
              <a:t> now above C4E goals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03282032927702"/>
          <c:y val="0.114411441144114"/>
          <c:w val="0.746866141732283"/>
          <c:h val="0.732601586930347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D7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19.2</c:v>
                </c:pt>
                <c:pt idx="1">
                  <c:v>18.9</c:v>
                </c:pt>
                <c:pt idx="2">
                  <c:v>18.7</c:v>
                </c:pt>
                <c:pt idx="3">
                  <c:v>19.8</c:v>
                </c:pt>
                <c:pt idx="4">
                  <c:v>20.3</c:v>
                </c:pt>
                <c:pt idx="5">
                  <c:v>21.9</c:v>
                </c:pt>
                <c:pt idx="6" formatCode="0.0">
                  <c:v>21.99545454545455</c:v>
                </c:pt>
              </c:numCache>
            </c:numRef>
          </c:val>
        </c:ser>
        <c:marker val="1"/>
        <c:axId val="587117176"/>
        <c:axId val="586464200"/>
      </c:lineChart>
      <c:catAx>
        <c:axId val="58711717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464200"/>
        <c:crosses val="autoZero"/>
        <c:auto val="1"/>
        <c:lblAlgn val="ctr"/>
        <c:lblOffset val="100"/>
      </c:catAx>
      <c:valAx>
        <c:axId val="586464200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7117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770102600811"/>
          <c:y val="0.297721386311859"/>
          <c:w val="0.15613898830828"/>
          <c:h val="0.35120167528563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Like</a:t>
            </a:r>
            <a:r>
              <a:rPr lang="en-US" baseline="0" dirty="0" smtClean="0"/>
              <a:t> K-3, </a:t>
            </a:r>
            <a:r>
              <a:rPr lang="en-US" dirty="0" smtClean="0"/>
              <a:t>D7 </a:t>
            </a:r>
            <a:r>
              <a:rPr lang="en-US" dirty="0"/>
              <a:t>4-8</a:t>
            </a:r>
            <a:r>
              <a:rPr lang="en-US" baseline="0" dirty="0"/>
              <a:t> class sizes were below C4E goals,</a:t>
            </a:r>
            <a:r>
              <a:rPr lang="en-US" baseline="0" dirty="0" smtClean="0"/>
              <a:t> </a:t>
            </a:r>
          </a:p>
          <a:p>
            <a:pPr>
              <a:defRPr/>
            </a:pPr>
            <a:r>
              <a:rPr lang="en-US" baseline="0" dirty="0" smtClean="0"/>
              <a:t>now </a:t>
            </a:r>
            <a:r>
              <a:rPr lang="en-US" baseline="0" dirty="0"/>
              <a:t>on rise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632726821309498"/>
          <c:y val="0.118756371049949"/>
          <c:w val="0.756469461587572"/>
          <c:h val="0.752227158531789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D7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24.3</c:v>
                </c:pt>
                <c:pt idx="1">
                  <c:v>23.7</c:v>
                </c:pt>
                <c:pt idx="2">
                  <c:v>23.3</c:v>
                </c:pt>
                <c:pt idx="3">
                  <c:v>23.6</c:v>
                </c:pt>
                <c:pt idx="4">
                  <c:v>24.0</c:v>
                </c:pt>
                <c:pt idx="5">
                  <c:v>24.6</c:v>
                </c:pt>
                <c:pt idx="6" formatCode="0.0">
                  <c:v>24.39830508474576</c:v>
                </c:pt>
              </c:numCache>
            </c:numRef>
          </c:val>
        </c:ser>
        <c:marker val="1"/>
        <c:axId val="458696952"/>
        <c:axId val="583329592"/>
      </c:lineChart>
      <c:catAx>
        <c:axId val="45869695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329592"/>
        <c:crosses val="autoZero"/>
        <c:auto val="1"/>
        <c:lblAlgn val="ctr"/>
        <c:lblOffset val="100"/>
      </c:catAx>
      <c:valAx>
        <c:axId val="583329592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epr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58696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6512235213023"/>
          <c:y val="0.243129899166645"/>
          <c:w val="0.163386754685967"/>
          <c:h val="0.408801709129793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</c:v>
                </c:pt>
              </c:numCache>
            </c:numRef>
          </c:val>
        </c:ser>
        <c:dLbls>
          <c:showVal val="1"/>
        </c:dLbls>
        <c:marker val="1"/>
        <c:axId val="477456552"/>
        <c:axId val="583497352"/>
      </c:lineChart>
      <c:catAx>
        <c:axId val="47745655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497352"/>
        <c:crosses val="autoZero"/>
        <c:auto val="1"/>
        <c:lblAlgn val="ctr"/>
        <c:lblOffset val="100"/>
      </c:catAx>
      <c:valAx>
        <c:axId val="583497352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77456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2371272"/>
        <c:axId val="57852434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58363048"/>
        <c:axId val="469414760"/>
      </c:lineChart>
      <c:catAx>
        <c:axId val="582371272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8524344"/>
        <c:crosses val="autoZero"/>
        <c:auto val="1"/>
        <c:lblAlgn val="ctr"/>
        <c:lblOffset val="100"/>
      </c:catAx>
      <c:valAx>
        <c:axId val="57852434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2371272"/>
        <c:crosses val="autoZero"/>
        <c:crossBetween val="between"/>
      </c:valAx>
      <c:valAx>
        <c:axId val="469414760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58363048"/>
        <c:crosses val="max"/>
        <c:crossBetween val="between"/>
      </c:valAx>
      <c:catAx>
        <c:axId val="458363048"/>
        <c:scaling>
          <c:orientation val="minMax"/>
        </c:scaling>
        <c:delete val="1"/>
        <c:axPos val="b"/>
        <c:tickLblPos val="nextTo"/>
        <c:crossAx val="46941476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B7EA8E-F2F3-CE49-A387-5990CD4D52F6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4A73903-CC6F-D245-9BD1-9C60472A3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E5DC52-29CD-0E42-A6C5-0B8E1CDEF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1FC26C-40C2-DB47-8B90-38710EA6670C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91D285-1CFC-7446-9488-EE1E24D50226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75EE6-5012-F246-8F75-5ED974F2914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07AD5F-DD6C-5349-8F03-0617088322A8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F3595D-33C1-E045-BD3D-28D8E4A39E36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5BA3EB-05DA-4945-811B-7E50FCEA796F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E0822E-DBD5-5E4B-8684-15577C78D881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A53178-F955-A24E-893E-89F0E5FD7702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BAF209-E8C4-6547-8375-4443819C03F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D37A9-6B46-5B4D-8232-24A03183420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2CA7B-C270-8A44-B05B-09009FDF1FE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E4034-BC07-3C4E-BAAA-3225533260F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9DD72-A00A-8942-A7BE-EB41C94F357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FEDE18-7390-904C-95A9-D5DBBCA5348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EC8080-055D-B74B-B83F-C46E76BA2D30}" type="slidenum">
              <a:rPr lang="en-US"/>
              <a:pPr/>
              <a:t>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98650-5346-1E4E-B3C4-CC4E70937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DD838-C6D1-CB46-B845-565FE57BC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EA707-27AF-884A-8FCF-05142D85A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9FE51-F918-6542-9D5B-1FAA3A6FB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A5EB2-3D61-1B4E-AC7A-38403766E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C9BF3-C92D-DF46-B542-01653C964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5AD4A-4544-B941-9852-E6AC79461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C8F23-BCDE-5643-A8AA-9630E65E5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F163D-E9F7-4749-8610-978CAE7A3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E6F57-87D2-7E44-9118-E09B31C9C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FD83-B342-3B41-9E8A-DBA07CC0B5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BA835-4639-9142-95FC-6DD229D23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5ADE41-3C0F-AC4D-A3A9-E02260672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7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 a 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295400"/>
          <a:ext cx="8382000" cy="461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048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304800" y="1600200"/>
          <a:ext cx="8458200" cy="4983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9782</TotalTime>
  <Words>1403</Words>
  <Application>Microsoft Macintosh PowerPoint</Application>
  <PresentationFormat>On-screen Show (4:3)</PresentationFormat>
  <Paragraphs>145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ＭＳ Ｐゴシック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have increased</vt:lpstr>
      <vt:lpstr>Also in HS: citywide average class sizes have risen</vt:lpstr>
      <vt:lpstr>Ways that DOE has worked AGAINST reducing class size</vt:lpstr>
      <vt:lpstr>Slide 9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70</cp:revision>
  <dcterms:created xsi:type="dcterms:W3CDTF">2013-02-26T15:55:35Z</dcterms:created>
  <dcterms:modified xsi:type="dcterms:W3CDTF">2013-02-26T15:56:21Z</dcterms:modified>
</cp:coreProperties>
</file>