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73" r:id="rId2"/>
    <p:sldId id="374" r:id="rId3"/>
    <p:sldId id="375" r:id="rId4"/>
    <p:sldId id="376" r:id="rId5"/>
    <p:sldId id="344" r:id="rId6"/>
    <p:sldId id="367" r:id="rId7"/>
    <p:sldId id="349" r:id="rId8"/>
    <p:sldId id="372" r:id="rId9"/>
    <p:sldId id="377" r:id="rId10"/>
    <p:sldId id="378" r:id="rId11"/>
    <p:sldId id="379" r:id="rId12"/>
    <p:sldId id="380" r:id="rId13"/>
    <p:sldId id="381" r:id="rId14"/>
    <p:sldId id="382" r:id="rId15"/>
    <p:sldId id="383" r:id="rId16"/>
    <p:sldId id="384" r:id="rId17"/>
    <p:sldId id="385" r:id="rId18"/>
    <p:sldId id="386" r:id="rId19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8%20Class%20Size%20Analysis%20upd.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8%20Class%20Size%20Analysis%20upd.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8%20Class%20Size%20Analysis%20upd.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8%20Class%20Size%20Analysis%20upd.%202012-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D8 k-3 class sizes increase sharply,</a:t>
            </a:r>
            <a:r>
              <a:rPr lang="en-US" baseline="0"/>
              <a:t> continue to rise above citywide avgs and C4E goals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775886998500187"/>
          <c:y val="0.162345818600028"/>
          <c:w val="0.761620031871016"/>
          <c:h val="0.694764011590582"/>
        </c:manualLayout>
      </c:layout>
      <c:lineChart>
        <c:grouping val="standard"/>
        <c:ser>
          <c:idx val="0"/>
          <c:order val="0"/>
          <c:tx>
            <c:strRef>
              <c:f>Summary!$A$10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Summary!$A$12</c:f>
              <c:strCache>
                <c:ptCount val="1"/>
                <c:pt idx="0">
                  <c:v>D8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Summary!$B$12:$H$12</c:f>
              <c:numCache>
                <c:formatCode>General</c:formatCode>
                <c:ptCount val="7"/>
                <c:pt idx="0">
                  <c:v>21.2</c:v>
                </c:pt>
                <c:pt idx="1">
                  <c:v>21.4</c:v>
                </c:pt>
                <c:pt idx="2">
                  <c:v>21.4</c:v>
                </c:pt>
                <c:pt idx="3">
                  <c:v>22.5</c:v>
                </c:pt>
                <c:pt idx="4">
                  <c:v>23.1</c:v>
                </c:pt>
                <c:pt idx="5">
                  <c:v>24.0</c:v>
                </c:pt>
                <c:pt idx="6" formatCode="0.0">
                  <c:v>24.61959654178674</c:v>
                </c:pt>
              </c:numCache>
            </c:numRef>
          </c:val>
        </c:ser>
        <c:marker val="1"/>
        <c:axId val="578591208"/>
        <c:axId val="582980328"/>
      </c:lineChart>
      <c:catAx>
        <c:axId val="57859120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2980328"/>
        <c:crosses val="autoZero"/>
        <c:auto val="1"/>
        <c:lblAlgn val="ctr"/>
        <c:lblOffset val="100"/>
      </c:catAx>
      <c:valAx>
        <c:axId val="582980328"/>
        <c:scaling>
          <c:orientation val="minMax"/>
          <c:min val="19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785912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6649207911511"/>
          <c:y val="0.27716365689903"/>
          <c:w val="0.144422220659917"/>
          <c:h val="0.389673451571941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D8 k-3 sections</a:t>
            </a:r>
            <a:r>
              <a:rPr lang="en-US" baseline="0"/>
              <a:t> drop drastically as student pop grows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97008120594744"/>
          <c:y val="0.0976525821596244"/>
          <c:w val="0.694792971681756"/>
          <c:h val="0.773969908690991"/>
        </c:manualLayout>
      </c:layout>
      <c:lineChart>
        <c:grouping val="standard"/>
        <c:ser>
          <c:idx val="1"/>
          <c:order val="1"/>
          <c:tx>
            <c:strRef>
              <c:f>Summary!$A$25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cat>
            <c:strRef>
              <c:f>Summary!$B$23:$G$23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Summary!$B$25:$G$25</c:f>
              <c:numCache>
                <c:formatCode>General</c:formatCode>
                <c:ptCount val="6"/>
                <c:pt idx="0">
                  <c:v>8377.0</c:v>
                </c:pt>
                <c:pt idx="1">
                  <c:v>8355.0</c:v>
                </c:pt>
                <c:pt idx="2">
                  <c:v>8458.0</c:v>
                </c:pt>
                <c:pt idx="3">
                  <c:v>8420.0</c:v>
                </c:pt>
                <c:pt idx="4">
                  <c:v>8540.0</c:v>
                </c:pt>
                <c:pt idx="5" formatCode="_(* #,##0_);_(* \(#,##0\);_(* &quot;-&quot;??_);_(@_)">
                  <c:v>8543.0</c:v>
                </c:pt>
              </c:numCache>
            </c:numRef>
          </c:val>
        </c:ser>
        <c:marker val="1"/>
        <c:axId val="484376824"/>
        <c:axId val="477461496"/>
      </c:lineChart>
      <c:lineChart>
        <c:grouping val="standard"/>
        <c:ser>
          <c:idx val="0"/>
          <c:order val="0"/>
          <c:tx>
            <c:strRef>
              <c:f>Summary!$A$24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Summary!$B$23:$G$23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Summary!$B$24:$G$24</c:f>
              <c:numCache>
                <c:formatCode>General</c:formatCode>
                <c:ptCount val="6"/>
                <c:pt idx="0">
                  <c:v>392.0</c:v>
                </c:pt>
                <c:pt idx="1">
                  <c:v>390.0</c:v>
                </c:pt>
                <c:pt idx="2">
                  <c:v>376.0</c:v>
                </c:pt>
                <c:pt idx="3">
                  <c:v>364.0</c:v>
                </c:pt>
                <c:pt idx="4">
                  <c:v>356.0</c:v>
                </c:pt>
                <c:pt idx="5">
                  <c:v>347.0</c:v>
                </c:pt>
              </c:numCache>
            </c:numRef>
          </c:val>
        </c:ser>
        <c:marker val="1"/>
        <c:axId val="583456312"/>
        <c:axId val="582262584"/>
      </c:lineChart>
      <c:catAx>
        <c:axId val="48437682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7461496"/>
        <c:crosses val="autoZero"/>
        <c:auto val="1"/>
        <c:lblAlgn val="ctr"/>
        <c:lblOffset val="100"/>
      </c:catAx>
      <c:valAx>
        <c:axId val="477461496"/>
        <c:scaling>
          <c:orientation val="minMax"/>
          <c:max val="8700.0"/>
          <c:min val="82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</a:t>
                </a:r>
                <a:r>
                  <a:rPr lang="en-US" baseline="0"/>
                  <a:t>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84376824"/>
        <c:crosses val="autoZero"/>
        <c:crossBetween val="between"/>
      </c:valAx>
      <c:valAx>
        <c:axId val="582262584"/>
        <c:scaling>
          <c:orientation val="minMax"/>
          <c:min val="340.0"/>
        </c:scaling>
        <c:axPos val="r"/>
        <c:numFmt formatCode="General" sourceLinked="1"/>
        <c:tickLblPos val="nextTo"/>
        <c:crossAx val="583456312"/>
        <c:crosses val="max"/>
        <c:crossBetween val="between"/>
      </c:valAx>
      <c:catAx>
        <c:axId val="583456312"/>
        <c:scaling>
          <c:orientation val="minMax"/>
        </c:scaling>
        <c:delete val="1"/>
        <c:axPos val="b"/>
        <c:tickLblPos val="nextTo"/>
        <c:crossAx val="58226258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35811996688783"/>
          <c:y val="0.336043207162556"/>
          <c:w val="0.154987496003454"/>
          <c:h val="0.268522722730725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D8 4-8 class sizes increase</a:t>
            </a:r>
            <a:r>
              <a:rPr lang="en-US" baseline="0" dirty="0"/>
              <a:t> sharply after 2008,</a:t>
            </a:r>
            <a:r>
              <a:rPr lang="en-US" baseline="0" dirty="0" smtClean="0"/>
              <a:t> </a:t>
            </a:r>
          </a:p>
          <a:p>
            <a:pPr>
              <a:defRPr/>
            </a:pPr>
            <a:r>
              <a:rPr lang="en-US" baseline="0" dirty="0" smtClean="0"/>
              <a:t>plateau above C4E goals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537791760404949"/>
          <c:y val="0.171356783919598"/>
          <c:w val="0.758643841394826"/>
          <c:h val="0.701442052783603"/>
        </c:manualLayout>
      </c:layout>
      <c:lineChart>
        <c:grouping val="standard"/>
        <c:ser>
          <c:idx val="0"/>
          <c:order val="0"/>
          <c:tx>
            <c:strRef>
              <c:f>Summary!$A$17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Summary!$B$16:$H$16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Summary!$B$17:$H$17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Summary!$A$18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Summary!$B$16:$H$16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Summary!$B$18:$H$18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Summary!$A$19</c:f>
              <c:strCache>
                <c:ptCount val="1"/>
                <c:pt idx="0">
                  <c:v>D8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Summary!$B$16:$H$16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Summary!$B$19:$H$19</c:f>
              <c:numCache>
                <c:formatCode>General</c:formatCode>
                <c:ptCount val="7"/>
                <c:pt idx="0">
                  <c:v>26.2</c:v>
                </c:pt>
                <c:pt idx="1">
                  <c:v>25.4</c:v>
                </c:pt>
                <c:pt idx="2">
                  <c:v>25.0</c:v>
                </c:pt>
                <c:pt idx="3">
                  <c:v>25.7</c:v>
                </c:pt>
                <c:pt idx="4">
                  <c:v>25.9</c:v>
                </c:pt>
                <c:pt idx="5">
                  <c:v>25.9</c:v>
                </c:pt>
                <c:pt idx="6" formatCode="0.0">
                  <c:v>25.89974293059122</c:v>
                </c:pt>
              </c:numCache>
            </c:numRef>
          </c:val>
        </c:ser>
        <c:marker val="1"/>
        <c:axId val="483535768"/>
        <c:axId val="583481480"/>
      </c:lineChart>
      <c:catAx>
        <c:axId val="48353576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3481480"/>
        <c:crosses val="autoZero"/>
        <c:auto val="1"/>
        <c:lblAlgn val="ctr"/>
        <c:lblOffset val="100"/>
      </c:catAx>
      <c:valAx>
        <c:axId val="583481480"/>
        <c:scaling>
          <c:orientation val="minMax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835357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772063648294"/>
          <c:y val="0.341119092317285"/>
          <c:w val="0.153350792088489"/>
          <c:h val="0.382113308746212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D8 4-8 sections</a:t>
            </a:r>
            <a:r>
              <a:rPr lang="en-US" dirty="0" smtClean="0"/>
              <a:t> and students flat line</a:t>
            </a:r>
            <a:r>
              <a:rPr lang="en-US" baseline="0" dirty="0" smtClean="0"/>
              <a:t> </a:t>
            </a:r>
            <a:r>
              <a:rPr lang="en-US" baseline="0" dirty="0"/>
              <a:t>and begin to drop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844249280208944"/>
          <c:y val="0.121427370406824"/>
          <c:w val="0.691094233971955"/>
          <c:h val="0.748970431430446"/>
        </c:manualLayout>
      </c:layout>
      <c:lineChart>
        <c:grouping val="standard"/>
        <c:ser>
          <c:idx val="1"/>
          <c:order val="1"/>
          <c:tx>
            <c:strRef>
              <c:f>Summary!$A$31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cat>
            <c:strRef>
              <c:f>Summary!$B$29:$G$29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Summary!$B$31:$G$31</c:f>
              <c:numCache>
                <c:formatCode>General</c:formatCode>
                <c:ptCount val="6"/>
                <c:pt idx="0">
                  <c:v>10242.0</c:v>
                </c:pt>
                <c:pt idx="1">
                  <c:v>9856.0</c:v>
                </c:pt>
                <c:pt idx="2">
                  <c:v>10349.0</c:v>
                </c:pt>
                <c:pt idx="3">
                  <c:v>10453.0</c:v>
                </c:pt>
                <c:pt idx="4">
                  <c:v>10327.0</c:v>
                </c:pt>
                <c:pt idx="5">
                  <c:v>10075.0</c:v>
                </c:pt>
              </c:numCache>
            </c:numRef>
          </c:val>
        </c:ser>
        <c:marker val="1"/>
        <c:axId val="458605304"/>
        <c:axId val="584038104"/>
      </c:lineChart>
      <c:lineChart>
        <c:grouping val="standard"/>
        <c:ser>
          <c:idx val="0"/>
          <c:order val="0"/>
          <c:tx>
            <c:strRef>
              <c:f>Summary!$A$30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Summary!$B$29:$G$29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Summary!$B$30:$G$30</c:f>
              <c:numCache>
                <c:formatCode>General</c:formatCode>
                <c:ptCount val="6"/>
                <c:pt idx="0">
                  <c:v>403.0</c:v>
                </c:pt>
                <c:pt idx="1">
                  <c:v>395.0</c:v>
                </c:pt>
                <c:pt idx="2">
                  <c:v>403.0</c:v>
                </c:pt>
                <c:pt idx="3">
                  <c:v>403.0</c:v>
                </c:pt>
                <c:pt idx="4">
                  <c:v>398.0</c:v>
                </c:pt>
                <c:pt idx="5">
                  <c:v>389.0</c:v>
                </c:pt>
              </c:numCache>
            </c:numRef>
          </c:val>
        </c:ser>
        <c:marker val="1"/>
        <c:axId val="458946632"/>
        <c:axId val="583329592"/>
      </c:lineChart>
      <c:catAx>
        <c:axId val="45860530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4038104"/>
        <c:crosses val="autoZero"/>
        <c:auto val="1"/>
        <c:lblAlgn val="ctr"/>
        <c:lblOffset val="100"/>
      </c:catAx>
      <c:valAx>
        <c:axId val="584038104"/>
        <c:scaling>
          <c:orientation val="minMax"/>
          <c:min val="97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58605304"/>
        <c:crosses val="autoZero"/>
        <c:crossBetween val="between"/>
      </c:valAx>
      <c:valAx>
        <c:axId val="583329592"/>
        <c:scaling>
          <c:orientation val="minMax"/>
          <c:max val="420.0"/>
          <c:min val="385.0"/>
        </c:scaling>
        <c:axPos val="r"/>
        <c:numFmt formatCode="General" sourceLinked="1"/>
        <c:tickLblPos val="nextTo"/>
        <c:crossAx val="458946632"/>
        <c:crosses val="max"/>
        <c:crossBetween val="between"/>
      </c:valAx>
      <c:catAx>
        <c:axId val="458946632"/>
        <c:scaling>
          <c:orientation val="minMax"/>
        </c:scaling>
        <c:delete val="1"/>
        <c:axPos val="b"/>
        <c:tickLblPos val="nextTo"/>
        <c:crossAx val="58332959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30496102609557"/>
          <c:y val="0.318521226513352"/>
          <c:w val="0.160264381119133"/>
          <c:h val="0.290470774486522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26.2822235421828</c:v>
                </c:pt>
              </c:numCache>
            </c:numRef>
          </c:val>
        </c:ser>
        <c:dLbls>
          <c:showVal val="1"/>
        </c:dLbls>
        <c:marker val="1"/>
        <c:axId val="458671304"/>
        <c:axId val="583497352"/>
      </c:lineChart>
      <c:catAx>
        <c:axId val="458671304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3497352"/>
        <c:crosses val="autoZero"/>
        <c:auto val="1"/>
        <c:lblAlgn val="ctr"/>
        <c:lblOffset val="100"/>
      </c:catAx>
      <c:valAx>
        <c:axId val="583497352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4586713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459256632"/>
        <c:axId val="489653944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469624264"/>
        <c:axId val="468784152"/>
      </c:lineChart>
      <c:catAx>
        <c:axId val="459256632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9653944"/>
        <c:crosses val="autoZero"/>
        <c:auto val="1"/>
        <c:lblAlgn val="ctr"/>
        <c:lblOffset val="100"/>
      </c:catAx>
      <c:valAx>
        <c:axId val="489653944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459256632"/>
        <c:crosses val="autoZero"/>
        <c:crossBetween val="between"/>
      </c:valAx>
      <c:valAx>
        <c:axId val="468784152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469624264"/>
        <c:crosses val="max"/>
        <c:crossBetween val="between"/>
      </c:valAx>
      <c:catAx>
        <c:axId val="469624264"/>
        <c:scaling>
          <c:orientation val="minMax"/>
        </c:scaling>
        <c:delete val="1"/>
        <c:axPos val="b"/>
        <c:tickLblPos val="nextTo"/>
        <c:crossAx val="46878415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C7E4255-8905-8B45-815A-45F4DED1AAA5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A00A07D-AAD2-AB4A-A390-04A1A8874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F7050CD-9F22-D04A-A4F9-D78E7E706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E7F610-F753-D347-9AC2-20447F869D15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F912D3-0DA2-0048-92A7-712986DA9DAA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A674DD-5037-E741-8814-15BA34548EB5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DF2A06-4581-C944-9749-C73AFDF6E949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9417A3-C0C9-674D-966A-CD21CC8D1E99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5628CB-9605-DA44-9210-FC7E8116D743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2916DC-7148-E343-8F07-4ADD95CC95C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16BBA4-AC2A-EC4B-8DEA-A96E4ED36B33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C66C39-0703-184E-AA47-6839E6C734A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8E1543-9B4E-5F4B-96D3-EEF3382B8120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9B0AE4-7EB4-9044-9C16-F424D62D22F8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88476D-E4BB-E44D-B44F-C63D5E7DF02A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4A7227-A354-6848-9518-AA0D71BAF541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D5EEC4-229B-714B-B445-15E2F86EDB48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B1AE8C-1FD7-0142-819B-CB8121D8E975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E272C1-6C7E-0B43-92AE-345505D5242C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0E328E-22B4-0B4D-AF27-58A7B8F150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BB4AF-494E-954C-A4DB-33596C0EFA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2DE9C-328A-AC4B-A07E-907E73CAD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9C783-862F-274C-9C07-716A7037B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939EE-E815-F841-91C3-BF3E5E878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B3B04-B914-754A-AC0A-BB45AF944D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F319A-CFCC-0F4E-BAEB-C32140D6C1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AB71C-BBA3-5C4D-8B7A-A9DB068CB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D0C33-DCD3-1F46-833B-594E2064AE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1E97E-FC46-0B4B-99EB-B5D69DDD6C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7F496-3915-934D-A60A-9E25762F4C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9F3FE-66B7-FD47-A8D4-FD10952F5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3E471-504F-5E44-B2AD-7E8B51B48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E3BA46B-A3DD-554F-B15A-F75F9FD764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Presentation to Community Education Council District 8</a:t>
            </a: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Spring 2013</a:t>
            </a: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>
                <a:ea typeface="ＭＳ Ｐゴシック" charset="-128"/>
                <a:cs typeface="ＭＳ Ｐゴシック" charset="-128"/>
              </a:rPr>
              <a:t>Leonie Haimson,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sheet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for a sample letter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.</a:t>
            </a:r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304800" y="1295400"/>
          <a:ext cx="8534400" cy="4944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685800" y="2286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/>
              <a:t>City’s class sizes have risen sharply in all grades since 2007…esp. in K-3; now largest in 14 yrs!</a:t>
            </a: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381000" y="60960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This year’s class size data is available at </a:t>
            </a:r>
            <a:r>
              <a:rPr lang="en-US" sz="1400" i="1">
                <a:hlinkClick r:id="rId4"/>
              </a:rPr>
              <a:t>http://schools.nyc.gov/AboutUs/data/classsize/classsize.htm</a:t>
            </a:r>
            <a:r>
              <a:rPr lang="en-US" sz="1400" i="1"/>
              <a:t> </a:t>
            </a:r>
          </a:p>
          <a:p>
            <a:pPr algn="ctr"/>
            <a:r>
              <a:rPr lang="en-US" sz="1400" i="1"/>
              <a:t>*All class size figures calculated averaging Gen.Ed,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762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D8?  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457200" y="1066800"/>
          <a:ext cx="8282152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304800" y="1447800"/>
          <a:ext cx="8534400" cy="505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D8?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457200" y="1524000"/>
          <a:ext cx="8247185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9786</TotalTime>
  <Words>1443</Words>
  <Application>Microsoft Macintosh PowerPoint</Application>
  <PresentationFormat>On-screen Show (4:3)</PresentationFormat>
  <Paragraphs>153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ＭＳ Ｐゴシック</vt:lpstr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D8?  </vt:lpstr>
      <vt:lpstr>Also in grades 4-8,  class sizes have increased</vt:lpstr>
      <vt:lpstr>What Happened in D8?</vt:lpstr>
      <vt:lpstr>Also in HS: citywide average class sizes have risen</vt:lpstr>
      <vt:lpstr>Ways that DOE has worked AGAINST reducing class size</vt:lpstr>
      <vt:lpstr>Slide 11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72</cp:revision>
  <dcterms:created xsi:type="dcterms:W3CDTF">2013-02-26T15:56:55Z</dcterms:created>
  <dcterms:modified xsi:type="dcterms:W3CDTF">2013-02-26T15:57:22Z</dcterms:modified>
</cp:coreProperties>
</file>