
<file path=[Content_Types].xml><?xml version="1.0" encoding="utf-8"?>
<Types xmlns="http://schemas.openxmlformats.org/package/2006/content-types">
  <Override PartName="/ppt/slides/slide18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9.xml" ContentType="application/vnd.openxmlformats-officedocument.presentationml.slide+xml"/>
  <Override PartName="/ppt/charts/chart4.xml" ContentType="application/vnd.openxmlformats-officedocument.drawingml.chart+xml"/>
  <Override PartName="/ppt/slides/slide14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5.xml" ContentType="application/vnd.openxmlformats-officedocument.presentationml.slide+xml"/>
  <Override PartName="/ppt/notesSlides/notesSlide9.xml" ContentType="application/vnd.openxmlformats-officedocument.presentationml.notesSlide+xml"/>
  <Override PartName="/ppt/notesSlides/notesSlide16.xml" ContentType="application/vnd.openxmlformats-officedocument.presentationml.notesSlide+xml"/>
  <Default Extension="rels" ContentType="application/vnd.openxmlformats-package.relationships+xml"/>
  <Override PartName="/ppt/slides/slide10.xml" ContentType="application/vnd.openxmlformats-officedocument.presentationml.slide+xml"/>
  <Override PartName="/ppt/slideLayouts/slideLayout5.xml" ContentType="application/vnd.openxmlformats-officedocument.presentationml.slideLayout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notesSlides/notesSlide12.xml" ContentType="application/vnd.openxmlformats-officedocument.presentationml.notesSlide+xml"/>
  <Default Extension="jpeg" ContentType="image/jpeg"/>
  <Override PartName="/ppt/theme/theme2.xml" ContentType="application/vnd.openxmlformats-officedocument.theme+xml"/>
  <Override PartName="/ppt/slideLayouts/slideLayout1.xml" ContentType="application/vnd.openxmlformats-officedocument.presentationml.slideLayout+xml"/>
  <Override PartName="/ppt/theme/themeOverride2.xml" ContentType="application/vnd.openxmlformats-officedocument.themeOverride+xml"/>
  <Override PartName="/docProps/app.xml" ContentType="application/vnd.openxmlformats-officedocument.extended-properties+xml"/>
  <Default Extension="xml" ContentType="application/xml"/>
  <Override PartName="/ppt/notesSlides/notesSlide5.xml" ContentType="application/vnd.openxmlformats-officedocument.presentationml.notesSlide+xml"/>
  <Override PartName="/ppt/tableStyles.xml" ContentType="application/vnd.openxmlformats-officedocument.presentationml.tableStyles+xml"/>
  <Override PartName="/ppt/charts/chart5.xml" ContentType="application/vnd.openxmlformats-officedocument.drawingml.chart+xml"/>
  <Override PartName="/ppt/slides/slide15.xml" ContentType="application/vnd.openxmlformats-officedocument.presentationml.slide+xml"/>
  <Override PartName="/ppt/notesSlides/notesSlide1.xml" ContentType="application/vnd.openxmlformats-officedocument.presentationml.notesSlide+xml"/>
  <Override PartName="/ppt/slideLayouts/slideLayout12.xml" ContentType="application/vnd.openxmlformats-officedocument.presentationml.slideLayout+xml"/>
  <Override PartName="/ppt/charts/chart1.xml" ContentType="application/vnd.openxmlformats-officedocument.drawingml.chart+xml"/>
  <Override PartName="/ppt/slides/slide6.xml" ContentType="application/vnd.openxmlformats-officedocument.presentationml.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ppt/slides/slide11.xml" ContentType="application/vnd.openxmlformats-officedocument.presentationml.slide+xml"/>
  <Override PartName="/ppt/slideLayouts/slideLayout6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s/slide2.xml" ContentType="application/vnd.openxmlformats-officedocument.presentationml.slide+xml"/>
  <Override PartName="/ppt/theme/theme3.xml" ContentType="application/vnd.openxmlformats-officedocument.theme+xml"/>
  <Override PartName="/ppt/slideLayouts/slideLayout2.xml" ContentType="application/vnd.openxmlformats-officedocument.presentationml.slideLayout+xml"/>
  <Default Extension="png" ContentType="image/png"/>
  <Override PartName="/ppt/notesSlides/notesSlide6.xml" ContentType="application/vnd.openxmlformats-officedocument.presentationml.notesSlide+xml"/>
  <Override PartName="/ppt/charts/chart6.xml" ContentType="application/vnd.openxmlformats-officedocument.drawingml.chart+xml"/>
  <Override PartName="/ppt/slides/slide16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7.xml" ContentType="application/vnd.openxmlformats-officedocument.presentationml.slide+xml"/>
  <Override PartName="/ppt/charts/chart2.xml" ContentType="application/vnd.openxmlformats-officedocument.drawingml.chart+xml"/>
  <Override PartName="/ppt/presentation.xml" ContentType="application/vnd.openxmlformats-officedocument.presentationml.presentation.main+xml"/>
  <Override PartName="/ppt/slides/slide12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4.xml" ContentType="application/vnd.openxmlformats-officedocument.presentationml.notesSlide+xml"/>
  <Override PartName="/ppt/slides/slide3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7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3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8.xml" ContentType="application/vnd.openxmlformats-officedocument.presentationml.slide+xml"/>
  <Override PartName="/ppt/charts/chart3.xml" ContentType="application/vnd.openxmlformats-officedocument.drawingml.chart+xml"/>
  <Override PartName="/ppt/presProps.xml" ContentType="application/vnd.openxmlformats-officedocument.presentationml.presProps+xml"/>
  <Override PartName="/ppt/slides/slide13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4.xml" ContentType="application/vnd.openxmlformats-officedocument.presentationml.slide+xml"/>
  <Override PartName="/ppt/notesSlides/notesSlide8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1.xml" ContentType="application/vnd.openxmlformats-officedocument.presentationml.notesSlide+xml"/>
  <Override PartName="/ppt/slideLayouts/slideLayout4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theme/themeOverride1.xml" ContentType="application/vnd.openxmlformats-officedocument.themeOverride+xml"/>
  <Override PartName="/ppt/viewProps.xml" ContentType="application/vnd.openxmlformats-officedocument.presentationml.viewProps+xml"/>
  <Default Extension="bin" ContentType="application/vnd.openxmlformats-officedocument.presentationml.printerSettings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373" r:id="rId2"/>
    <p:sldId id="374" r:id="rId3"/>
    <p:sldId id="375" r:id="rId4"/>
    <p:sldId id="376" r:id="rId5"/>
    <p:sldId id="344" r:id="rId6"/>
    <p:sldId id="367" r:id="rId7"/>
    <p:sldId id="349" r:id="rId8"/>
    <p:sldId id="372" r:id="rId9"/>
    <p:sldId id="377" r:id="rId10"/>
    <p:sldId id="378" r:id="rId11"/>
    <p:sldId id="379" r:id="rId12"/>
    <p:sldId id="380" r:id="rId13"/>
    <p:sldId id="381" r:id="rId14"/>
    <p:sldId id="382" r:id="rId15"/>
    <p:sldId id="383" r:id="rId16"/>
    <p:sldId id="384" r:id="rId17"/>
    <p:sldId id="385" r:id="rId18"/>
    <p:sldId id="386" r:id="rId19"/>
  </p:sldIdLst>
  <p:sldSz cx="9144000" cy="6858000" type="screen4x3"/>
  <p:notesSz cx="9313863" cy="6858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288" y="-6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8" d="100"/>
          <a:sy n="78" d="100"/>
        </p:scale>
        <p:origin x="-1548" y="-102"/>
      </p:cViewPr>
      <p:guideLst>
        <p:guide orient="horz" pos="2160"/>
        <p:guide pos="2934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notesMaster" Target="notesMasters/notesMaster1.xml"/><Relationship Id="rId21" Type="http://schemas.openxmlformats.org/officeDocument/2006/relationships/handoutMaster" Target="handoutMasters/handoutMaster1.xml"/><Relationship Id="rId22" Type="http://schemas.openxmlformats.org/officeDocument/2006/relationships/printerSettings" Target="printerSettings/printerSettings1.bin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mollymoody:Desktop:Class%20Size%20Data:Short%20term%20CS%20Data:District%20Data:D9%20Class%20Size%20Analysis%20updated%202012-13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mollymoody:Desktop:Class%20Size%20Data:Short%20term%20CS%20Data:District%20Data:D9%20Class%20Size%20Analysis%20updated%202012-13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mollymoody:Desktop:Class%20Size%20Data:Short%20term%20CS%20Data:District%20Data:D9%20Class%20Size%20Analysis%20updated%202012-13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mollymoody:Desktop:Class%20Size%20Data:Short%20term%20CS%20Data:District%20Data:D9%20Class%20Size%20Analysis%20updated%202012-13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1.xml"/><Relationship Id="rId2" Type="http://schemas.openxmlformats.org/officeDocument/2006/relationships/oleObject" Target="Macintosh%20HD:Users:mollymoody:Desktop:CSM:Class%20Size%20Data:Class%20Size:Short%20term%20CS%20Data:HScoreclass%20size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2.xml"/><Relationship Id="rId2" Type="http://schemas.openxmlformats.org/officeDocument/2006/relationships/oleObject" Target="Macintosh%20HD:Users:mollymoody:Desktop:Class%20Size%20Data:Class%20Size%20Averages%20upd.%201.7.13%20citywide%202006-2012%20w.%20charts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18"/>
  <c:chart>
    <c:title>
      <c:tx>
        <c:rich>
          <a:bodyPr/>
          <a:lstStyle/>
          <a:p>
            <a:pPr>
              <a:defRPr/>
            </a:pPr>
            <a:r>
              <a:rPr lang="en-US"/>
              <a:t>D9 k-3 class sizes</a:t>
            </a:r>
            <a:r>
              <a:rPr lang="en-US" baseline="0"/>
              <a:t> on the rise since 2008</a:t>
            </a:r>
            <a:endParaRPr lang="en-US"/>
          </a:p>
        </c:rich>
      </c:tx>
      <c:layout/>
    </c:title>
    <c:plotArea>
      <c:layout>
        <c:manualLayout>
          <c:layoutTarget val="inner"/>
          <c:xMode val="edge"/>
          <c:yMode val="edge"/>
          <c:x val="0.0754978210270886"/>
          <c:y val="0.128764852169107"/>
          <c:w val="0.726307631357401"/>
          <c:h val="0.731345501541514"/>
        </c:manualLayout>
      </c:layout>
      <c:lineChart>
        <c:grouping val="standard"/>
        <c:ser>
          <c:idx val="0"/>
          <c:order val="0"/>
          <c:tx>
            <c:strRef>
              <c:f>Summary!$A$8</c:f>
              <c:strCache>
                <c:ptCount val="1"/>
                <c:pt idx="0">
                  <c:v>C4E goals</c:v>
                </c:pt>
              </c:strCache>
            </c:strRef>
          </c:tx>
          <c:spPr>
            <a:ln>
              <a:solidFill>
                <a:srgbClr val="000090"/>
              </a:solidFill>
            </a:ln>
          </c:spPr>
          <c:marker>
            <c:symbol val="none"/>
          </c:marker>
          <c:dLbls>
            <c:showVal val="1"/>
          </c:dLbls>
          <c:cat>
            <c:strRef>
              <c:f>Summary!$B$7:$H$7</c:f>
              <c:strCache>
                <c:ptCount val="7"/>
                <c:pt idx="0">
                  <c:v>Baseline</c:v>
                </c:pt>
                <c:pt idx="1">
                  <c:v>2007-8</c:v>
                </c:pt>
                <c:pt idx="2">
                  <c:v>2008-9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  <c:pt idx="6">
                  <c:v>2012-13</c:v>
                </c:pt>
              </c:strCache>
            </c:strRef>
          </c:cat>
          <c:val>
            <c:numRef>
              <c:f>Summary!$B$8:$H$8</c:f>
              <c:numCache>
                <c:formatCode>General</c:formatCode>
                <c:ptCount val="7"/>
                <c:pt idx="0">
                  <c:v>21.0</c:v>
                </c:pt>
                <c:pt idx="1">
                  <c:v>20.7</c:v>
                </c:pt>
                <c:pt idx="2">
                  <c:v>20.5</c:v>
                </c:pt>
                <c:pt idx="3">
                  <c:v>20.3</c:v>
                </c:pt>
                <c:pt idx="4">
                  <c:v>20.1</c:v>
                </c:pt>
                <c:pt idx="5">
                  <c:v>19.9</c:v>
                </c:pt>
                <c:pt idx="6">
                  <c:v>19.9</c:v>
                </c:pt>
              </c:numCache>
            </c:numRef>
          </c:val>
        </c:ser>
        <c:ser>
          <c:idx val="1"/>
          <c:order val="1"/>
          <c:tx>
            <c:strRef>
              <c:f>Summary!$A$9</c:f>
              <c:strCache>
                <c:ptCount val="1"/>
                <c:pt idx="0">
                  <c:v>Citywide actual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dLbls>
            <c:showVal val="1"/>
          </c:dLbls>
          <c:cat>
            <c:strRef>
              <c:f>Summary!$B$7:$H$7</c:f>
              <c:strCache>
                <c:ptCount val="7"/>
                <c:pt idx="0">
                  <c:v>Baseline</c:v>
                </c:pt>
                <c:pt idx="1">
                  <c:v>2007-8</c:v>
                </c:pt>
                <c:pt idx="2">
                  <c:v>2008-9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  <c:pt idx="6">
                  <c:v>2012-13</c:v>
                </c:pt>
              </c:strCache>
            </c:strRef>
          </c:cat>
          <c:val>
            <c:numRef>
              <c:f>Summary!$B$9:$H$9</c:f>
              <c:numCache>
                <c:formatCode>General</c:formatCode>
                <c:ptCount val="7"/>
                <c:pt idx="0">
                  <c:v>21.0</c:v>
                </c:pt>
                <c:pt idx="1">
                  <c:v>20.9</c:v>
                </c:pt>
                <c:pt idx="2">
                  <c:v>21.4</c:v>
                </c:pt>
                <c:pt idx="3">
                  <c:v>22.1</c:v>
                </c:pt>
                <c:pt idx="4">
                  <c:v>22.9</c:v>
                </c:pt>
                <c:pt idx="5">
                  <c:v>23.9</c:v>
                </c:pt>
                <c:pt idx="6">
                  <c:v>24.5</c:v>
                </c:pt>
              </c:numCache>
            </c:numRef>
          </c:val>
        </c:ser>
        <c:ser>
          <c:idx val="2"/>
          <c:order val="2"/>
          <c:tx>
            <c:strRef>
              <c:f>Summary!$A$10</c:f>
              <c:strCache>
                <c:ptCount val="1"/>
                <c:pt idx="0">
                  <c:v>D9</c:v>
                </c:pt>
              </c:strCache>
            </c:strRef>
          </c:tx>
          <c:spPr>
            <a:ln>
              <a:solidFill>
                <a:srgbClr val="008000"/>
              </a:solidFill>
            </a:ln>
          </c:spPr>
          <c:marker>
            <c:symbol val="none"/>
          </c:marker>
          <c:dLbls>
            <c:showVal val="1"/>
          </c:dLbls>
          <c:cat>
            <c:strRef>
              <c:f>Summary!$B$7:$H$7</c:f>
              <c:strCache>
                <c:ptCount val="7"/>
                <c:pt idx="0">
                  <c:v>Baseline</c:v>
                </c:pt>
                <c:pt idx="1">
                  <c:v>2007-8</c:v>
                </c:pt>
                <c:pt idx="2">
                  <c:v>2008-9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  <c:pt idx="6">
                  <c:v>2012-13</c:v>
                </c:pt>
              </c:strCache>
            </c:strRef>
          </c:cat>
          <c:val>
            <c:numRef>
              <c:f>Summary!$B$10:$H$10</c:f>
              <c:numCache>
                <c:formatCode>General</c:formatCode>
                <c:ptCount val="7"/>
                <c:pt idx="0">
                  <c:v>21.0</c:v>
                </c:pt>
                <c:pt idx="1">
                  <c:v>21.2</c:v>
                </c:pt>
                <c:pt idx="2">
                  <c:v>21.0</c:v>
                </c:pt>
                <c:pt idx="3">
                  <c:v>21.2</c:v>
                </c:pt>
                <c:pt idx="4">
                  <c:v>22.1</c:v>
                </c:pt>
                <c:pt idx="5">
                  <c:v>23.0</c:v>
                </c:pt>
                <c:pt idx="6">
                  <c:v>23.4</c:v>
                </c:pt>
              </c:numCache>
            </c:numRef>
          </c:val>
        </c:ser>
        <c:marker val="1"/>
        <c:axId val="488802712"/>
        <c:axId val="582747832"/>
      </c:lineChart>
      <c:catAx>
        <c:axId val="488802712"/>
        <c:scaling>
          <c:orientation val="minMax"/>
        </c:scaling>
        <c:axPos val="b"/>
        <c:majorTickMark val="none"/>
        <c:tickLblPos val="nextTo"/>
        <c:txPr>
          <a:bodyPr rot="-2700000"/>
          <a:lstStyle/>
          <a:p>
            <a:pPr>
              <a:defRPr/>
            </a:pPr>
            <a:endParaRPr lang="en-US"/>
          </a:p>
        </c:txPr>
        <c:crossAx val="582747832"/>
        <c:crosses val="autoZero"/>
        <c:auto val="1"/>
        <c:lblAlgn val="ctr"/>
        <c:lblOffset val="100"/>
      </c:catAx>
      <c:valAx>
        <c:axId val="582747832"/>
        <c:scaling>
          <c:orientation val="minMax"/>
          <c:min val="19.0"/>
        </c:scaling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Students per Section</a:t>
                </a:r>
              </a:p>
            </c:rich>
          </c:tx>
          <c:layout>
            <c:manualLayout>
              <c:xMode val="edge"/>
              <c:yMode val="edge"/>
              <c:x val="0.0361111111111111"/>
              <c:y val="0.43254593175853"/>
            </c:manualLayout>
          </c:layout>
        </c:title>
        <c:numFmt formatCode="General" sourceLinked="1"/>
        <c:majorTickMark val="none"/>
        <c:tickLblPos val="nextTo"/>
        <c:crossAx val="48880271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0664586474563"/>
          <c:y val="0.282955225374391"/>
          <c:w val="0.182715837382029"/>
          <c:h val="0.366667391914502"/>
        </c:manualLayout>
      </c:layout>
      <c:spPr>
        <a:ln>
          <a:noFill/>
        </a:ln>
      </c:spPr>
      <c:txPr>
        <a:bodyPr/>
        <a:lstStyle/>
        <a:p>
          <a:pPr>
            <a:defRPr sz="1800"/>
          </a:pPr>
          <a:endParaRPr lang="en-US"/>
        </a:p>
      </c:txPr>
    </c:legend>
    <c:plotVisOnly val="1"/>
    <c:dispBlanksAs val="gap"/>
  </c:chart>
  <c:spPr>
    <a:ln>
      <a:noFill/>
    </a:ln>
  </c:sp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18"/>
  <c:chart>
    <c:title>
      <c:tx>
        <c:rich>
          <a:bodyPr/>
          <a:lstStyle/>
          <a:p>
            <a:pPr>
              <a:defRPr/>
            </a:pPr>
            <a:r>
              <a:rPr lang="en-US"/>
              <a:t>D9 k-3 sections/teachers drop steadily</a:t>
            </a:r>
          </a:p>
        </c:rich>
      </c:tx>
      <c:layout/>
    </c:title>
    <c:plotArea>
      <c:layout>
        <c:manualLayout>
          <c:layoutTarget val="inner"/>
          <c:xMode val="edge"/>
          <c:yMode val="edge"/>
          <c:x val="0.100510447558672"/>
          <c:y val="0.101835985312117"/>
          <c:w val="0.688062035649685"/>
          <c:h val="0.764610877128731"/>
        </c:manualLayout>
      </c:layout>
      <c:lineChart>
        <c:grouping val="standard"/>
        <c:ser>
          <c:idx val="1"/>
          <c:order val="1"/>
          <c:tx>
            <c:strRef>
              <c:f>Summary!$A$23</c:f>
              <c:strCache>
                <c:ptCount val="1"/>
                <c:pt idx="0">
                  <c:v>Total Students</c:v>
                </c:pt>
              </c:strCache>
            </c:strRef>
          </c:tx>
          <c:marker>
            <c:symbol val="none"/>
          </c:marker>
          <c:dLbls>
            <c:dLbl>
              <c:idx val="5"/>
              <c:layout>
                <c:manualLayout>
                  <c:x val="-0.0411430371203599"/>
                  <c:y val="-0.0350109409190372"/>
                </c:manualLayout>
              </c:layout>
              <c:showVal val="1"/>
            </c:dLbl>
            <c:showVal val="1"/>
          </c:dLbls>
          <c:cat>
            <c:strRef>
              <c:f>Summary!$B$21:$G$21</c:f>
              <c:strCache>
                <c:ptCount val="6"/>
                <c:pt idx="0">
                  <c:v>2007-8</c:v>
                </c:pt>
                <c:pt idx="1">
                  <c:v>2008-9</c:v>
                </c:pt>
                <c:pt idx="2">
                  <c:v>2009-10</c:v>
                </c:pt>
                <c:pt idx="3">
                  <c:v>2010-11</c:v>
                </c:pt>
                <c:pt idx="4">
                  <c:v>2011-12</c:v>
                </c:pt>
                <c:pt idx="5">
                  <c:v>2012-13</c:v>
                </c:pt>
              </c:strCache>
            </c:strRef>
          </c:cat>
          <c:val>
            <c:numRef>
              <c:f>Summary!$B$23:$G$23</c:f>
              <c:numCache>
                <c:formatCode>General</c:formatCode>
                <c:ptCount val="6"/>
                <c:pt idx="0">
                  <c:v>11530.0</c:v>
                </c:pt>
                <c:pt idx="1">
                  <c:v>11438.0</c:v>
                </c:pt>
                <c:pt idx="2">
                  <c:v>11168.0</c:v>
                </c:pt>
                <c:pt idx="3">
                  <c:v>11181.0</c:v>
                </c:pt>
                <c:pt idx="4">
                  <c:v>11191.0</c:v>
                </c:pt>
                <c:pt idx="5">
                  <c:v>11266.0</c:v>
                </c:pt>
              </c:numCache>
            </c:numRef>
          </c:val>
        </c:ser>
        <c:marker val="1"/>
        <c:axId val="484007592"/>
        <c:axId val="586673336"/>
      </c:lineChart>
      <c:lineChart>
        <c:grouping val="standard"/>
        <c:ser>
          <c:idx val="0"/>
          <c:order val="0"/>
          <c:tx>
            <c:strRef>
              <c:f>Summary!$A$22</c:f>
              <c:strCache>
                <c:ptCount val="1"/>
                <c:pt idx="0">
                  <c:v>Total Sections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dLbls>
            <c:dLbl>
              <c:idx val="5"/>
              <c:layout>
                <c:manualLayout>
                  <c:x val="-0.0160001799775028"/>
                  <c:y val="-0.0306345733041575"/>
                </c:manualLayout>
              </c:layout>
              <c:showVal val="1"/>
            </c:dLbl>
            <c:showVal val="1"/>
          </c:dLbls>
          <c:cat>
            <c:strRef>
              <c:f>Summary!$B$21:$G$21</c:f>
              <c:strCache>
                <c:ptCount val="6"/>
                <c:pt idx="0">
                  <c:v>2007-8</c:v>
                </c:pt>
                <c:pt idx="1">
                  <c:v>2008-9</c:v>
                </c:pt>
                <c:pt idx="2">
                  <c:v>2009-10</c:v>
                </c:pt>
                <c:pt idx="3">
                  <c:v>2010-11</c:v>
                </c:pt>
                <c:pt idx="4">
                  <c:v>2011-12</c:v>
                </c:pt>
                <c:pt idx="5">
                  <c:v>2012-13</c:v>
                </c:pt>
              </c:strCache>
            </c:strRef>
          </c:cat>
          <c:val>
            <c:numRef>
              <c:f>Summary!$B$22:$G$22</c:f>
              <c:numCache>
                <c:formatCode>General</c:formatCode>
                <c:ptCount val="6"/>
                <c:pt idx="0">
                  <c:v>545.0</c:v>
                </c:pt>
                <c:pt idx="1">
                  <c:v>545.0</c:v>
                </c:pt>
                <c:pt idx="2">
                  <c:v>527.0</c:v>
                </c:pt>
                <c:pt idx="3">
                  <c:v>507.0</c:v>
                </c:pt>
                <c:pt idx="4">
                  <c:v>487.0</c:v>
                </c:pt>
                <c:pt idx="5">
                  <c:v>482.0</c:v>
                </c:pt>
              </c:numCache>
            </c:numRef>
          </c:val>
        </c:ser>
        <c:marker val="1"/>
        <c:axId val="484309976"/>
        <c:axId val="586657512"/>
      </c:lineChart>
      <c:catAx>
        <c:axId val="484007592"/>
        <c:scaling>
          <c:orientation val="minMax"/>
        </c:scaling>
        <c:axPos val="b"/>
        <c:majorTickMark val="none"/>
        <c:tickLblPos val="nextTo"/>
        <c:txPr>
          <a:bodyPr rot="-2700000"/>
          <a:lstStyle/>
          <a:p>
            <a:pPr>
              <a:defRPr/>
            </a:pPr>
            <a:endParaRPr lang="en-US"/>
          </a:p>
        </c:txPr>
        <c:crossAx val="586673336"/>
        <c:crosses val="autoZero"/>
        <c:auto val="1"/>
        <c:lblAlgn val="ctr"/>
        <c:lblOffset val="100"/>
      </c:catAx>
      <c:valAx>
        <c:axId val="586673336"/>
        <c:scaling>
          <c:orientation val="minMax"/>
        </c:scaling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Students</a:t>
                </a:r>
              </a:p>
            </c:rich>
          </c:tx>
          <c:layout/>
        </c:title>
        <c:numFmt formatCode="General" sourceLinked="1"/>
        <c:majorTickMark val="none"/>
        <c:tickLblPos val="nextTo"/>
        <c:crossAx val="484007592"/>
        <c:crosses val="autoZero"/>
        <c:crossBetween val="between"/>
      </c:valAx>
      <c:valAx>
        <c:axId val="586657512"/>
        <c:scaling>
          <c:orientation val="minMax"/>
          <c:min val="480.0"/>
        </c:scaling>
        <c:axPos val="r"/>
        <c:numFmt formatCode="General" sourceLinked="1"/>
        <c:tickLblPos val="nextTo"/>
        <c:crossAx val="484309976"/>
        <c:crosses val="max"/>
        <c:crossBetween val="between"/>
      </c:valAx>
      <c:catAx>
        <c:axId val="484309976"/>
        <c:scaling>
          <c:orientation val="minMax"/>
        </c:scaling>
        <c:delete val="1"/>
        <c:axPos val="b"/>
        <c:tickLblPos val="nextTo"/>
        <c:crossAx val="586657512"/>
        <c:crosses val="autoZero"/>
        <c:auto val="1"/>
        <c:lblAlgn val="ctr"/>
        <c:lblOffset val="100"/>
      </c:catAx>
    </c:plotArea>
    <c:legend>
      <c:legendPos val="r"/>
      <c:layout>
        <c:manualLayout>
          <c:xMode val="edge"/>
          <c:yMode val="edge"/>
          <c:x val="0.823185519342156"/>
          <c:y val="0.366342775084571"/>
          <c:w val="0.16805212337675"/>
          <c:h val="0.234511512254359"/>
        </c:manualLayout>
      </c:layout>
      <c:spPr>
        <a:ln>
          <a:noFill/>
        </a:ln>
      </c:spPr>
      <c:txPr>
        <a:bodyPr/>
        <a:lstStyle/>
        <a:p>
          <a:pPr>
            <a:defRPr sz="1800"/>
          </a:pPr>
          <a:endParaRPr lang="en-US"/>
        </a:p>
      </c:txPr>
    </c:legend>
    <c:plotVisOnly val="1"/>
    <c:dispBlanksAs val="gap"/>
  </c:chart>
  <c:spPr>
    <a:ln>
      <a:noFill/>
    </a:ln>
  </c:sp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18"/>
  <c:chart>
    <c:title>
      <c:tx>
        <c:rich>
          <a:bodyPr/>
          <a:lstStyle/>
          <a:p>
            <a:pPr>
              <a:defRPr/>
            </a:pPr>
            <a:r>
              <a:rPr lang="en-US"/>
              <a:t>D9 4-8 class sizes now above</a:t>
            </a:r>
            <a:r>
              <a:rPr lang="en-US" baseline="0"/>
              <a:t> C4E goals and on the rise</a:t>
            </a:r>
            <a:endParaRPr lang="en-US"/>
          </a:p>
        </c:rich>
      </c:tx>
      <c:layout/>
    </c:title>
    <c:plotArea>
      <c:layout>
        <c:manualLayout>
          <c:layoutTarget val="inner"/>
          <c:xMode val="edge"/>
          <c:yMode val="edge"/>
          <c:x val="0.0810907356853463"/>
          <c:y val="0.106666666666667"/>
          <c:w val="0.749305275594832"/>
          <c:h val="0.750702402584292"/>
        </c:manualLayout>
      </c:layout>
      <c:lineChart>
        <c:grouping val="standard"/>
        <c:ser>
          <c:idx val="0"/>
          <c:order val="0"/>
          <c:tx>
            <c:strRef>
              <c:f>Summary!$A$15</c:f>
              <c:strCache>
                <c:ptCount val="1"/>
                <c:pt idx="0">
                  <c:v>C4E target</c:v>
                </c:pt>
              </c:strCache>
            </c:strRef>
          </c:tx>
          <c:spPr>
            <a:ln>
              <a:solidFill>
                <a:srgbClr val="000090"/>
              </a:solidFill>
            </a:ln>
          </c:spPr>
          <c:marker>
            <c:symbol val="none"/>
          </c:marker>
          <c:dLbls>
            <c:showVal val="1"/>
          </c:dLbls>
          <c:cat>
            <c:strRef>
              <c:f>Summary!$B$14:$H$14</c:f>
              <c:strCache>
                <c:ptCount val="7"/>
                <c:pt idx="0">
                  <c:v>Baseline</c:v>
                </c:pt>
                <c:pt idx="1">
                  <c:v>2007-8</c:v>
                </c:pt>
                <c:pt idx="2">
                  <c:v>2008-9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  <c:pt idx="6">
                  <c:v>2012-13</c:v>
                </c:pt>
              </c:strCache>
            </c:strRef>
          </c:cat>
          <c:val>
            <c:numRef>
              <c:f>Summary!$B$15:$H$15</c:f>
              <c:numCache>
                <c:formatCode>General</c:formatCode>
                <c:ptCount val="7"/>
                <c:pt idx="0">
                  <c:v>25.6</c:v>
                </c:pt>
                <c:pt idx="1">
                  <c:v>24.8</c:v>
                </c:pt>
                <c:pt idx="2">
                  <c:v>24.6</c:v>
                </c:pt>
                <c:pt idx="3">
                  <c:v>23.8</c:v>
                </c:pt>
                <c:pt idx="4">
                  <c:v>23.3</c:v>
                </c:pt>
                <c:pt idx="5">
                  <c:v>22.9</c:v>
                </c:pt>
                <c:pt idx="6">
                  <c:v>22.9</c:v>
                </c:pt>
              </c:numCache>
            </c:numRef>
          </c:val>
        </c:ser>
        <c:ser>
          <c:idx val="1"/>
          <c:order val="1"/>
          <c:tx>
            <c:strRef>
              <c:f>Summary!$A$16</c:f>
              <c:strCache>
                <c:ptCount val="1"/>
                <c:pt idx="0">
                  <c:v>Citywide actual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dLbls>
            <c:showVal val="1"/>
          </c:dLbls>
          <c:cat>
            <c:strRef>
              <c:f>Summary!$B$14:$H$14</c:f>
              <c:strCache>
                <c:ptCount val="7"/>
                <c:pt idx="0">
                  <c:v>Baseline</c:v>
                </c:pt>
                <c:pt idx="1">
                  <c:v>2007-8</c:v>
                </c:pt>
                <c:pt idx="2">
                  <c:v>2008-9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  <c:pt idx="6">
                  <c:v>2012-13</c:v>
                </c:pt>
              </c:strCache>
            </c:strRef>
          </c:cat>
          <c:val>
            <c:numRef>
              <c:f>Summary!$B$16:$H$16</c:f>
              <c:numCache>
                <c:formatCode>General</c:formatCode>
                <c:ptCount val="7"/>
                <c:pt idx="0">
                  <c:v>25.6</c:v>
                </c:pt>
                <c:pt idx="1">
                  <c:v>25.1</c:v>
                </c:pt>
                <c:pt idx="2">
                  <c:v>25.3</c:v>
                </c:pt>
                <c:pt idx="3">
                  <c:v>25.8</c:v>
                </c:pt>
                <c:pt idx="4">
                  <c:v>26.3</c:v>
                </c:pt>
                <c:pt idx="5">
                  <c:v>26.6</c:v>
                </c:pt>
                <c:pt idx="6">
                  <c:v>26.7</c:v>
                </c:pt>
              </c:numCache>
            </c:numRef>
          </c:val>
        </c:ser>
        <c:ser>
          <c:idx val="2"/>
          <c:order val="2"/>
          <c:tx>
            <c:strRef>
              <c:f>Summary!$A$17</c:f>
              <c:strCache>
                <c:ptCount val="1"/>
                <c:pt idx="0">
                  <c:v>D9</c:v>
                </c:pt>
              </c:strCache>
            </c:strRef>
          </c:tx>
          <c:spPr>
            <a:ln>
              <a:solidFill>
                <a:srgbClr val="008000"/>
              </a:solidFill>
            </a:ln>
          </c:spPr>
          <c:marker>
            <c:symbol val="none"/>
          </c:marker>
          <c:dLbls>
            <c:showVal val="1"/>
          </c:dLbls>
          <c:cat>
            <c:strRef>
              <c:f>Summary!$B$14:$H$14</c:f>
              <c:strCache>
                <c:ptCount val="7"/>
                <c:pt idx="0">
                  <c:v>Baseline</c:v>
                </c:pt>
                <c:pt idx="1">
                  <c:v>2007-8</c:v>
                </c:pt>
                <c:pt idx="2">
                  <c:v>2008-9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  <c:pt idx="6">
                  <c:v>2012-13</c:v>
                </c:pt>
              </c:strCache>
            </c:strRef>
          </c:cat>
          <c:val>
            <c:numRef>
              <c:f>Summary!$B$17:$H$17</c:f>
              <c:numCache>
                <c:formatCode>General</c:formatCode>
                <c:ptCount val="7"/>
                <c:pt idx="0">
                  <c:v>24.9</c:v>
                </c:pt>
                <c:pt idx="1">
                  <c:v>23.8</c:v>
                </c:pt>
                <c:pt idx="2">
                  <c:v>24.0</c:v>
                </c:pt>
                <c:pt idx="3">
                  <c:v>24.3</c:v>
                </c:pt>
                <c:pt idx="4">
                  <c:v>24.0</c:v>
                </c:pt>
                <c:pt idx="5">
                  <c:v>24.2</c:v>
                </c:pt>
                <c:pt idx="6">
                  <c:v>24.8</c:v>
                </c:pt>
              </c:numCache>
            </c:numRef>
          </c:val>
        </c:ser>
        <c:marker val="1"/>
        <c:axId val="586299032"/>
        <c:axId val="69638392"/>
      </c:lineChart>
      <c:catAx>
        <c:axId val="586299032"/>
        <c:scaling>
          <c:orientation val="minMax"/>
        </c:scaling>
        <c:axPos val="b"/>
        <c:majorTickMark val="none"/>
        <c:tickLblPos val="nextTo"/>
        <c:txPr>
          <a:bodyPr rot="-2700000"/>
          <a:lstStyle/>
          <a:p>
            <a:pPr>
              <a:defRPr/>
            </a:pPr>
            <a:endParaRPr lang="en-US"/>
          </a:p>
        </c:txPr>
        <c:crossAx val="69638392"/>
        <c:crosses val="autoZero"/>
        <c:auto val="1"/>
        <c:lblAlgn val="ctr"/>
        <c:lblOffset val="100"/>
      </c:catAx>
      <c:valAx>
        <c:axId val="69638392"/>
        <c:scaling>
          <c:orientation val="minMax"/>
          <c:min val="22.0"/>
        </c:scaling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Students per Section</a:t>
                </a:r>
              </a:p>
            </c:rich>
          </c:tx>
          <c:layout/>
        </c:title>
        <c:numFmt formatCode="General" sourceLinked="1"/>
        <c:majorTickMark val="none"/>
        <c:tickLblPos val="nextTo"/>
        <c:crossAx val="58629903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38172320063562"/>
          <c:y val="0.293465374520493"/>
          <c:w val="0.152496109396377"/>
          <c:h val="0.345376741368867"/>
        </c:manualLayout>
      </c:layout>
      <c:spPr>
        <a:ln>
          <a:noFill/>
        </a:ln>
      </c:spPr>
      <c:txPr>
        <a:bodyPr/>
        <a:lstStyle/>
        <a:p>
          <a:pPr>
            <a:defRPr sz="1800"/>
          </a:pPr>
          <a:endParaRPr lang="en-US"/>
        </a:p>
      </c:txPr>
    </c:legend>
    <c:plotVisOnly val="1"/>
    <c:dispBlanksAs val="gap"/>
  </c:chart>
  <c:spPr>
    <a:ln>
      <a:noFill/>
    </a:ln>
  </c:sp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18"/>
  <c:chart>
    <c:title>
      <c:tx>
        <c:rich>
          <a:bodyPr/>
          <a:lstStyle/>
          <a:p>
            <a:pPr>
              <a:defRPr/>
            </a:pPr>
            <a:r>
              <a:rPr lang="en-US"/>
              <a:t>D9 4-8 sections/teachers drop drastically</a:t>
            </a:r>
            <a:r>
              <a:rPr lang="en-US" baseline="0"/>
              <a:t> </a:t>
            </a:r>
            <a:endParaRPr lang="en-US"/>
          </a:p>
        </c:rich>
      </c:tx>
      <c:layout/>
    </c:title>
    <c:plotArea>
      <c:layout>
        <c:manualLayout>
          <c:layoutTarget val="inner"/>
          <c:xMode val="edge"/>
          <c:yMode val="edge"/>
          <c:x val="0.104480689490216"/>
          <c:y val="0.108474576271186"/>
          <c:w val="0.669667921891341"/>
          <c:h val="0.748968986438625"/>
        </c:manualLayout>
      </c:layout>
      <c:lineChart>
        <c:grouping val="standard"/>
        <c:ser>
          <c:idx val="1"/>
          <c:order val="1"/>
          <c:tx>
            <c:strRef>
              <c:f>Summary!$A$29</c:f>
              <c:strCache>
                <c:ptCount val="1"/>
                <c:pt idx="0">
                  <c:v>Total Students</c:v>
                </c:pt>
              </c:strCache>
            </c:strRef>
          </c:tx>
          <c:marker>
            <c:symbol val="none"/>
          </c:marker>
          <c:cat>
            <c:strRef>
              <c:f>Summary!$B$27:$G$27</c:f>
              <c:strCache>
                <c:ptCount val="6"/>
                <c:pt idx="0">
                  <c:v>2007-8</c:v>
                </c:pt>
                <c:pt idx="1">
                  <c:v>2008-9</c:v>
                </c:pt>
                <c:pt idx="2">
                  <c:v>2009-10</c:v>
                </c:pt>
                <c:pt idx="3">
                  <c:v>2010-11</c:v>
                </c:pt>
                <c:pt idx="4">
                  <c:v>2011-12</c:v>
                </c:pt>
                <c:pt idx="5">
                  <c:v>2012-13</c:v>
                </c:pt>
              </c:strCache>
            </c:strRef>
          </c:cat>
          <c:val>
            <c:numRef>
              <c:f>Summary!$B$29:$G$29</c:f>
              <c:numCache>
                <c:formatCode>General</c:formatCode>
                <c:ptCount val="6"/>
                <c:pt idx="0">
                  <c:v>12632.0</c:v>
                </c:pt>
                <c:pt idx="1">
                  <c:v>12756.0</c:v>
                </c:pt>
                <c:pt idx="2">
                  <c:v>12926.0</c:v>
                </c:pt>
                <c:pt idx="3">
                  <c:v>12889.0</c:v>
                </c:pt>
                <c:pt idx="4">
                  <c:v>12763.0</c:v>
                </c:pt>
                <c:pt idx="5">
                  <c:v>12642.0</c:v>
                </c:pt>
              </c:numCache>
            </c:numRef>
          </c:val>
        </c:ser>
        <c:marker val="1"/>
        <c:axId val="540183016"/>
        <c:axId val="541226696"/>
      </c:lineChart>
      <c:lineChart>
        <c:grouping val="standard"/>
        <c:ser>
          <c:idx val="0"/>
          <c:order val="0"/>
          <c:tx>
            <c:strRef>
              <c:f>Summary!$A$28</c:f>
              <c:strCache>
                <c:ptCount val="1"/>
                <c:pt idx="0">
                  <c:v>Total Sections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dLbls>
            <c:dLbl>
              <c:idx val="5"/>
              <c:layout>
                <c:manualLayout>
                  <c:x val="-0.0539273153575616"/>
                  <c:y val="0.0299785867237687"/>
                </c:manualLayout>
              </c:layout>
              <c:showVal val="1"/>
            </c:dLbl>
            <c:showVal val="1"/>
          </c:dLbls>
          <c:cat>
            <c:strRef>
              <c:f>Summary!$B$27:$G$27</c:f>
              <c:strCache>
                <c:ptCount val="6"/>
                <c:pt idx="0">
                  <c:v>2007-8</c:v>
                </c:pt>
                <c:pt idx="1">
                  <c:v>2008-9</c:v>
                </c:pt>
                <c:pt idx="2">
                  <c:v>2009-10</c:v>
                </c:pt>
                <c:pt idx="3">
                  <c:v>2010-11</c:v>
                </c:pt>
                <c:pt idx="4">
                  <c:v>2011-12</c:v>
                </c:pt>
                <c:pt idx="5">
                  <c:v>2012-13</c:v>
                </c:pt>
              </c:strCache>
            </c:strRef>
          </c:cat>
          <c:val>
            <c:numRef>
              <c:f>Summary!$B$28:$G$28</c:f>
              <c:numCache>
                <c:formatCode>General</c:formatCode>
                <c:ptCount val="6"/>
                <c:pt idx="0">
                  <c:v>530.0</c:v>
                </c:pt>
                <c:pt idx="1">
                  <c:v>531.0</c:v>
                </c:pt>
                <c:pt idx="2">
                  <c:v>533.0</c:v>
                </c:pt>
                <c:pt idx="3">
                  <c:v>536.0</c:v>
                </c:pt>
                <c:pt idx="4">
                  <c:v>528.0</c:v>
                </c:pt>
                <c:pt idx="5">
                  <c:v>509.0</c:v>
                </c:pt>
              </c:numCache>
            </c:numRef>
          </c:val>
        </c:ser>
        <c:marker val="1"/>
        <c:axId val="483461720"/>
        <c:axId val="69327240"/>
      </c:lineChart>
      <c:catAx>
        <c:axId val="540183016"/>
        <c:scaling>
          <c:orientation val="minMax"/>
        </c:scaling>
        <c:axPos val="b"/>
        <c:majorTickMark val="none"/>
        <c:tickLblPos val="nextTo"/>
        <c:txPr>
          <a:bodyPr rot="-2700000"/>
          <a:lstStyle/>
          <a:p>
            <a:pPr>
              <a:defRPr/>
            </a:pPr>
            <a:endParaRPr lang="en-US"/>
          </a:p>
        </c:txPr>
        <c:crossAx val="541226696"/>
        <c:crosses val="autoZero"/>
        <c:auto val="1"/>
        <c:lblAlgn val="ctr"/>
        <c:lblOffset val="100"/>
      </c:catAx>
      <c:valAx>
        <c:axId val="541226696"/>
        <c:scaling>
          <c:orientation val="minMax"/>
        </c:scaling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Students</a:t>
                </a:r>
                <a:r>
                  <a:rPr lang="en-US" baseline="0"/>
                  <a:t> per Section</a:t>
                </a:r>
                <a:endParaRPr lang="en-US"/>
              </a:p>
            </c:rich>
          </c:tx>
          <c:layout/>
        </c:title>
        <c:numFmt formatCode="General" sourceLinked="1"/>
        <c:majorTickMark val="none"/>
        <c:tickLblPos val="nextTo"/>
        <c:crossAx val="540183016"/>
        <c:crosses val="autoZero"/>
        <c:crossBetween val="between"/>
      </c:valAx>
      <c:valAx>
        <c:axId val="69327240"/>
        <c:scaling>
          <c:orientation val="minMax"/>
        </c:scaling>
        <c:axPos val="r"/>
        <c:numFmt formatCode="General" sourceLinked="1"/>
        <c:tickLblPos val="nextTo"/>
        <c:crossAx val="483461720"/>
        <c:crosses val="max"/>
        <c:crossBetween val="between"/>
      </c:valAx>
      <c:catAx>
        <c:axId val="483461720"/>
        <c:scaling>
          <c:orientation val="minMax"/>
        </c:scaling>
        <c:delete val="1"/>
        <c:axPos val="b"/>
        <c:tickLblPos val="nextTo"/>
        <c:crossAx val="69327240"/>
        <c:crosses val="autoZero"/>
        <c:auto val="1"/>
        <c:lblAlgn val="ctr"/>
        <c:lblOffset val="100"/>
      </c:catAx>
    </c:plotArea>
    <c:legend>
      <c:legendPos val="r"/>
      <c:layout>
        <c:manualLayout>
          <c:xMode val="edge"/>
          <c:yMode val="edge"/>
          <c:x val="0.810128889735188"/>
          <c:y val="0.328946606576394"/>
          <c:w val="0.180762632961954"/>
          <c:h val="0.278482275765073"/>
        </c:manualLayout>
      </c:layout>
      <c:spPr>
        <a:ln>
          <a:noFill/>
        </a:ln>
      </c:spPr>
      <c:txPr>
        <a:bodyPr/>
        <a:lstStyle/>
        <a:p>
          <a:pPr>
            <a:defRPr sz="1800"/>
          </a:pPr>
          <a:endParaRPr lang="en-US"/>
        </a:p>
      </c:txPr>
    </c:legend>
    <c:plotVisOnly val="1"/>
    <c:dispBlanksAs val="gap"/>
  </c:chart>
  <c:spPr>
    <a:ln>
      <a:solidFill>
        <a:srgbClr val="FFFFFF"/>
      </a:solidFill>
    </a:ln>
  </c:sp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2"/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 dirty="0"/>
              <a:t>High School Class Sizes </a:t>
            </a:r>
            <a:r>
              <a:rPr lang="en-US" dirty="0" err="1"/>
              <a:t>vs</a:t>
            </a:r>
            <a:r>
              <a:rPr lang="en-US" dirty="0"/>
              <a:t> CFE Goals </a:t>
            </a:r>
          </a:p>
          <a:p>
            <a:pPr>
              <a:defRPr/>
            </a:pPr>
            <a:r>
              <a:rPr lang="en-US" dirty="0"/>
              <a:t>(DOE High School data </a:t>
            </a:r>
            <a:r>
              <a:rPr lang="en-US" dirty="0" smtClean="0"/>
              <a:t>inconsistent </a:t>
            </a:r>
            <a:r>
              <a:rPr lang="en-US" dirty="0"/>
              <a:t>and unreliable)</a:t>
            </a:r>
          </a:p>
        </c:rich>
      </c:tx>
      <c:layout/>
    </c:title>
    <c:plotArea>
      <c:layout>
        <c:manualLayout>
          <c:layoutTarget val="inner"/>
          <c:xMode val="edge"/>
          <c:yMode val="edge"/>
          <c:x val="0.0556316068289629"/>
          <c:y val="0.157346951395473"/>
          <c:w val="0.714342994592253"/>
          <c:h val="0.691748155171703"/>
        </c:manualLayout>
      </c:layout>
      <c:lineChart>
        <c:grouping val="standard"/>
        <c:ser>
          <c:idx val="0"/>
          <c:order val="0"/>
          <c:tx>
            <c:v>Nov. Class Sizes*</c:v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dLbls>
            <c:showVal val="1"/>
          </c:dLbls>
          <c:cat>
            <c:strRef>
              <c:f>'Summary '!$A$5:$A$10</c:f>
              <c:strCache>
                <c:ptCount val="6"/>
                <c:pt idx="0">
                  <c:v>2007-08</c:v>
                </c:pt>
                <c:pt idx="1">
                  <c:v>2008-09</c:v>
                </c:pt>
                <c:pt idx="2">
                  <c:v>2009-10</c:v>
                </c:pt>
                <c:pt idx="3">
                  <c:v>2010-11</c:v>
                </c:pt>
                <c:pt idx="4">
                  <c:v>2011-12</c:v>
                </c:pt>
                <c:pt idx="5">
                  <c:v>2012-13</c:v>
                </c:pt>
              </c:strCache>
            </c:strRef>
          </c:cat>
          <c:val>
            <c:numRef>
              <c:f>'Summary '!$B$5:$B$10</c:f>
              <c:numCache>
                <c:formatCode>0.0</c:formatCode>
                <c:ptCount val="6"/>
                <c:pt idx="0">
                  <c:v>26.11143761816898</c:v>
                </c:pt>
                <c:pt idx="1">
                  <c:v>26.60553641383867</c:v>
                </c:pt>
                <c:pt idx="2">
                  <c:v>26.82896801715183</c:v>
                </c:pt>
                <c:pt idx="3">
                  <c:v>26.89114771497969</c:v>
                </c:pt>
                <c:pt idx="4">
                  <c:v>26.9712444325855</c:v>
                </c:pt>
                <c:pt idx="5">
                  <c:v>26.968444148078</c:v>
                </c:pt>
              </c:numCache>
            </c:numRef>
          </c:val>
        </c:ser>
        <c:ser>
          <c:idx val="1"/>
          <c:order val="1"/>
          <c:tx>
            <c:v>C4E goals</c:v>
          </c:tx>
          <c:spPr>
            <a:ln>
              <a:solidFill>
                <a:srgbClr val="000090"/>
              </a:solidFill>
            </a:ln>
          </c:spPr>
          <c:marker>
            <c:symbol val="none"/>
          </c:marker>
          <c:dLbls>
            <c:dLbl>
              <c:idx val="0"/>
              <c:layout>
                <c:manualLayout>
                  <c:x val="-0.00277777777777778"/>
                  <c:y val="0.0416666666666667"/>
                </c:manualLayout>
              </c:layout>
              <c:showVal val="1"/>
            </c:dLbl>
            <c:showVal val="1"/>
          </c:dLbls>
          <c:cat>
            <c:strRef>
              <c:f>'Summary '!$A$5:$A$10</c:f>
              <c:strCache>
                <c:ptCount val="6"/>
                <c:pt idx="0">
                  <c:v>2007-08</c:v>
                </c:pt>
                <c:pt idx="1">
                  <c:v>2008-09</c:v>
                </c:pt>
                <c:pt idx="2">
                  <c:v>2009-10</c:v>
                </c:pt>
                <c:pt idx="3">
                  <c:v>2010-11</c:v>
                </c:pt>
                <c:pt idx="4">
                  <c:v>2011-12</c:v>
                </c:pt>
                <c:pt idx="5">
                  <c:v>2012-13</c:v>
                </c:pt>
              </c:strCache>
            </c:strRef>
          </c:cat>
          <c:val>
            <c:numRef>
              <c:f>'Summary '!$C$5:$C$10</c:f>
              <c:numCache>
                <c:formatCode>General</c:formatCode>
                <c:ptCount val="6"/>
                <c:pt idx="0">
                  <c:v>26.0</c:v>
                </c:pt>
                <c:pt idx="1">
                  <c:v>25.7</c:v>
                </c:pt>
                <c:pt idx="2">
                  <c:v>25.2</c:v>
                </c:pt>
                <c:pt idx="3">
                  <c:v>24.8</c:v>
                </c:pt>
                <c:pt idx="4">
                  <c:v>24.5</c:v>
                </c:pt>
                <c:pt idx="5">
                  <c:v>24.5</c:v>
                </c:pt>
              </c:numCache>
            </c:numRef>
          </c:val>
        </c:ser>
        <c:ser>
          <c:idx val="2"/>
          <c:order val="2"/>
          <c:tx>
            <c:v>Feb. Class Sizes</c:v>
          </c:tx>
          <c:spPr>
            <a:ln>
              <a:solidFill>
                <a:srgbClr val="008000"/>
              </a:solidFill>
            </a:ln>
          </c:spPr>
          <c:marker>
            <c:symbol val="none"/>
          </c:marker>
          <c:dLbls>
            <c:showVal val="1"/>
          </c:dLbls>
          <c:cat>
            <c:strRef>
              <c:f>'Summary '!$A$5:$A$10</c:f>
              <c:strCache>
                <c:ptCount val="6"/>
                <c:pt idx="0">
                  <c:v>2007-08</c:v>
                </c:pt>
                <c:pt idx="1">
                  <c:v>2008-09</c:v>
                </c:pt>
                <c:pt idx="2">
                  <c:v>2009-10</c:v>
                </c:pt>
                <c:pt idx="3">
                  <c:v>2010-11</c:v>
                </c:pt>
                <c:pt idx="4">
                  <c:v>2011-12</c:v>
                </c:pt>
                <c:pt idx="5">
                  <c:v>2012-13</c:v>
                </c:pt>
              </c:strCache>
            </c:strRef>
          </c:cat>
          <c:val>
            <c:numRef>
              <c:f>'Summary '!$D$5:$D$10</c:f>
              <c:numCache>
                <c:formatCode>General</c:formatCode>
                <c:ptCount val="6"/>
                <c:pt idx="0">
                  <c:v>26.1</c:v>
                </c:pt>
                <c:pt idx="1">
                  <c:v>26.2</c:v>
                </c:pt>
                <c:pt idx="2">
                  <c:v>26.6</c:v>
                </c:pt>
                <c:pt idx="3">
                  <c:v>26.5</c:v>
                </c:pt>
                <c:pt idx="4">
                  <c:v>26.4</c:v>
                </c:pt>
                <c:pt idx="5" formatCode="0.0">
                  <c:v>26.2822235421828</c:v>
                </c:pt>
              </c:numCache>
            </c:numRef>
          </c:val>
        </c:ser>
        <c:dLbls>
          <c:showVal val="1"/>
        </c:dLbls>
        <c:marker val="1"/>
        <c:axId val="483780856"/>
        <c:axId val="484050088"/>
      </c:lineChart>
      <c:catAx>
        <c:axId val="483780856"/>
        <c:scaling>
          <c:orientation val="minMax"/>
        </c:scaling>
        <c:axPos val="b"/>
        <c:tickLblPos val="nextTo"/>
        <c:txPr>
          <a:bodyPr rot="-2700000"/>
          <a:lstStyle/>
          <a:p>
            <a:pPr>
              <a:defRPr/>
            </a:pPr>
            <a:endParaRPr lang="en-US"/>
          </a:p>
        </c:txPr>
        <c:crossAx val="484050088"/>
        <c:crosses val="autoZero"/>
        <c:auto val="1"/>
        <c:lblAlgn val="ctr"/>
        <c:lblOffset val="100"/>
      </c:catAx>
      <c:valAx>
        <c:axId val="484050088"/>
        <c:scaling>
          <c:orientation val="minMax"/>
          <c:min val="24.0"/>
        </c:scaling>
        <c:axPos val="l"/>
        <c:majorGridlines/>
        <c:numFmt formatCode="0.0" sourceLinked="1"/>
        <c:tickLblPos val="nextTo"/>
        <c:crossAx val="48378085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97085650990874"/>
          <c:y val="0.359297110112545"/>
          <c:w val="0.193740037082521"/>
          <c:h val="0.438997196685493"/>
        </c:manualLayout>
      </c:layout>
      <c:txPr>
        <a:bodyPr/>
        <a:lstStyle/>
        <a:p>
          <a:pPr>
            <a:defRPr sz="1800"/>
          </a:pPr>
          <a:endParaRPr lang="en-US"/>
        </a:p>
      </c:txPr>
    </c:legend>
    <c:plotVisOnly val="1"/>
    <c:dispBlanksAs val="gap"/>
  </c:chart>
  <c:externalData r:id="rId2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2"/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0804397334948516"/>
          <c:y val="0.0582051282051282"/>
          <c:w val="0.666735311932162"/>
          <c:h val="0.814587118917827"/>
        </c:manualLayout>
      </c:layout>
      <c:lineChart>
        <c:grouping val="standard"/>
        <c:ser>
          <c:idx val="0"/>
          <c:order val="0"/>
          <c:tx>
            <c:v>C4E spending (in millions)</c:v>
          </c:tx>
          <c:spPr>
            <a:ln>
              <a:solidFill>
                <a:srgbClr val="008000"/>
              </a:solidFill>
            </a:ln>
          </c:spPr>
          <c:marker>
            <c:symbol val="none"/>
          </c:marker>
          <c:dLbls>
            <c:dLbl>
              <c:idx val="1"/>
              <c:layout>
                <c:manualLayout>
                  <c:x val="-0.06"/>
                  <c:y val="-0.0233333333333334"/>
                </c:manualLayout>
              </c:layout>
              <c:showVal val="1"/>
            </c:dLbl>
            <c:dLbl>
              <c:idx val="4"/>
              <c:delete val="1"/>
            </c:dLbl>
            <c:numFmt formatCode="&quot;$&quot;#,##0" sourceLinked="0"/>
            <c:txPr>
              <a:bodyPr/>
              <a:lstStyle/>
              <a:p>
                <a:pPr>
                  <a:defRPr sz="1200"/>
                </a:pPr>
                <a:endParaRPr lang="en-US"/>
              </a:p>
            </c:txPr>
            <c:showVal val="1"/>
          </c:dLbls>
          <c:cat>
            <c:strRef>
              <c:f>charts!$D$110:$D$116</c:f>
              <c:strCache>
                <c:ptCount val="7"/>
                <c:pt idx="0">
                  <c:v>2006-07</c:v>
                </c:pt>
                <c:pt idx="1">
                  <c:v>2007-08</c:v>
                </c:pt>
                <c:pt idx="2">
                  <c:v>2008-09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  <c:pt idx="6">
                  <c:v>2012-13</c:v>
                </c:pt>
              </c:strCache>
            </c:strRef>
          </c:cat>
          <c:val>
            <c:numRef>
              <c:f>charts!$E$110:$E$116</c:f>
              <c:numCache>
                <c:formatCode>0</c:formatCode>
                <c:ptCount val="7"/>
                <c:pt idx="0">
                  <c:v>0.0</c:v>
                </c:pt>
                <c:pt idx="1">
                  <c:v>258.0</c:v>
                </c:pt>
                <c:pt idx="2">
                  <c:v>645.3</c:v>
                </c:pt>
                <c:pt idx="3">
                  <c:v>644.8</c:v>
                </c:pt>
                <c:pt idx="4">
                  <c:v>531.0</c:v>
                </c:pt>
                <c:pt idx="5">
                  <c:v>530.8</c:v>
                </c:pt>
                <c:pt idx="6">
                  <c:v>530.8</c:v>
                </c:pt>
              </c:numCache>
            </c:numRef>
          </c:val>
        </c:ser>
        <c:dLbls>
          <c:showVal val="1"/>
        </c:dLbls>
        <c:marker val="1"/>
        <c:axId val="586698696"/>
        <c:axId val="483934792"/>
      </c:lineChart>
      <c:lineChart>
        <c:grouping val="standard"/>
        <c:ser>
          <c:idx val="1"/>
          <c:order val="1"/>
          <c:tx>
            <c:v>K-3 average class sizes</c:v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dLbls>
            <c:showVal val="1"/>
          </c:dLbls>
          <c:cat>
            <c:strRef>
              <c:f>charts!$D$110:$D$116</c:f>
              <c:strCache>
                <c:ptCount val="7"/>
                <c:pt idx="0">
                  <c:v>2006-07</c:v>
                </c:pt>
                <c:pt idx="1">
                  <c:v>2007-08</c:v>
                </c:pt>
                <c:pt idx="2">
                  <c:v>2008-09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  <c:pt idx="6">
                  <c:v>2012-13</c:v>
                </c:pt>
              </c:strCache>
            </c:strRef>
          </c:cat>
          <c:val>
            <c:numRef>
              <c:f>charts!$F$110:$F$116</c:f>
              <c:numCache>
                <c:formatCode>General</c:formatCode>
                <c:ptCount val="7"/>
                <c:pt idx="0">
                  <c:v>21.0</c:v>
                </c:pt>
                <c:pt idx="1">
                  <c:v>20.9</c:v>
                </c:pt>
                <c:pt idx="2">
                  <c:v>21.4</c:v>
                </c:pt>
                <c:pt idx="3">
                  <c:v>22.1</c:v>
                </c:pt>
                <c:pt idx="4">
                  <c:v>22.9</c:v>
                </c:pt>
                <c:pt idx="5">
                  <c:v>23.9</c:v>
                </c:pt>
                <c:pt idx="6">
                  <c:v>24.5</c:v>
                </c:pt>
              </c:numCache>
            </c:numRef>
          </c:val>
        </c:ser>
        <c:ser>
          <c:idx val="2"/>
          <c:order val="2"/>
          <c:tx>
            <c:v>C4E class size goals</c:v>
          </c:tx>
          <c:spPr>
            <a:ln>
              <a:solidFill>
                <a:srgbClr val="000090"/>
              </a:solidFill>
            </a:ln>
          </c:spPr>
          <c:marker>
            <c:symbol val="none"/>
          </c:marker>
          <c:dLbls>
            <c:showVal val="1"/>
          </c:dLbls>
          <c:cat>
            <c:strRef>
              <c:f>charts!$D$110:$D$116</c:f>
              <c:strCache>
                <c:ptCount val="7"/>
                <c:pt idx="0">
                  <c:v>2006-07</c:v>
                </c:pt>
                <c:pt idx="1">
                  <c:v>2007-08</c:v>
                </c:pt>
                <c:pt idx="2">
                  <c:v>2008-09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  <c:pt idx="6">
                  <c:v>2012-13</c:v>
                </c:pt>
              </c:strCache>
            </c:strRef>
          </c:cat>
          <c:val>
            <c:numRef>
              <c:f>charts!$G$110:$G$116</c:f>
              <c:numCache>
                <c:formatCode>General</c:formatCode>
                <c:ptCount val="7"/>
                <c:pt idx="0">
                  <c:v>21.0</c:v>
                </c:pt>
                <c:pt idx="1">
                  <c:v>20.7</c:v>
                </c:pt>
                <c:pt idx="2">
                  <c:v>20.5</c:v>
                </c:pt>
                <c:pt idx="3">
                  <c:v>20.3</c:v>
                </c:pt>
                <c:pt idx="4">
                  <c:v>20.1</c:v>
                </c:pt>
                <c:pt idx="5">
                  <c:v>19.9</c:v>
                </c:pt>
                <c:pt idx="6">
                  <c:v>19.9</c:v>
                </c:pt>
              </c:numCache>
            </c:numRef>
          </c:val>
        </c:ser>
        <c:dLbls>
          <c:showVal val="1"/>
        </c:dLbls>
        <c:marker val="1"/>
        <c:axId val="459163896"/>
        <c:axId val="483787992"/>
      </c:lineChart>
      <c:catAx>
        <c:axId val="586698696"/>
        <c:scaling>
          <c:orientation val="minMax"/>
        </c:scaling>
        <c:axPos val="b"/>
        <c:tickLblPos val="nextTo"/>
        <c:txPr>
          <a:bodyPr rot="-2700000"/>
          <a:lstStyle/>
          <a:p>
            <a:pPr>
              <a:defRPr/>
            </a:pPr>
            <a:endParaRPr lang="en-US"/>
          </a:p>
        </c:txPr>
        <c:crossAx val="483934792"/>
        <c:crosses val="autoZero"/>
        <c:auto val="1"/>
        <c:lblAlgn val="ctr"/>
        <c:lblOffset val="100"/>
      </c:catAx>
      <c:valAx>
        <c:axId val="483934792"/>
        <c:scaling>
          <c:orientation val="minMax"/>
          <c:min val="0.0"/>
        </c:scaling>
        <c:axPos val="l"/>
        <c:majorGridlines/>
        <c:title>
          <c:tx>
            <c:rich>
              <a:bodyPr/>
              <a:lstStyle/>
              <a:p>
                <a:pPr>
                  <a:defRPr sz="1400"/>
                </a:pPr>
                <a:r>
                  <a:rPr lang="en-US" sz="1400"/>
                  <a:t>dollars (in millions)</a:t>
                </a:r>
              </a:p>
            </c:rich>
          </c:tx>
          <c:layout/>
        </c:title>
        <c:numFmt formatCode="0" sourceLinked="1"/>
        <c:tickLblPos val="nextTo"/>
        <c:crossAx val="586698696"/>
        <c:crosses val="autoZero"/>
        <c:crossBetween val="between"/>
      </c:valAx>
      <c:valAx>
        <c:axId val="483787992"/>
        <c:scaling>
          <c:orientation val="minMax"/>
          <c:min val="19.0"/>
        </c:scaling>
        <c:axPos val="r"/>
        <c:title>
          <c:tx>
            <c:rich>
              <a:bodyPr/>
              <a:lstStyle/>
              <a:p>
                <a:pPr>
                  <a:defRPr sz="1400"/>
                </a:pPr>
                <a:r>
                  <a:rPr lang="en-US" sz="1400"/>
                  <a:t>Class Size Avgs. </a:t>
                </a:r>
              </a:p>
            </c:rich>
          </c:tx>
          <c:layout/>
        </c:title>
        <c:numFmt formatCode="General" sourceLinked="1"/>
        <c:tickLblPos val="nextTo"/>
        <c:crossAx val="459163896"/>
        <c:crosses val="max"/>
        <c:crossBetween val="between"/>
      </c:valAx>
      <c:catAx>
        <c:axId val="459163896"/>
        <c:scaling>
          <c:orientation val="minMax"/>
        </c:scaling>
        <c:delete val="1"/>
        <c:axPos val="b"/>
        <c:tickLblPos val="nextTo"/>
        <c:crossAx val="483787992"/>
        <c:crosses val="autoZero"/>
        <c:auto val="1"/>
        <c:lblAlgn val="ctr"/>
        <c:lblOffset val="100"/>
      </c:catAx>
    </c:plotArea>
    <c:legend>
      <c:legendPos val="r"/>
      <c:layout>
        <c:manualLayout>
          <c:xMode val="edge"/>
          <c:yMode val="edge"/>
          <c:x val="0.811368625075712"/>
          <c:y val="0.124678376741369"/>
          <c:w val="0.185554451847365"/>
          <c:h val="0.737053502927519"/>
        </c:manualLayout>
      </c:layout>
      <c:spPr>
        <a:ln>
          <a:noFill/>
        </a:ln>
      </c:spPr>
      <c:txPr>
        <a:bodyPr/>
        <a:lstStyle/>
        <a:p>
          <a:pPr>
            <a:defRPr sz="1800"/>
          </a:pPr>
          <a:endParaRPr lang="en-US"/>
        </a:p>
      </c:txPr>
    </c:legend>
    <c:plotVisOnly val="1"/>
    <c:dispBlanksAs val="gap"/>
  </c:chart>
  <c:externalData r:id="rId2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035425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275263" y="0"/>
            <a:ext cx="4037012" cy="3429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BD6D0EDC-D39D-914D-A0F1-56902E0764F1}" type="datetime1">
              <a:rPr lang="en-US"/>
              <a:pPr>
                <a:defRPr/>
              </a:pPr>
              <a:t>2/26/13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515100"/>
            <a:ext cx="4035425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275263" y="6515100"/>
            <a:ext cx="4037012" cy="341313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34513A3B-A7EB-6E40-80F2-C993BD49289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035425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275263" y="0"/>
            <a:ext cx="4037012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941638" y="514350"/>
            <a:ext cx="3430587" cy="25717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1863" y="3257550"/>
            <a:ext cx="7450137" cy="308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515100"/>
            <a:ext cx="4035425" cy="341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275263" y="6515100"/>
            <a:ext cx="4037012" cy="341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C635F971-2FC4-FC4D-BA02-FE639CC94F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47B65D1-EF82-EA45-A4FF-7885D1D2B0A7}" type="slidenum">
              <a:rPr lang="en-US"/>
              <a:pPr/>
              <a:t>1</a:t>
            </a:fld>
            <a:endParaRPr lang="en-US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358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8A74837-4B6B-B24A-B0F7-CC4E7B253F05}" type="slidenum">
              <a:rPr lang="en-US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A3CB7F9-65D1-E046-92FE-A4C7AA6AC35A}" type="slidenum">
              <a:rPr lang="en-US"/>
              <a:pPr/>
              <a:t>11</a:t>
            </a:fld>
            <a:endParaRPr lang="en-US"/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399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D627256-18BF-3048-828C-0466F2525F1F}" type="slidenum">
              <a:rPr lang="en-US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198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58F987C-97F1-E042-A4BF-42A219558B01}" type="slidenum">
              <a:rPr lang="en-US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403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4403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52550E9-6059-9941-B49B-A158FC55B6D3}" type="slidenum">
              <a:rPr lang="en-US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608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460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558C400-489F-9549-9CF8-C6580F834291}" type="slidenum">
              <a:rPr lang="en-US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813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4813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6B37093-E49E-914C-A630-F2E521750893}" type="slidenum">
              <a:rPr lang="en-US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DF34E6B-8640-F74A-A889-46067F180FA7}" type="slidenum">
              <a:rPr lang="en-US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5C37F09-5077-5E4E-9115-3B3C6E9C7F87}" type="slidenum">
              <a:rPr lang="en-US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0BC26A0-5254-8240-952F-8ACA290D9121}" type="slidenum">
              <a:rPr lang="en-US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51CCADA-AB5A-CC47-A184-DA2BA47BABD3}" type="slidenum">
              <a:rPr lang="en-US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A6538BE-054F-E94A-AB2F-4A6D41660906}" type="slidenum">
              <a:rPr lang="en-US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F2C0538-1638-8746-B480-06B57D5E76F6}" type="slidenum">
              <a:rPr lang="en-US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2970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F3BFFDA-436A-8644-B95F-9830EA4713B0}" type="slidenum">
              <a:rPr lang="en-US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326BB65-72A9-4942-BF9B-AFEEADA38E56}" type="slidenum">
              <a:rPr lang="en-US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81AF859-847C-3E4B-85BF-67EC8654F9A2}" type="slidenum">
              <a:rPr lang="en-US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5AA41E-D1B5-B745-8DC7-0B6105A745A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2BFCB7-ADA7-6D47-B8DF-C37DCA72BC1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126164-B4F0-8B4E-9FB4-A08163D9A23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EB0706-D8AA-CD4C-83C8-60AE13315F3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517694-7E8E-5445-8C40-776364E064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7BD251-EA2C-5E43-9C99-E2E5108775F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4EB979-7142-9C47-9A61-F33413BFD0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5C3F34-50B9-0849-A790-A46C227E59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0495DE-1F71-CA45-9CDF-BF0408FE4A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C7E3F0-068E-0041-BF64-2BE856628D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DF617A-9DFD-AF4A-96C5-7B78479C5C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48DCA9-4952-C142-BD51-DBA4C1A6E5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225FCD6C-EE27-4E41-BE37-631A97C45DD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charset="0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1.xml"/><Relationship Id="rId3" Type="http://schemas.openxmlformats.org/officeDocument/2006/relationships/chart" Target="../charts/char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mailto:jking@mail.nysed.gov" TargetMode="External"/><Relationship Id="rId4" Type="http://schemas.openxmlformats.org/officeDocument/2006/relationships/hyperlink" Target="mailto:contractsforexcellence@schools.nyc.gov" TargetMode="Externa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4" Type="http://schemas.openxmlformats.org/officeDocument/2006/relationships/hyperlink" Target="http://schools.nyc.gov/AboutUs/data/classsize/classsize.htm" TargetMode="Externa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chart" Target="../charts/char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chart" Target="../charts/char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chart" Target="../charts/char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chart" Target="../charts/chart5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609600"/>
            <a:ext cx="8229600" cy="5516563"/>
          </a:xfrm>
          <a:solidFill>
            <a:schemeClr val="accent1"/>
          </a:solidFill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sz="3600">
                <a:ea typeface="ＭＳ Ｐゴシック" charset="-128"/>
                <a:cs typeface="ＭＳ Ｐゴシック" charset="-128"/>
              </a:rPr>
              <a:t>The crisis in NYC class sizes &amp; threat to student privacy</a:t>
            </a:r>
            <a:endParaRPr lang="en-US" altLang="ja-JP" sz="3600" b="1" i="1">
              <a:ea typeface="ＭＳ Ｐゴシック" charset="-128"/>
              <a:cs typeface="ＭＳ Ｐゴシック" charset="-128"/>
            </a:endParaRPr>
          </a:p>
          <a:p>
            <a:pPr algn="ctr" eaLnBrk="1" hangingPunct="1">
              <a:buFontTx/>
              <a:buNone/>
            </a:pPr>
            <a:endParaRPr lang="en-US" sz="2800" i="1">
              <a:ea typeface="ＭＳ Ｐゴシック" charset="-128"/>
              <a:cs typeface="ＭＳ Ｐゴシック" charset="-128"/>
            </a:endParaRPr>
          </a:p>
          <a:p>
            <a:pPr algn="ctr" eaLnBrk="1" hangingPunct="1">
              <a:buFontTx/>
              <a:buNone/>
            </a:pPr>
            <a:endParaRPr lang="en-US">
              <a:ea typeface="ＭＳ Ｐゴシック" charset="-128"/>
              <a:cs typeface="ＭＳ Ｐゴシック" charset="-128"/>
            </a:endParaRPr>
          </a:p>
          <a:p>
            <a:pPr algn="ctr" eaLnBrk="1" hangingPunct="1">
              <a:buFontTx/>
              <a:buNone/>
            </a:pPr>
            <a:r>
              <a:rPr lang="en-US" sz="2800">
                <a:ea typeface="ＭＳ Ｐゴシック" charset="-128"/>
                <a:cs typeface="ＭＳ Ｐゴシック" charset="-128"/>
              </a:rPr>
              <a:t>Presentation to Community Education Council District 9</a:t>
            </a:r>
          </a:p>
          <a:p>
            <a:pPr algn="ctr" eaLnBrk="1" hangingPunct="1">
              <a:buFontTx/>
              <a:buNone/>
            </a:pPr>
            <a:r>
              <a:rPr lang="en-US" sz="2800">
                <a:ea typeface="ＭＳ Ｐゴシック" charset="-128"/>
                <a:cs typeface="ＭＳ Ｐゴシック" charset="-128"/>
              </a:rPr>
              <a:t>Spring, 2013</a:t>
            </a:r>
          </a:p>
          <a:p>
            <a:pPr algn="ctr" eaLnBrk="1" hangingPunct="1">
              <a:buFontTx/>
              <a:buNone/>
            </a:pPr>
            <a:endParaRPr lang="en-US">
              <a:ea typeface="ＭＳ Ｐゴシック" charset="-128"/>
              <a:cs typeface="ＭＳ Ｐゴシック" charset="-128"/>
            </a:endParaRPr>
          </a:p>
          <a:p>
            <a:pPr algn="ctr" eaLnBrk="1" hangingPunct="1">
              <a:buFontTx/>
              <a:buNone/>
            </a:pPr>
            <a:endParaRPr lang="en-US">
              <a:ea typeface="ＭＳ Ｐゴシック" charset="-128"/>
              <a:cs typeface="ＭＳ Ｐゴシック" charset="-128"/>
            </a:endParaRPr>
          </a:p>
          <a:p>
            <a:pPr algn="ctr" eaLnBrk="1" hangingPunct="1">
              <a:buFontTx/>
              <a:buNone/>
            </a:pPr>
            <a:r>
              <a:rPr lang="en-US" sz="2400" b="1" i="1">
                <a:ea typeface="ＭＳ Ｐゴシック" charset="-128"/>
                <a:cs typeface="ＭＳ Ｐゴシック" charset="-128"/>
              </a:rPr>
              <a:t>Leonie Haimson, Class Size Matters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solidFill>
                  <a:schemeClr val="tx1"/>
                </a:solidFill>
                <a:ea typeface="ＭＳ Ｐゴシック" charset="-128"/>
                <a:cs typeface="ＭＳ Ｐゴシック" charset="-128"/>
              </a:rPr>
              <a:t>Ways that </a:t>
            </a:r>
            <a:r>
              <a:rPr lang="en-US" sz="3600">
                <a:ea typeface="ＭＳ Ｐゴシック" charset="-128"/>
                <a:cs typeface="ＭＳ Ｐゴシック" charset="-128"/>
              </a:rPr>
              <a:t>DOE has worked AGAINST reducing class size</a:t>
            </a:r>
          </a:p>
        </p:txBody>
      </p:sp>
      <p:sp>
        <p:nvSpPr>
          <p:cNvPr id="34819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678363"/>
          </a:xfrm>
        </p:spPr>
        <p:txBody>
          <a:bodyPr/>
          <a:lstStyle/>
          <a:p>
            <a:r>
              <a:rPr lang="en-US" sz="1800">
                <a:ea typeface="ＭＳ Ｐゴシック" charset="-128"/>
                <a:cs typeface="ＭＳ Ｐゴシック" charset="-128"/>
              </a:rPr>
              <a:t>Since 2007, DOE has cut school budgets 14%– contradicting C4E prohibition against  supplanting. </a:t>
            </a:r>
          </a:p>
          <a:p>
            <a:endParaRPr lang="en-US" sz="1800">
              <a:ea typeface="ＭＳ Ｐゴシック" charset="-128"/>
              <a:cs typeface="ＭＳ Ｐゴシック" charset="-128"/>
            </a:endParaRPr>
          </a:p>
          <a:p>
            <a:r>
              <a:rPr lang="en-US" sz="1800">
                <a:ea typeface="ＭＳ Ｐゴシック" charset="-128"/>
                <a:cs typeface="ＭＳ Ｐゴシック" charset="-128"/>
              </a:rPr>
              <a:t>In 2010, DOE eliminated Early grade class size funding– despite promise in C4E plan to keep it.</a:t>
            </a:r>
          </a:p>
          <a:p>
            <a:endParaRPr lang="en-US" sz="1800">
              <a:ea typeface="ＭＳ Ｐゴシック" charset="-128"/>
              <a:cs typeface="ＭＳ Ｐゴシック" charset="-128"/>
            </a:endParaRPr>
          </a:p>
          <a:p>
            <a:r>
              <a:rPr lang="en-US" sz="1800">
                <a:ea typeface="ＭＳ Ｐゴシック" charset="-128"/>
                <a:cs typeface="ＭＳ Ｐゴシック" charset="-128"/>
              </a:rPr>
              <a:t>In 2011, DOE decided no longer to cap class sizes in 1</a:t>
            </a:r>
            <a:r>
              <a:rPr lang="en-US" sz="1800" baseline="30000">
                <a:ea typeface="ＭＳ Ｐゴシック" charset="-128"/>
                <a:cs typeface="ＭＳ Ｐゴシック" charset="-128"/>
              </a:rPr>
              <a:t>st</a:t>
            </a:r>
            <a:r>
              <a:rPr lang="en-US" sz="1800">
                <a:ea typeface="ＭＳ Ｐゴシック" charset="-128"/>
                <a:cs typeface="ＭＳ Ｐゴシック" charset="-128"/>
              </a:rPr>
              <a:t>-3</a:t>
            </a:r>
            <a:r>
              <a:rPr lang="en-US" sz="1800" baseline="30000">
                <a:ea typeface="ＭＳ Ｐゴシック" charset="-128"/>
                <a:cs typeface="ＭＳ Ｐゴシック" charset="-128"/>
              </a:rPr>
              <a:t>rd</a:t>
            </a:r>
            <a:r>
              <a:rPr lang="en-US" sz="1800">
                <a:ea typeface="ＭＳ Ｐゴシック" charset="-128"/>
                <a:cs typeface="ＭＳ Ｐゴシック" charset="-128"/>
              </a:rPr>
              <a:t> grades at 28, leading to tripling of class sizes 30 or more in these grades.</a:t>
            </a:r>
          </a:p>
          <a:p>
            <a:pPr>
              <a:buFontTx/>
              <a:buNone/>
            </a:pPr>
            <a:endParaRPr lang="en-US" sz="1800">
              <a:ea typeface="ＭＳ Ｐゴシック" charset="-128"/>
              <a:cs typeface="ＭＳ Ｐゴシック" charset="-128"/>
            </a:endParaRPr>
          </a:p>
          <a:p>
            <a:r>
              <a:rPr lang="en-US" sz="1800">
                <a:ea typeface="ＭＳ Ｐゴシック" charset="-128"/>
                <a:cs typeface="ＭＳ Ｐゴシック" charset="-128"/>
              </a:rPr>
              <a:t>In 2012, DOE instructed principals to accommodate special needs students up to contractual class size maximum.</a:t>
            </a:r>
          </a:p>
          <a:p>
            <a:endParaRPr lang="en-US" sz="1800">
              <a:ea typeface="ＭＳ Ｐゴシック" charset="-128"/>
              <a:cs typeface="ＭＳ Ｐゴシック" charset="-128"/>
            </a:endParaRPr>
          </a:p>
          <a:p>
            <a:r>
              <a:rPr lang="en-US" sz="1800">
                <a:ea typeface="ＭＳ Ｐゴシック" charset="-128"/>
                <a:cs typeface="ＭＳ Ｐゴシック" charset="-128"/>
              </a:rPr>
              <a:t>DOE has  never aligned either  “Blue Book” formula or capital plan to goals in class size plan, as required by state law.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ext Box 10"/>
          <p:cNvSpPr txBox="1">
            <a:spLocks noChangeArrowheads="1"/>
          </p:cNvSpPr>
          <p:nvPr/>
        </p:nvSpPr>
        <p:spPr bwMode="auto">
          <a:xfrm>
            <a:off x="838200" y="152400"/>
            <a:ext cx="7391400" cy="954088"/>
          </a:xfrm>
          <a:prstGeom prst="rect">
            <a:avLst/>
          </a:prstGeom>
          <a:solidFill>
            <a:srgbClr val="BBE0E3"/>
          </a:solidFill>
          <a:ln w="9525">
            <a:solidFill>
              <a:srgbClr val="00009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sz="2800">
                <a:solidFill>
                  <a:schemeClr val="tx2"/>
                </a:solidFill>
              </a:rPr>
              <a:t>CFE funding also flat-lined; but even when increased; city’s class sizes grew!</a:t>
            </a:r>
          </a:p>
        </p:txBody>
      </p:sp>
      <p:graphicFrame>
        <p:nvGraphicFramePr>
          <p:cNvPr id="5" name="Chart 4"/>
          <p:cNvGraphicFramePr/>
          <p:nvPr/>
        </p:nvGraphicFramePr>
        <p:xfrm>
          <a:off x="533400" y="1371600"/>
          <a:ext cx="8255000" cy="4953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8077200" cy="1020762"/>
          </a:xfrm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ea typeface="ＭＳ Ｐゴシック" charset="-128"/>
                <a:cs typeface="ＭＳ Ｐゴシック" charset="-128"/>
              </a:rPr>
              <a:t>Loss of teachers while DOE had other priorities</a:t>
            </a:r>
          </a:p>
        </p:txBody>
      </p:sp>
      <p:sp>
        <p:nvSpPr>
          <p:cNvPr id="38915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830763"/>
          </a:xfrm>
        </p:spPr>
        <p:txBody>
          <a:bodyPr/>
          <a:lstStyle/>
          <a:p>
            <a:r>
              <a:rPr lang="en-US" sz="2000">
                <a:ea typeface="ＭＳ Ｐゴシック" charset="-128"/>
                <a:cs typeface="ＭＳ Ｐゴシック" charset="-128"/>
              </a:rPr>
              <a:t>Number of pedagogues (mostly teachers) has been cut by more than 5,000 since 2007, despite rising enrollment. *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Smallest # pedagogues in 2011 employed by DOE since 2003.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Largest # non-pedagogues in 2011 employed since at least 1980. 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Highest  % of non-pedagogues to pedagogues since 1993.  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80000"/>
              </a:lnSpc>
            </a:pPr>
            <a:r>
              <a:rPr lang="en-US" sz="2000" i="1">
                <a:ea typeface="ＭＳ Ｐゴシック" charset="-128"/>
                <a:cs typeface="ＭＳ Ｐゴシック" charset="-128"/>
              </a:rPr>
              <a:t>Spending on testing, contracts, consultants, and more bureaucrats have all risen sharply.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sz="2000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80000"/>
              </a:lnSpc>
              <a:buFontTx/>
              <a:buNone/>
            </a:pPr>
            <a:endParaRPr lang="en-US" sz="2000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sz="1800" i="1">
                <a:ea typeface="ＭＳ Ｐゴシック" charset="-128"/>
                <a:cs typeface="ＭＳ Ｐゴシック" charset="-128"/>
              </a:rPr>
              <a:t>(*Data source: Office of Management Budget headcounts, through IBO)</a:t>
            </a:r>
          </a:p>
          <a:p>
            <a:pPr>
              <a:lnSpc>
                <a:spcPct val="80000"/>
              </a:lnSpc>
            </a:pPr>
            <a:endParaRPr lang="en-US" sz="2400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>
                <a:ea typeface="ＭＳ Ｐゴシック" charset="-128"/>
                <a:cs typeface="ＭＳ Ｐゴシック" charset="-128"/>
              </a:rPr>
              <a:t/>
            </a:r>
            <a:br>
              <a:rPr lang="en-US">
                <a:ea typeface="ＭＳ Ｐゴシック" charset="-128"/>
                <a:cs typeface="ＭＳ Ｐゴシック" charset="-128"/>
              </a:rPr>
            </a:br>
            <a:r>
              <a:rPr lang="en-US">
                <a:ea typeface="ＭＳ Ｐゴシック" charset="-128"/>
                <a:cs typeface="ＭＳ Ｐゴシック" charset="-128"/>
              </a:rPr>
              <a:t/>
            </a:r>
            <a:br>
              <a:rPr lang="en-US">
                <a:ea typeface="ＭＳ Ｐゴシック" charset="-128"/>
                <a:cs typeface="ＭＳ Ｐゴシック" charset="-128"/>
              </a:rPr>
            </a:br>
            <a:r>
              <a:rPr lang="en-US" sz="3600">
                <a:ea typeface="ＭＳ Ｐゴシック" charset="-128"/>
                <a:cs typeface="ＭＳ Ｐゴシック" charset="-128"/>
              </a:rPr>
              <a:t>But can we afford to reduce class size?</a:t>
            </a:r>
            <a:r>
              <a:rPr lang="en-US">
                <a:ea typeface="ＭＳ Ｐゴシック" charset="-128"/>
                <a:cs typeface="ＭＳ Ｐゴシック" charset="-128"/>
              </a:rPr>
              <a:t/>
            </a:r>
            <a:br>
              <a:rPr lang="en-US">
                <a:ea typeface="ＭＳ Ｐゴシック" charset="-128"/>
                <a:cs typeface="ＭＳ Ｐゴシック" charset="-128"/>
              </a:rPr>
            </a:br>
            <a:r>
              <a:rPr lang="en-US">
                <a:ea typeface="ＭＳ Ｐゴシック" charset="-128"/>
                <a:cs typeface="ＭＳ Ｐゴシック" charset="-128"/>
              </a:rPr>
              <a:t/>
            </a:r>
            <a:br>
              <a:rPr lang="en-US">
                <a:ea typeface="ＭＳ Ｐゴシック" charset="-128"/>
                <a:cs typeface="ＭＳ Ｐゴシック" charset="-128"/>
              </a:rPr>
            </a:br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4096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7696200" cy="4373563"/>
          </a:xfrm>
        </p:spPr>
        <p:txBody>
          <a:bodyPr/>
          <a:lstStyle/>
          <a:p>
            <a:r>
              <a:rPr lang="en-US" sz="2400">
                <a:ea typeface="ＭＳ Ｐゴシック" charset="-128"/>
                <a:cs typeface="ＭＳ Ｐゴシック" charset="-128"/>
              </a:rPr>
              <a:t>In 2009, DOE estimated that it would cost $358 million per year to achieve average C4E class size goals across the city;</a:t>
            </a:r>
          </a:p>
          <a:p>
            <a:endParaRPr lang="en-US" sz="2400">
              <a:ea typeface="ＭＳ Ｐゴシック" charset="-128"/>
              <a:cs typeface="ＭＳ Ｐゴシック" charset="-128"/>
            </a:endParaRPr>
          </a:p>
          <a:p>
            <a:r>
              <a:rPr lang="en-US" sz="2400">
                <a:ea typeface="ＭＳ Ｐゴシック" charset="-128"/>
                <a:cs typeface="ＭＳ Ｐゴシック" charset="-128"/>
              </a:rPr>
              <a:t>DOE estimated it would cost $448 million per year in staffing to achieve class size goals in </a:t>
            </a:r>
            <a:r>
              <a:rPr lang="en-US" sz="2400" u="sng">
                <a:ea typeface="ＭＳ Ｐゴシック" charset="-128"/>
                <a:cs typeface="ＭＳ Ｐゴシック" charset="-128"/>
              </a:rPr>
              <a:t>ALL</a:t>
            </a:r>
            <a:r>
              <a:rPr lang="en-US" sz="2400">
                <a:ea typeface="ＭＳ Ｐゴシック" charset="-128"/>
                <a:cs typeface="ＭＳ Ｐゴシック" charset="-128"/>
              </a:rPr>
              <a:t> schools; plus more in capital costs for school construction.</a:t>
            </a:r>
          </a:p>
          <a:p>
            <a:endParaRPr lang="en-US" sz="2400">
              <a:ea typeface="ＭＳ Ｐゴシック" charset="-128"/>
              <a:cs typeface="ＭＳ Ｐゴシック" charset="-128"/>
            </a:endParaRPr>
          </a:p>
          <a:p>
            <a:r>
              <a:rPr lang="en-US" sz="2400">
                <a:ea typeface="ＭＳ Ｐゴシック" charset="-128"/>
                <a:cs typeface="ＭＳ Ｐゴシック" charset="-128"/>
              </a:rPr>
              <a:t>This year, NYC received more than $530 million in C4E funds.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ea typeface="ＭＳ Ｐゴシック" charset="-128"/>
                <a:cs typeface="ＭＳ Ｐゴシック" charset="-128"/>
              </a:rPr>
              <a:t>Other questions re city</a:t>
            </a:r>
            <a:r>
              <a:rPr lang="ja-JP" altLang="en-US" sz="3600">
                <a:ea typeface="ＭＳ Ｐゴシック" charset="-128"/>
                <a:cs typeface="ＭＳ Ｐゴシック" charset="-128"/>
              </a:rPr>
              <a:t>’</a:t>
            </a:r>
            <a:r>
              <a:rPr lang="en-US" altLang="ja-JP" sz="3600">
                <a:ea typeface="ＭＳ Ｐゴシック" charset="-128"/>
                <a:cs typeface="ＭＳ Ｐゴシック" charset="-128"/>
              </a:rPr>
              <a:t>s C4E plan</a:t>
            </a:r>
            <a:endParaRPr lang="en-US" sz="360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43011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/>
          <a:lstStyle/>
          <a:p>
            <a:r>
              <a:rPr lang="en-US" sz="2400">
                <a:ea typeface="ＭＳ Ｐゴシック" charset="-128"/>
                <a:cs typeface="ＭＳ Ｐゴシック" charset="-128"/>
              </a:rPr>
              <a:t>Why did the DOE not centrally devote ANY C4E funds to class size reduction, given its legal obligation to lower class size? </a:t>
            </a:r>
          </a:p>
          <a:p>
            <a:endParaRPr lang="en-US" sz="2400">
              <a:ea typeface="ＭＳ Ｐゴシック" charset="-128"/>
              <a:cs typeface="ＭＳ Ｐゴシック" charset="-128"/>
            </a:endParaRPr>
          </a:p>
          <a:p>
            <a:r>
              <a:rPr lang="en-US" sz="2400">
                <a:ea typeface="ＭＳ Ｐゴシック" charset="-128"/>
                <a:cs typeface="ＭＳ Ｐゴシック" charset="-128"/>
              </a:rPr>
              <a:t>DOE finally posted C4E plan for this year only in Feb.,  and holding hearings now, though funds mostly spent, making mockery of public feedback and process required in law.</a:t>
            </a:r>
          </a:p>
          <a:p>
            <a:endParaRPr lang="en-US" sz="2400">
              <a:ea typeface="ＭＳ Ｐゴシック" charset="-128"/>
              <a:cs typeface="ＭＳ Ｐゴシック" charset="-128"/>
            </a:endParaRPr>
          </a:p>
          <a:p>
            <a:r>
              <a:rPr lang="en-US" sz="2400">
                <a:ea typeface="ＭＳ Ｐゴシック" charset="-128"/>
                <a:cs typeface="ＭＳ Ｐゴシック" charset="-128"/>
              </a:rPr>
              <a:t>Is  DOE’s C4E plan for last year (2011-12) yet approved by the state ? If so, where is it posted?</a:t>
            </a:r>
          </a:p>
          <a:p>
            <a:endParaRPr lang="en-US" sz="2400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ea typeface="ＭＳ Ｐゴシック" charset="-128"/>
                <a:cs typeface="ＭＳ Ｐゴシック" charset="-128"/>
              </a:rPr>
              <a:t>NYS &amp; NYC also violating </a:t>
            </a:r>
            <a:br>
              <a:rPr lang="en-US" sz="3600">
                <a:ea typeface="ＭＳ Ｐゴシック" charset="-128"/>
                <a:cs typeface="ＭＳ Ｐゴシック" charset="-128"/>
              </a:rPr>
            </a:br>
            <a:r>
              <a:rPr lang="en-US" sz="3600">
                <a:ea typeface="ＭＳ Ｐゴシック" charset="-128"/>
                <a:cs typeface="ＭＳ Ｐゴシック" charset="-128"/>
              </a:rPr>
              <a:t>student privacy and parental rights </a:t>
            </a:r>
          </a:p>
        </p:txBody>
      </p:sp>
      <p:sp>
        <p:nvSpPr>
          <p:cNvPr id="45059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906963"/>
          </a:xfrm>
        </p:spPr>
        <p:txBody>
          <a:bodyPr/>
          <a:lstStyle/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9 states/districts including NYS sharing </a:t>
            </a:r>
            <a:r>
              <a:rPr lang="en-US" sz="2000" b="1">
                <a:ea typeface="ＭＳ Ｐゴシック" charset="-128"/>
                <a:cs typeface="ＭＳ Ｐゴシック" charset="-128"/>
              </a:rPr>
              <a:t>confidential student and teacher data</a:t>
            </a:r>
            <a:r>
              <a:rPr lang="en-US" sz="2000">
                <a:ea typeface="ＭＳ Ｐゴシック" charset="-128"/>
                <a:cs typeface="ＭＳ Ｐゴシック" charset="-128"/>
              </a:rPr>
              <a:t> with inBloom Inc., private corporation funded by Gates Foundation.  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Data includes student names, grades, test scores, disciplinary &amp; attendance records, race /ethnicity, economic status, disability and health issues.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Data will  be stored in a massive electronic data bank, built by Wireless Generation, run by Joel Klein &amp; owned by Rupert Murdoch of News Corporation.  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NewsCorp found to illegally spy and/or violate privacy in UK and US.</a:t>
            </a:r>
          </a:p>
          <a:p>
            <a:endParaRPr lang="en-US" sz="1800">
              <a:ea typeface="ＭＳ Ｐゴシック" charset="-128"/>
              <a:cs typeface="ＭＳ Ｐゴシック" charset="-128"/>
            </a:endParaRPr>
          </a:p>
          <a:p>
            <a:pPr>
              <a:buFontTx/>
              <a:buNone/>
            </a:pPr>
            <a:r>
              <a:rPr lang="en-US" sz="1800">
                <a:ea typeface="ＭＳ Ｐゴシック" charset="-128"/>
                <a:cs typeface="ＭＳ Ｐゴシック" charset="-128"/>
              </a:rPr>
              <a:t> </a:t>
            </a:r>
          </a:p>
          <a:p>
            <a:endParaRPr lang="en-US" sz="1800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ea typeface="ＭＳ Ｐゴシック" charset="-128"/>
                <a:cs typeface="ＭＳ Ｐゴシック" charset="-128"/>
              </a:rPr>
              <a:t>Then what?</a:t>
            </a:r>
          </a:p>
        </p:txBody>
      </p:sp>
      <p:sp>
        <p:nvSpPr>
          <p:cNvPr id="47107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/>
          <a:lstStyle/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inBloom, Inc. plans to put this sensitive data on a cloud run by Amazon.com and transmit it to for-profit companies to help them develop and market their “learning products.”  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In recent survey, 86% of IT experts say they do not trust clouds to hold their organization’s sensitive data.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In its security policy, inBloom Inc. states they “</a:t>
            </a:r>
            <a:r>
              <a:rPr lang="en-US" sz="2000" b="1" i="1">
                <a:ea typeface="ＭＳ Ｐゴシック" charset="-128"/>
                <a:cs typeface="ＭＳ Ｐゴシック" charset="-128"/>
              </a:rPr>
              <a:t>cannot guarantee the security of the information stored in inBloom or that the information will not be intercepted when it is being transmitted</a:t>
            </a:r>
            <a:r>
              <a:rPr lang="en-US" sz="2000">
                <a:ea typeface="ＭＳ Ｐゴシック" charset="-128"/>
                <a:cs typeface="ＭＳ Ｐゴシック" charset="-128"/>
              </a:rPr>
              <a:t>.’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All this is happening without parental notification or consent.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endParaRPr lang="en-US" sz="4400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9154" name="Content Placeholder 3" descr="disciplinary screen shot.png"/>
          <p:cNvPicPr>
            <a:picLocks noGrp="1" noChangeAspect="1"/>
          </p:cNvPicPr>
          <p:nvPr>
            <p:ph idx="1"/>
          </p:nvPr>
        </p:nvPicPr>
        <p:blipFill>
          <a:blip r:embed="rId2"/>
          <a:srcRect t="-7024" b="-7024"/>
          <a:stretch>
            <a:fillRect/>
          </a:stretch>
        </p:blipFill>
        <p:spPr/>
      </p:pic>
      <p:sp>
        <p:nvSpPr>
          <p:cNvPr id="49155" name="Title 1"/>
          <p:cNvSpPr>
            <a:spLocks noGrp="1"/>
          </p:cNvSpPr>
          <p:nvPr>
            <p:ph type="title"/>
          </p:nvPr>
        </p:nvSpPr>
        <p:spPr>
          <a:xfrm>
            <a:off x="381000" y="457200"/>
            <a:ext cx="8229600" cy="1143000"/>
          </a:xfrm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 smtClean="0">
                <a:ea typeface="ＭＳ Ｐゴシック" charset="-128"/>
                <a:cs typeface="ＭＳ Ｐゴシック" charset="-128"/>
              </a:rPr>
              <a:t>Sample data to be shared with inBloom, Inc. 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01000" cy="792162"/>
          </a:xfrm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ea typeface="ＭＳ Ｐゴシック" charset="-128"/>
                <a:cs typeface="ＭＳ Ｐゴシック" charset="-128"/>
              </a:rPr>
              <a:t>What can CEC</a:t>
            </a:r>
            <a:r>
              <a:rPr lang="ja-JP" altLang="en-US" sz="3600">
                <a:ea typeface="ＭＳ Ｐゴシック" charset="-128"/>
                <a:cs typeface="ＭＳ Ｐゴシック" charset="-128"/>
              </a:rPr>
              <a:t>’</a:t>
            </a:r>
            <a:r>
              <a:rPr lang="en-US" altLang="ja-JP" sz="3600">
                <a:ea typeface="ＭＳ Ｐゴシック" charset="-128"/>
                <a:cs typeface="ＭＳ Ｐゴシック" charset="-128"/>
              </a:rPr>
              <a:t>s do?</a:t>
            </a:r>
            <a:endParaRPr lang="en-US" sz="360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50179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754563"/>
          </a:xfrm>
        </p:spPr>
        <p:txBody>
          <a:bodyPr/>
          <a:lstStyle/>
          <a:p>
            <a:r>
              <a:rPr lang="en-US" sz="1800" dirty="0">
                <a:ea typeface="ＭＳ Ｐゴシック" charset="-128"/>
                <a:cs typeface="ＭＳ Ｐゴシック" charset="-128"/>
              </a:rPr>
              <a:t>Pass  resolutions on class size and privacy; we have samples for your consideration.</a:t>
            </a:r>
          </a:p>
          <a:p>
            <a:endParaRPr lang="en-US" sz="1800" dirty="0">
              <a:ea typeface="ＭＳ Ｐゴシック" charset="-128"/>
              <a:cs typeface="ＭＳ Ｐゴシック" charset="-128"/>
            </a:endParaRPr>
          </a:p>
          <a:p>
            <a:r>
              <a:rPr lang="en-US" sz="1800" dirty="0">
                <a:ea typeface="ＭＳ Ｐゴシック" charset="-128"/>
                <a:cs typeface="ＭＳ Ｐゴシック" charset="-128"/>
              </a:rPr>
              <a:t>Write a letter to Commissioner King, to protest the botched C4E process &amp; DOE</a:t>
            </a:r>
            <a:r>
              <a:rPr lang="ja-JP" altLang="en-US" sz="1800" dirty="0">
                <a:ea typeface="ＭＳ Ｐゴシック" charset="-128"/>
                <a:cs typeface="ＭＳ Ｐゴシック" charset="-128"/>
              </a:rPr>
              <a:t>’</a:t>
            </a:r>
            <a:r>
              <a:rPr lang="en-US" altLang="ja-JP" sz="1800" dirty="0" err="1">
                <a:ea typeface="ＭＳ Ｐゴシック" charset="-128"/>
                <a:cs typeface="ＭＳ Ｐゴシック" charset="-128"/>
              </a:rPr>
              <a:t>s</a:t>
            </a:r>
            <a:r>
              <a:rPr lang="en-US" altLang="ja-JP" sz="1800" dirty="0">
                <a:ea typeface="ＭＳ Ｐゴシック" charset="-128"/>
                <a:cs typeface="ＭＳ Ｐゴシック" charset="-128"/>
              </a:rPr>
              <a:t> failure to reduce class size at </a:t>
            </a:r>
            <a:r>
              <a:rPr lang="en-US" sz="1800" u="sng" dirty="0">
                <a:ea typeface="ＭＳ Ｐゴシック" charset="-128"/>
                <a:cs typeface="ＭＳ Ｐゴシック" charset="-128"/>
                <a:hlinkClick r:id="rId3"/>
              </a:rPr>
              <a:t>jking@mail.nysed.gov</a:t>
            </a:r>
            <a:r>
              <a:rPr lang="en-US" sz="1800" u="sng" dirty="0">
                <a:ea typeface="ＭＳ Ｐゴシック" charset="-128"/>
                <a:cs typeface="ＭＳ Ｐゴシック" charset="-128"/>
              </a:rPr>
              <a:t> </a:t>
            </a:r>
            <a:r>
              <a:rPr lang="en-US" altLang="ja-JP" sz="1800" dirty="0">
                <a:ea typeface="ＭＳ Ｐゴシック" charset="-128"/>
                <a:cs typeface="ＭＳ Ｐゴシック" charset="-128"/>
              </a:rPr>
              <a:t> </a:t>
            </a:r>
          </a:p>
          <a:p>
            <a:endParaRPr lang="en-US" altLang="ja-JP" sz="1800" dirty="0">
              <a:ea typeface="ＭＳ Ｐゴシック" charset="-128"/>
              <a:cs typeface="ＭＳ Ｐゴシック" charset="-128"/>
            </a:endParaRPr>
          </a:p>
          <a:p>
            <a:r>
              <a:rPr lang="en-US" altLang="ja-JP" sz="1800" dirty="0">
                <a:ea typeface="ＭＳ Ｐゴシック" charset="-128"/>
                <a:cs typeface="ＭＳ Ｐゴシック" charset="-128"/>
              </a:rPr>
              <a:t>Send comments to </a:t>
            </a:r>
            <a:r>
              <a:rPr lang="en-US" altLang="ja-JP" sz="1800" dirty="0">
                <a:ea typeface="ＭＳ Ｐゴシック" charset="-128"/>
                <a:cs typeface="ＭＳ Ｐゴシック" charset="-128"/>
                <a:hlinkClick r:id="rId4"/>
              </a:rPr>
              <a:t>contractsforexcellence@schools.nyc.gov</a:t>
            </a:r>
            <a:r>
              <a:rPr lang="en-US" altLang="ja-JP" sz="1800" dirty="0">
                <a:ea typeface="ＭＳ Ｐゴシック" charset="-128"/>
                <a:cs typeface="ＭＳ Ｐゴシック" charset="-128"/>
              </a:rPr>
              <a:t>; deadline March 18.</a:t>
            </a:r>
          </a:p>
          <a:p>
            <a:endParaRPr lang="en-US" altLang="ja-JP" sz="1800" dirty="0">
              <a:ea typeface="ＭＳ Ｐゴシック" charset="-128"/>
              <a:cs typeface="ＭＳ Ｐゴシック" charset="-128"/>
            </a:endParaRPr>
          </a:p>
          <a:p>
            <a:r>
              <a:rPr lang="en-US" sz="1800" dirty="0">
                <a:ea typeface="ＭＳ Ｐゴシック" charset="-128"/>
                <a:cs typeface="ＭＳ Ｐゴシック" charset="-128"/>
              </a:rPr>
              <a:t>Collect information about class sizes in your district’</a:t>
            </a:r>
            <a:r>
              <a:rPr lang="en-US" altLang="ja-JP" sz="1800" dirty="0">
                <a:ea typeface="ＭＳ Ｐゴシック" charset="-128"/>
                <a:cs typeface="ＭＳ Ｐゴシック" charset="-128"/>
              </a:rPr>
              <a:t>s schools, including violations of union contract &amp; building code.</a:t>
            </a:r>
          </a:p>
          <a:p>
            <a:endParaRPr lang="en-US" sz="1800" dirty="0">
              <a:ea typeface="ＭＳ Ｐゴシック" charset="-128"/>
              <a:cs typeface="ＭＳ Ｐゴシック" charset="-128"/>
            </a:endParaRPr>
          </a:p>
          <a:p>
            <a:r>
              <a:rPr lang="en-US" altLang="ja-JP" sz="1800" dirty="0">
                <a:ea typeface="ＭＳ Ｐゴシック" charset="-128"/>
                <a:cs typeface="ＭＳ Ｐゴシック" charset="-128"/>
              </a:rPr>
              <a:t>Parents should send opt out letter to King, demanding your child’s info NOT be shared; see our fact sheet for</a:t>
            </a:r>
            <a:r>
              <a:rPr lang="en-US" altLang="ja-JP" sz="1800" dirty="0" smtClean="0">
                <a:ea typeface="ＭＳ Ｐゴシック" charset="-128"/>
                <a:cs typeface="ＭＳ Ｐゴシック" charset="-128"/>
              </a:rPr>
              <a:t> </a:t>
            </a:r>
            <a:r>
              <a:rPr lang="en-US" altLang="ja-JP" sz="1800" dirty="0" smtClean="0">
                <a:ea typeface="ＭＳ Ｐゴシック" charset="-128"/>
                <a:cs typeface="ＭＳ Ｐゴシック" charset="-128"/>
              </a:rPr>
              <a:t>for a sample letter</a:t>
            </a:r>
            <a:r>
              <a:rPr lang="en-US" altLang="ja-JP" sz="1800" dirty="0" smtClean="0">
                <a:ea typeface="ＭＳ Ｐゴシック" charset="-128"/>
                <a:cs typeface="ＭＳ Ｐゴシック" charset="-128"/>
              </a:rPr>
              <a:t>.</a:t>
            </a:r>
            <a:endParaRPr lang="en-US" altLang="ja-JP" sz="1800" dirty="0">
              <a:ea typeface="ＭＳ Ｐゴシック" charset="-128"/>
              <a:cs typeface="ＭＳ Ｐゴシック" charset="-128"/>
            </a:endParaRPr>
          </a:p>
          <a:p>
            <a:endParaRPr lang="en-US" sz="1800" dirty="0">
              <a:ea typeface="ＭＳ Ｐゴシック" charset="-128"/>
              <a:cs typeface="ＭＳ Ｐゴシック" charset="-128"/>
            </a:endParaRPr>
          </a:p>
          <a:p>
            <a:r>
              <a:rPr lang="en-US" sz="1800" i="1" dirty="0">
                <a:ea typeface="ＭＳ Ｐゴシック" charset="-128"/>
                <a:cs typeface="ＭＳ Ｐゴシック" charset="-128"/>
              </a:rPr>
              <a:t>Questions or to join newsletter list, email  us at </a:t>
            </a:r>
            <a:r>
              <a:rPr lang="en-US" sz="1800" i="1" dirty="0" err="1">
                <a:ea typeface="ＭＳ Ｐゴシック" charset="-128"/>
                <a:cs typeface="ＭＳ Ｐゴシック" charset="-128"/>
              </a:rPr>
              <a:t>info@classsizematters.org</a:t>
            </a:r>
            <a:endParaRPr lang="en-US" sz="1800" i="1" dirty="0">
              <a:ea typeface="ＭＳ Ｐゴシック" charset="-128"/>
              <a:cs typeface="ＭＳ Ｐゴシック" charset="-128"/>
            </a:endParaRPr>
          </a:p>
          <a:p>
            <a:endParaRPr lang="en-US" dirty="0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44563"/>
          </a:xfrm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ea typeface="ＭＳ Ｐゴシック" charset="-128"/>
                <a:cs typeface="ＭＳ Ｐゴシック" charset="-128"/>
              </a:rPr>
              <a:t>Why is class size important?</a:t>
            </a:r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/>
          <a:lstStyle/>
          <a:p>
            <a:pPr>
              <a:lnSpc>
                <a:spcPct val="70000"/>
              </a:lnSpc>
            </a:pPr>
            <a:endParaRPr lang="en-US" sz="2000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70000"/>
              </a:lnSpc>
            </a:pPr>
            <a:r>
              <a:rPr lang="en-US" sz="2000">
                <a:ea typeface="ＭＳ Ｐゴシック" charset="-128"/>
                <a:cs typeface="ＭＳ Ｐゴシック" charset="-128"/>
              </a:rPr>
              <a:t>Class size reduction one of 4 reforms proven to work through rigorous evidence, acc. to Inst. Education Sciences, research arm of  US Ed Dept. * </a:t>
            </a:r>
          </a:p>
          <a:p>
            <a:pPr>
              <a:lnSpc>
                <a:spcPct val="70000"/>
              </a:lnSpc>
            </a:pPr>
            <a:endParaRPr lang="en-US" sz="2000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70000"/>
              </a:lnSpc>
            </a:pPr>
            <a:r>
              <a:rPr lang="en-US" sz="2000">
                <a:ea typeface="ＭＳ Ｐゴシック" charset="-128"/>
                <a:cs typeface="ＭＳ Ｐゴシック" charset="-128"/>
              </a:rPr>
              <a:t>Benefits esp large for disadvantaged &amp; minority students, very effective at narrowing the achievement gap.</a:t>
            </a:r>
          </a:p>
          <a:p>
            <a:pPr>
              <a:lnSpc>
                <a:spcPct val="70000"/>
              </a:lnSpc>
            </a:pPr>
            <a:endParaRPr lang="en-US" sz="2000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70000"/>
              </a:lnSpc>
            </a:pPr>
            <a:r>
              <a:rPr lang="en-US" sz="2000">
                <a:ea typeface="ＭＳ Ｐゴシック" charset="-128"/>
                <a:cs typeface="ＭＳ Ｐゴシック" charset="-128"/>
              </a:rPr>
              <a:t>NYC schools have largest class sizes in state; </a:t>
            </a:r>
          </a:p>
          <a:p>
            <a:pPr>
              <a:lnSpc>
                <a:spcPct val="70000"/>
              </a:lnSpc>
            </a:pPr>
            <a:endParaRPr lang="en-US" sz="2000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70000"/>
              </a:lnSpc>
            </a:pPr>
            <a:r>
              <a:rPr lang="en-US" sz="2000">
                <a:ea typeface="ＭＳ Ｐゴシック" charset="-128"/>
                <a:cs typeface="ＭＳ Ｐゴシック" charset="-128"/>
              </a:rPr>
              <a:t>2003, NY</a:t>
            </a:r>
            <a:r>
              <a:rPr lang="ja-JP" altLang="en-US" sz="2000">
                <a:ea typeface="ＭＳ Ｐゴシック" charset="-128"/>
                <a:cs typeface="ＭＳ Ｐゴシック" charset="-128"/>
              </a:rPr>
              <a:t>’</a:t>
            </a:r>
            <a:r>
              <a:rPr lang="en-US" altLang="ja-JP" sz="2000">
                <a:ea typeface="ＭＳ Ｐゴシック" charset="-128"/>
                <a:cs typeface="ＭＳ Ｐゴシック" charset="-128"/>
              </a:rPr>
              <a:t>s highest court said students denied constitutional right to adequate education in part due to excessive class sizes (Campaign for Fiscal Equity decision).</a:t>
            </a:r>
          </a:p>
          <a:p>
            <a:pPr>
              <a:lnSpc>
                <a:spcPct val="70000"/>
              </a:lnSpc>
            </a:pPr>
            <a:endParaRPr lang="en-US" sz="2000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70000"/>
              </a:lnSpc>
            </a:pPr>
            <a:r>
              <a:rPr lang="en-US" sz="2000">
                <a:ea typeface="ＭＳ Ｐゴシック" charset="-128"/>
                <a:cs typeface="ＭＳ Ｐゴシック" charset="-128"/>
              </a:rPr>
              <a:t>86% of NYC principals say cannot provide a quality education because of excessive class sizes.</a:t>
            </a:r>
          </a:p>
          <a:p>
            <a:pPr>
              <a:lnSpc>
                <a:spcPct val="70000"/>
              </a:lnSpc>
            </a:pPr>
            <a:endParaRPr lang="en-US" sz="2000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70000"/>
              </a:lnSpc>
            </a:pPr>
            <a:r>
              <a:rPr lang="en-US" sz="2000">
                <a:ea typeface="ＭＳ Ｐゴシック" charset="-128"/>
                <a:cs typeface="ＭＳ Ｐゴシック" charset="-128"/>
              </a:rPr>
              <a:t>Smaller classes top priority of parents on DOE learning environment surveys every year.</a:t>
            </a:r>
          </a:p>
          <a:p>
            <a:pPr>
              <a:lnSpc>
                <a:spcPct val="70000"/>
              </a:lnSpc>
            </a:pPr>
            <a:endParaRPr lang="en-US" sz="1200" b="1" i="1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70000"/>
              </a:lnSpc>
            </a:pPr>
            <a:r>
              <a:rPr lang="en-US" sz="1200" b="1" i="1">
                <a:ea typeface="ＭＳ Ｐゴシック" charset="-128"/>
                <a:cs typeface="ＭＳ Ｐゴシック" charset="-128"/>
              </a:rPr>
              <a:t>*Other three K-12 evidence-based reforms, are one-on-one tutoring by qualified tutors for at-risk readers in grades 1-3, Life-Skills training for junior high students, and instruction for early readers in phonemic awareness and phonics.</a:t>
            </a:r>
            <a:endParaRPr lang="en-US" sz="1200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70000"/>
              </a:lnSpc>
            </a:pPr>
            <a:endParaRPr lang="en-US" sz="2000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>
          <a:xfrm>
            <a:off x="685800" y="274638"/>
            <a:ext cx="8001000" cy="1096962"/>
          </a:xfrm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ea typeface="ＭＳ Ｐゴシック" charset="-128"/>
                <a:cs typeface="ＭＳ Ｐゴシック" charset="-128"/>
              </a:rPr>
              <a:t>Stagnant achievement in NYC schools under Bloomberg</a:t>
            </a:r>
          </a:p>
        </p:txBody>
      </p:sp>
      <p:sp>
        <p:nvSpPr>
          <p:cNvPr id="20483" name="Content Placeholder 2"/>
          <p:cNvSpPr>
            <a:spLocks noGrp="1"/>
          </p:cNvSpPr>
          <p:nvPr>
            <p:ph idx="1"/>
          </p:nvPr>
        </p:nvSpPr>
        <p:spPr>
          <a:xfrm>
            <a:off x="533400" y="1600200"/>
            <a:ext cx="8229600" cy="4419600"/>
          </a:xfrm>
        </p:spPr>
        <p:txBody>
          <a:bodyPr/>
          <a:lstStyle/>
          <a:p>
            <a:r>
              <a:rPr lang="en-US" sz="2000">
                <a:ea typeface="ＭＳ Ｐゴシック" charset="-128"/>
                <a:cs typeface="ＭＳ Ｐゴシック" charset="-128"/>
              </a:rPr>
              <a:t>NYC students have fallen further behind their peers in other large cities, according to national assessments (NAEPs), coming in 2</a:t>
            </a:r>
            <a:r>
              <a:rPr lang="en-US" sz="2000" baseline="30000">
                <a:ea typeface="ＭＳ Ｐゴシック" charset="-128"/>
                <a:cs typeface="ＭＳ Ｐゴシック" charset="-128"/>
              </a:rPr>
              <a:t>nd</a:t>
            </a:r>
            <a:r>
              <a:rPr lang="en-US" sz="2000">
                <a:ea typeface="ＭＳ Ｐゴシック" charset="-128"/>
                <a:cs typeface="ＭＳ Ｐゴシック" charset="-128"/>
              </a:rPr>
              <a:t> to last in progress since 2003; 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NYC also </a:t>
            </a:r>
            <a:r>
              <a:rPr lang="en-US" sz="2000" u="sng">
                <a:ea typeface="ＭＳ Ｐゴシック" charset="-128"/>
                <a:cs typeface="ＭＳ Ｐゴシック" charset="-128"/>
              </a:rPr>
              <a:t>only large district </a:t>
            </a:r>
            <a:r>
              <a:rPr lang="en-US" sz="2000">
                <a:ea typeface="ＭＳ Ｐゴシック" charset="-128"/>
                <a:cs typeface="ＭＳ Ｐゴシック" charset="-128"/>
              </a:rPr>
              <a:t>where non-poor students have lower NAEP average scores than in 2003.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 Only 21% of  NYC HS grads are considered </a:t>
            </a:r>
            <a:r>
              <a:rPr lang="ja-JP" altLang="en-US" sz="2000">
                <a:ea typeface="ＭＳ Ｐゴシック" charset="-128"/>
                <a:cs typeface="ＭＳ Ｐゴシック" charset="-128"/>
              </a:rPr>
              <a:t>“</a:t>
            </a:r>
            <a:r>
              <a:rPr lang="en-US" altLang="ja-JP" sz="2000">
                <a:ea typeface="ＭＳ Ｐゴシック" charset="-128"/>
                <a:cs typeface="ＭＳ Ｐゴシック" charset="-128"/>
              </a:rPr>
              <a:t>college ready</a:t>
            </a:r>
            <a:r>
              <a:rPr lang="ja-JP" altLang="en-US" sz="2000">
                <a:ea typeface="ＭＳ Ｐゴシック" charset="-128"/>
                <a:cs typeface="ＭＳ Ｐゴシック" charset="-128"/>
              </a:rPr>
              <a:t>”</a:t>
            </a:r>
            <a:r>
              <a:rPr lang="en-US" altLang="ja-JP" sz="2000">
                <a:ea typeface="ＭＳ Ｐゴシック" charset="-128"/>
                <a:cs typeface="ＭＳ Ｐゴシック" charset="-128"/>
              </a:rPr>
              <a:t>; 13 – 15% of Black and Hispanic students; </a:t>
            </a:r>
          </a:p>
          <a:p>
            <a:endParaRPr lang="en-US" altLang="ja-JP" sz="2000">
              <a:ea typeface="ＭＳ Ｐゴシック" charset="-128"/>
              <a:cs typeface="ＭＳ Ｐゴシック" charset="-128"/>
            </a:endParaRPr>
          </a:p>
          <a:p>
            <a:r>
              <a:rPr lang="en-US" altLang="ja-JP" sz="2000">
                <a:ea typeface="ＭＳ Ｐゴシック" charset="-128"/>
                <a:cs typeface="ＭＳ Ｐゴシック" charset="-128"/>
              </a:rPr>
              <a:t>Students needing triple remediation* at CUNY have doubled in last 5 years. </a:t>
            </a:r>
          </a:p>
          <a:p>
            <a:pPr>
              <a:buFontTx/>
              <a:buNone/>
            </a:pPr>
            <a:endParaRPr lang="en-US" sz="2000">
              <a:ea typeface="ＭＳ Ｐゴシック" charset="-128"/>
              <a:cs typeface="ＭＳ Ｐゴシック" charset="-128"/>
            </a:endParaRPr>
          </a:p>
          <a:p>
            <a:pPr>
              <a:buFontTx/>
              <a:buNone/>
            </a:pPr>
            <a:r>
              <a:rPr lang="en-US" sz="2000">
                <a:ea typeface="ＭＳ Ｐゴシック" charset="-128"/>
                <a:cs typeface="ＭＳ Ｐゴシック" charset="-128"/>
              </a:rPr>
              <a:t>* </a:t>
            </a:r>
            <a:r>
              <a:rPr lang="en-US" sz="1800" i="1">
                <a:ea typeface="ＭＳ Ｐゴシック" charset="-128"/>
                <a:cs typeface="ＭＳ Ｐゴシック" charset="-128"/>
              </a:rPr>
              <a:t>Triple remediation means make-up classes in reading, writing &amp; math.</a:t>
            </a:r>
          </a:p>
          <a:p>
            <a:pPr>
              <a:buFontTx/>
              <a:buNone/>
            </a:pPr>
            <a:endParaRPr lang="en-US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ea typeface="ＭＳ Ｐゴシック" charset="-128"/>
                <a:cs typeface="ＭＳ Ｐゴシック" charset="-128"/>
              </a:rPr>
              <a:t>Contracts for Excellence</a:t>
            </a:r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>
          <a:xfrm>
            <a:off x="533400" y="1676400"/>
            <a:ext cx="8229600" cy="4343400"/>
          </a:xfrm>
        </p:spPr>
        <p:txBody>
          <a:bodyPr/>
          <a:lstStyle/>
          <a:p>
            <a:r>
              <a:rPr lang="en-US" sz="1800">
                <a:ea typeface="ＭＳ Ｐゴシック" charset="-128"/>
                <a:cs typeface="ＭＳ Ｐゴシック" charset="-128"/>
              </a:rPr>
              <a:t>In April 2007, NY State settled the Campaign for Fiscal decision by passing the Contracts for Excellence (C4E) law.  </a:t>
            </a:r>
          </a:p>
          <a:p>
            <a:endParaRPr lang="en-US" sz="1800">
              <a:ea typeface="ＭＳ Ｐゴシック" charset="-128"/>
              <a:cs typeface="ＭＳ Ｐゴシック" charset="-128"/>
            </a:endParaRPr>
          </a:p>
          <a:p>
            <a:r>
              <a:rPr lang="en-US" sz="1800">
                <a:ea typeface="ＭＳ Ｐゴシック" charset="-128"/>
                <a:cs typeface="ＭＳ Ｐゴシック" charset="-128"/>
              </a:rPr>
              <a:t>State agreed to send billions in additional aid to NYC &amp; other high needs school districts; to spend in six approved areas, including class size reduction.*</a:t>
            </a:r>
          </a:p>
          <a:p>
            <a:endParaRPr lang="en-US" sz="1800">
              <a:ea typeface="ＭＳ Ｐゴシック" charset="-128"/>
              <a:cs typeface="ＭＳ Ｐゴシック" charset="-128"/>
            </a:endParaRPr>
          </a:p>
          <a:p>
            <a:r>
              <a:rPr lang="en-US" sz="1800">
                <a:ea typeface="ＭＳ Ｐゴシック" charset="-128"/>
                <a:cs typeface="ＭＳ Ｐゴシック" charset="-128"/>
              </a:rPr>
              <a:t>In addition, NYC had to submit a plan to reduce class size in all grades.</a:t>
            </a:r>
          </a:p>
          <a:p>
            <a:endParaRPr lang="en-US" sz="1800">
              <a:ea typeface="ＭＳ Ｐゴシック" charset="-128"/>
              <a:cs typeface="ＭＳ Ｐゴシック" charset="-128"/>
            </a:endParaRPr>
          </a:p>
          <a:p>
            <a:r>
              <a:rPr lang="en-US" sz="1800">
                <a:ea typeface="ＭＳ Ｐゴシック" charset="-128"/>
                <a:cs typeface="ＭＳ Ｐゴシック" charset="-128"/>
              </a:rPr>
              <a:t>In 2007, the state approved DOE</a:t>
            </a:r>
            <a:r>
              <a:rPr lang="ja-JP" altLang="en-US" sz="1800">
                <a:ea typeface="ＭＳ Ｐゴシック" charset="-128"/>
                <a:cs typeface="ＭＳ Ｐゴシック" charset="-128"/>
              </a:rPr>
              <a:t>’</a:t>
            </a:r>
            <a:r>
              <a:rPr lang="en-US" altLang="ja-JP" sz="1800">
                <a:ea typeface="ＭＳ Ｐゴシック" charset="-128"/>
                <a:cs typeface="ＭＳ Ｐゴシック" charset="-128"/>
              </a:rPr>
              <a:t>s plan to reduce class sizes on average to 20 students per class in K-3; 23 in grades 4-8 and 25 in core HS classes.</a:t>
            </a:r>
          </a:p>
          <a:p>
            <a:endParaRPr lang="en-US" sz="1800">
              <a:ea typeface="ＭＳ Ｐゴシック" charset="-128"/>
              <a:cs typeface="ＭＳ Ｐゴシック" charset="-128"/>
            </a:endParaRPr>
          </a:p>
          <a:p>
            <a:r>
              <a:rPr lang="en-US" sz="1800">
                <a:ea typeface="ＭＳ Ｐゴシック" charset="-128"/>
                <a:cs typeface="ＭＳ Ｐゴシック" charset="-128"/>
              </a:rPr>
              <a:t>In return, NYC has received more than $2.5 billion in cumulative state C4E funds since 2007.</a:t>
            </a:r>
          </a:p>
          <a:p>
            <a:pPr>
              <a:buFontTx/>
              <a:buNone/>
            </a:pPr>
            <a:r>
              <a:rPr lang="en-US" sz="1600" i="1">
                <a:solidFill>
                  <a:srgbClr val="FF0000"/>
                </a:solidFill>
                <a:ea typeface="ＭＳ Ｐゴシック" charset="-128"/>
                <a:cs typeface="ＭＳ Ｐゴシック" charset="-128"/>
              </a:rPr>
              <a:t>*other allowed programs include Time on Task; Teacher &amp; Principal Quality; Middle &amp; HS Restructuring; Full-Day Pre-K; &amp; Model Programs for English Language Learners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hart 5"/>
          <p:cNvGraphicFramePr/>
          <p:nvPr/>
        </p:nvGraphicFramePr>
        <p:xfrm>
          <a:off x="381000" y="1371600"/>
          <a:ext cx="8305800" cy="45961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4579" name="TextBox 4"/>
          <p:cNvSpPr txBox="1">
            <a:spLocks noChangeArrowheads="1"/>
          </p:cNvSpPr>
          <p:nvPr/>
        </p:nvSpPr>
        <p:spPr bwMode="auto">
          <a:xfrm>
            <a:off x="685800" y="381000"/>
            <a:ext cx="8077200" cy="954088"/>
          </a:xfrm>
          <a:prstGeom prst="rect">
            <a:avLst/>
          </a:prstGeom>
          <a:solidFill>
            <a:srgbClr val="BBE0E3"/>
          </a:solidFill>
          <a:ln w="9525">
            <a:solidFill>
              <a:srgbClr val="00009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sz="2800"/>
              <a:t>City’s class sizes have risen sharply in all grades since 2007…esp. in K-3; now largest in 14 yrs!</a:t>
            </a:r>
          </a:p>
        </p:txBody>
      </p:sp>
      <p:sp>
        <p:nvSpPr>
          <p:cNvPr id="24580" name="TextBox 4"/>
          <p:cNvSpPr txBox="1">
            <a:spLocks noChangeArrowheads="1"/>
          </p:cNvSpPr>
          <p:nvPr/>
        </p:nvSpPr>
        <p:spPr bwMode="auto">
          <a:xfrm>
            <a:off x="381000" y="5943600"/>
            <a:ext cx="8229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sz="1400"/>
              <a:t>This year’s class size data is available at </a:t>
            </a:r>
            <a:r>
              <a:rPr lang="en-US" sz="1400" i="1">
                <a:hlinkClick r:id="rId4"/>
              </a:rPr>
              <a:t>http://schools.nyc.gov/AboutUs/data/classsize/classsize.htm</a:t>
            </a:r>
            <a:r>
              <a:rPr lang="en-US" sz="1400" i="1"/>
              <a:t> </a:t>
            </a:r>
          </a:p>
          <a:p>
            <a:pPr algn="ctr"/>
            <a:r>
              <a:rPr lang="en-US" sz="1400" i="1"/>
              <a:t>*All class size figures calculated averaging Gen.Ed, CTT and G&amp;T November reporting.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305800" cy="609600"/>
          </a:xfrm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ea typeface="ＭＳ Ｐゴシック" charset="-128"/>
                <a:cs typeface="ＭＳ Ｐゴシック" charset="-128"/>
              </a:rPr>
              <a:t>What happened in D9?  </a:t>
            </a:r>
          </a:p>
        </p:txBody>
      </p:sp>
      <p:graphicFrame>
        <p:nvGraphicFramePr>
          <p:cNvPr id="5" name="Chart 4"/>
          <p:cNvGraphicFramePr/>
          <p:nvPr/>
        </p:nvGraphicFramePr>
        <p:xfrm>
          <a:off x="228600" y="990600"/>
          <a:ext cx="8696290" cy="51879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04800"/>
            <a:ext cx="7543800" cy="1143000"/>
          </a:xfrm>
          <a:solidFill>
            <a:schemeClr val="accent1"/>
          </a:solidFill>
          <a:ln>
            <a:solidFill>
              <a:srgbClr val="000090"/>
            </a:solidFill>
          </a:ln>
        </p:spPr>
        <p:txBody>
          <a:bodyPr>
            <a:noAutofit/>
          </a:bodyPr>
          <a:lstStyle/>
          <a:p>
            <a:pPr>
              <a:defRPr/>
            </a:pPr>
            <a:r>
              <a:rPr lang="en-US" sz="3600" dirty="0" smtClean="0">
                <a:ea typeface="+mj-ea"/>
                <a:cs typeface="+mj-cs"/>
              </a:rPr>
              <a:t>Also in grades 4-8, </a:t>
            </a:r>
            <a:br>
              <a:rPr lang="en-US" sz="3600" dirty="0" smtClean="0">
                <a:ea typeface="+mj-ea"/>
                <a:cs typeface="+mj-cs"/>
              </a:rPr>
            </a:br>
            <a:r>
              <a:rPr lang="en-US" sz="3600" dirty="0" smtClean="0">
                <a:ea typeface="+mj-ea"/>
                <a:cs typeface="+mj-cs"/>
              </a:rPr>
              <a:t>class sizes have increased</a:t>
            </a:r>
            <a:endParaRPr lang="en-US" sz="3600" dirty="0">
              <a:ea typeface="+mj-ea"/>
              <a:cs typeface="+mj-cs"/>
            </a:endParaRPr>
          </a:p>
        </p:txBody>
      </p:sp>
      <p:graphicFrame>
        <p:nvGraphicFramePr>
          <p:cNvPr id="5" name="Chart 4"/>
          <p:cNvGraphicFramePr/>
          <p:nvPr/>
        </p:nvGraphicFramePr>
        <p:xfrm>
          <a:off x="381000" y="1524000"/>
          <a:ext cx="8318228" cy="4953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ea typeface="ＭＳ Ｐゴシック" charset="-128"/>
                <a:cs typeface="ＭＳ Ｐゴシック" charset="-128"/>
              </a:rPr>
              <a:t>What Happened in D9?</a:t>
            </a:r>
          </a:p>
        </p:txBody>
      </p:sp>
      <p:graphicFrame>
        <p:nvGraphicFramePr>
          <p:cNvPr id="5" name="Chart 4"/>
          <p:cNvGraphicFramePr/>
          <p:nvPr/>
        </p:nvGraphicFramePr>
        <p:xfrm>
          <a:off x="381000" y="1524000"/>
          <a:ext cx="8365833" cy="48704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447800"/>
          </a:xfrm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ea typeface="ＭＳ Ｐゴシック" charset="-128"/>
                <a:cs typeface="ＭＳ Ｐゴシック" charset="-128"/>
              </a:rPr>
              <a:t>Also in HS: citywide average class sizes have risen</a:t>
            </a:r>
          </a:p>
        </p:txBody>
      </p:sp>
      <p:graphicFrame>
        <p:nvGraphicFramePr>
          <p:cNvPr id="5" name="Chart 4"/>
          <p:cNvGraphicFramePr/>
          <p:nvPr/>
        </p:nvGraphicFramePr>
        <p:xfrm>
          <a:off x="533400" y="1600200"/>
          <a:ext cx="8305800" cy="4851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2772" name="TextBox 6"/>
          <p:cNvSpPr txBox="1">
            <a:spLocks noChangeArrowheads="1"/>
          </p:cNvSpPr>
          <p:nvPr/>
        </p:nvSpPr>
        <p:spPr bwMode="auto">
          <a:xfrm>
            <a:off x="1371600" y="6324600"/>
            <a:ext cx="6096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1200"/>
              <a:t>*</a:t>
            </a:r>
            <a:r>
              <a:rPr lang="en-US" sz="1200" i="1"/>
              <a:t>There is no November reporting for the 2007-08 year, data used is from Feb. report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Default Design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Default Design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Default Design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Default Design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9923</TotalTime>
  <Words>1434</Words>
  <Application>Microsoft Macintosh PowerPoint</Application>
  <PresentationFormat>On-screen Show (4:3)</PresentationFormat>
  <Paragraphs>155</Paragraphs>
  <Slides>18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Design Template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1" baseType="lpstr">
      <vt:lpstr>Arial</vt:lpstr>
      <vt:lpstr>ＭＳ Ｐゴシック</vt:lpstr>
      <vt:lpstr>Default Design</vt:lpstr>
      <vt:lpstr>Slide 1</vt:lpstr>
      <vt:lpstr>Why is class size important?</vt:lpstr>
      <vt:lpstr>Stagnant achievement in NYC schools under Bloomberg</vt:lpstr>
      <vt:lpstr>Contracts for Excellence</vt:lpstr>
      <vt:lpstr>Slide 5</vt:lpstr>
      <vt:lpstr>What happened in D9?  </vt:lpstr>
      <vt:lpstr>Also in grades 4-8,  class sizes have increased</vt:lpstr>
      <vt:lpstr>What Happened in D9?</vt:lpstr>
      <vt:lpstr>Also in HS: citywide average class sizes have risen</vt:lpstr>
      <vt:lpstr>Ways that DOE has worked AGAINST reducing class size</vt:lpstr>
      <vt:lpstr>Slide 11</vt:lpstr>
      <vt:lpstr>Loss of teachers while DOE had other priorities</vt:lpstr>
      <vt:lpstr>  But can we afford to reduce class size?  </vt:lpstr>
      <vt:lpstr>Other questions re city’s C4E plan</vt:lpstr>
      <vt:lpstr>NYS &amp; NYC also violating  student privacy and parental rights </vt:lpstr>
      <vt:lpstr>Then what?</vt:lpstr>
      <vt:lpstr>Sample data to be shared with inBloom, Inc. </vt:lpstr>
      <vt:lpstr>What can CEC’s do?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Leonie Haimson</dc:creator>
  <cp:lastModifiedBy>Molly Moody</cp:lastModifiedBy>
  <cp:revision>76</cp:revision>
  <cp:lastPrinted>2012-02-14T17:17:32Z</cp:lastPrinted>
  <dcterms:created xsi:type="dcterms:W3CDTF">2013-02-26T15:57:43Z</dcterms:created>
  <dcterms:modified xsi:type="dcterms:W3CDTF">2013-02-26T15:58:11Z</dcterms:modified>
</cp:coreProperties>
</file>