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notesSlides/notesSlide16.xml" ContentType="application/vnd.openxmlformats-officedocument.presentationml.notesSlide+xml"/>
  <Default Extension="xml" ContentType="application/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slides/slide21.xml" ContentType="application/vnd.openxmlformats-officedocument.presentationml.slide+xml"/>
  <Override PartName="/ppt/slides/slide5.xml" ContentType="application/vnd.openxmlformats-officedocument.presentationml.slide+xml"/>
  <Override PartName="/ppt/theme/themeOverride2.xml" ContentType="application/vnd.openxmlformats-officedocument.themeOverride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charts/chart12.xml" ContentType="application/vnd.openxmlformats-officedocument.drawingml.chart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charts/chart4.xml" ContentType="application/vnd.openxmlformats-officedocument.drawingml.chart+xml"/>
  <Override PartName="/ppt/slides/slide20.xml" ContentType="application/vnd.openxmlformats-officedocument.presentationml.slide+xml"/>
  <Override PartName="/ppt/slides/slide4.xml" ContentType="application/vnd.openxmlformats-officedocument.presentationml.slide+xml"/>
  <Override PartName="/ppt/theme/themeOverride1.xml" ContentType="application/vnd.openxmlformats-officedocument.themeOverride+xml"/>
  <Override PartName="/ppt/slides/slide19.xml" ContentType="application/vnd.openxmlformats-officedocument.presentationml.slide+xml"/>
  <Override PartName="/ppt/charts/chart11.xml" ContentType="application/vnd.openxmlformats-officedocument.drawingml.chart+xml"/>
  <Override PartName="/ppt/notesSlides/notesSlide8.xml" ContentType="application/vnd.openxmlformats-officedocument.presentationml.notesSlide+xml"/>
  <Override PartName="/ppt/slideLayouts/slideLayout4.xml" ContentType="application/vnd.openxmlformats-officedocument.presentationml.slideLayout+xml"/>
  <Default Extension="png" ContentType="image/png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26.xml" ContentType="application/vnd.openxmlformats-officedocument.presentationml.slide+xml"/>
  <Override PartName="/ppt/charts/chart3.xml" ContentType="application/vnd.openxmlformats-officedocument.drawingml.chart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charts/chart10.xml" ContentType="application/vnd.openxmlformats-officedocument.drawingml.chart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9.xml" ContentType="application/vnd.openxmlformats-officedocument.drawingml.chart+xml"/>
  <Override PartName="/ppt/slides/slide25.xml" ContentType="application/vnd.openxmlformats-officedocument.presentationml.slide+xml"/>
  <Override PartName="/ppt/charts/chart2.xml" ContentType="application/vnd.openxmlformats-officedocument.drawingml.chart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20.xml" ContentType="application/vnd.openxmlformats-officedocument.presentationml.notes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notesSlides/notesSlide4.xml" ContentType="application/vnd.openxmlformats-officedocument.presentationml.notesSlide+xml"/>
  <Override PartName="/ppt/charts/chart8.xml" ContentType="application/vnd.openxmlformats-officedocument.drawingml.char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slides/slide24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Override PartName="/ppt/viewProps.xml" ContentType="application/vnd.openxmlformats-officedocument.presentationml.viewProps+xml"/>
  <Default Extension="jpeg" ContentType="image/jpeg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7.xml" ContentType="application/vnd.openxmlformats-officedocument.drawingml.char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0.xml" ContentType="application/vnd.openxmlformats-officedocument.presentationml.slideLayout+xml"/>
  <Override PartName="/ppt/slides/slide6.xml" ContentType="application/vnd.openxmlformats-officedocument.presentationml.slide+xml"/>
  <Default Extension="bin" ContentType="application/vnd.openxmlformats-officedocument.presentationml.printerSettings"/>
  <Override PartName="/ppt/slideLayouts/slideLayout6.xml" ContentType="application/vnd.openxmlformats-officedocument.presentationml.slideLayout+xml"/>
  <Override PartName="/ppt/charts/chart13.xml" ContentType="application/vnd.openxmlformats-officedocument.drawingml.char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84" r:id="rId2"/>
    <p:sldId id="385" r:id="rId3"/>
    <p:sldId id="386" r:id="rId4"/>
    <p:sldId id="387" r:id="rId5"/>
    <p:sldId id="344" r:id="rId6"/>
    <p:sldId id="373" r:id="rId7"/>
    <p:sldId id="379" r:id="rId8"/>
    <p:sldId id="374" r:id="rId9"/>
    <p:sldId id="376" r:id="rId10"/>
    <p:sldId id="382" r:id="rId11"/>
    <p:sldId id="383" r:id="rId12"/>
    <p:sldId id="377" r:id="rId13"/>
    <p:sldId id="349" r:id="rId14"/>
    <p:sldId id="381" r:id="rId15"/>
    <p:sldId id="380" r:id="rId16"/>
    <p:sldId id="388" r:id="rId17"/>
    <p:sldId id="375" r:id="rId18"/>
    <p:sldId id="378" r:id="rId19"/>
    <p:sldId id="389" r:id="rId20"/>
    <p:sldId id="390" r:id="rId21"/>
    <p:sldId id="391" r:id="rId22"/>
    <p:sldId id="392" r:id="rId23"/>
    <p:sldId id="393" r:id="rId24"/>
    <p:sldId id="394" r:id="rId25"/>
    <p:sldId id="395" r:id="rId26"/>
    <p:sldId id="396" r:id="rId27"/>
  </p:sldIdLst>
  <p:sldSz cx="9144000" cy="6858000" type="screen4x3"/>
  <p:notesSz cx="9313863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0080"/>
    <a:srgbClr val="D92525"/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88" y="-6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1548" y="-102"/>
      </p:cViewPr>
      <p:guideLst>
        <p:guide orient="horz" pos="2160"/>
        <p:guide pos="293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ollymoody:Desktop:CSM:Class%20Size%20Data:Class%20Size:Short%20term%20CS%20Data:Class%20Size%20Averages%20upd.%201.7.13%20citywide%202006-2012%20w.%20chart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ollymoody:Desktop:Class%20Size%20Data:Class%20Size%20Averages%20upd.%201.7.13%20citywide%202006-2012%20w.%20charts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Macintosh%20HD:Users:mollymoody:Desktop:CSM:Class%20Size%20Data:Class%20Size:Short%20term%20CS%20Data:HScoreclass%20size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ollymoody:Desktop:Class%20Size%20Data:Short%20term%20CS%20Data:District%20Data:Totalcitywide%20district%20class%20sizes%20upd.%202013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oleObject" Target="Macintosh%20HD:Users:mollymoody:Desktop:Class%20Size%20Data:Class%20Size%20Averages%20upd.%201.7.13%20citywide%202006-2012%20w.%20char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ollymoody:Desktop:Class%20Size%20Data:long-term%20CS%20Data:long%20term%20calculations%20and%20enrollment%20updated%20thru%2001.02.1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ollymoody:Desktop:Class%20Size%20Data:Class%20Size%20Averages%20upd.%201.7.13%20citywide%202006-2012%20w.%20chart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ollymoody:Desktop:Class%20Size%20Data:Short%20term%20CS%20Data:District%20Data:Totalcitywide%20district%20class%20sizes%20upd.%20201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ollymoody:Desktop:Class%20Size%20Data:Kindergarten%2025%20and%20up%20over%20time%20upd%201.7.2013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ollymoody:Desktop:Class%20Size%20Data:Kindergarten%2025%20and%20up%20over%20time%20upd%201.7.2013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ollymoody:Desktop:Class%20Size%20Data:Kindergarten%2025%20and%20up%20over%20time%20upd%201.7.2013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ollymoody:Desktop:Class%20Size%20Data:Class%20Size%20Averages%20upd.%201.7.13%20citywide%202006-2012%20w.%20chart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ollymoody:Desktop:Class%20Size%20Data:long-term%20CS%20Data:long%20term%20calculations%20and%20enrollment%20updated%20thru%2001.02.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>
        <c:rich>
          <a:bodyPr/>
          <a:lstStyle/>
          <a:p>
            <a:pPr>
              <a:defRPr/>
            </a:pPr>
            <a:r>
              <a:rPr lang="en-US"/>
              <a:t>Average class size K-3</a:t>
            </a:r>
          </a:p>
          <a:p>
            <a:pPr>
              <a:defRPr/>
            </a:pPr>
            <a:r>
              <a:rPr lang="en-US" sz="1100"/>
              <a:t>(gened, ICT &amp; G&amp;T)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0820977179426216"/>
          <c:y val="0.159924567277285"/>
          <c:w val="0.733508697653319"/>
          <c:h val="0.671122380888829"/>
        </c:manualLayout>
      </c:layout>
      <c:lineChart>
        <c:grouping val="standard"/>
        <c:ser>
          <c:idx val="0"/>
          <c:order val="0"/>
          <c:tx>
            <c:strRef>
              <c:f>'All Boroughs'!$A$3</c:f>
              <c:strCache>
                <c:ptCount val="1"/>
                <c:pt idx="0">
                  <c:v>C4E Target</c:v>
                </c:pt>
              </c:strCache>
            </c:strRef>
          </c:tx>
          <c:spPr>
            <a:ln>
              <a:solidFill>
                <a:srgbClr val="000090"/>
              </a:solidFill>
            </a:ln>
          </c:spPr>
          <c:marker>
            <c:symbol val="none"/>
          </c:marker>
          <c:dLbls>
            <c:showVal val="1"/>
          </c:dLbls>
          <c:cat>
            <c:strRef>
              <c:f>'All Boroughs'!$B$1:$H$2</c:f>
              <c:strCache>
                <c:ptCount val="7"/>
                <c:pt idx="0">
                  <c:v>Baseline</c:v>
                </c:pt>
                <c:pt idx="1">
                  <c:v>2007-2008</c:v>
                </c:pt>
                <c:pt idx="2">
                  <c:v>2008-2009</c:v>
                </c:pt>
                <c:pt idx="3">
                  <c:v>2009-2010</c:v>
                </c:pt>
                <c:pt idx="4">
                  <c:v>2010-2011</c:v>
                </c:pt>
                <c:pt idx="5">
                  <c:v>2011-2012</c:v>
                </c:pt>
                <c:pt idx="6">
                  <c:v>2012-2013</c:v>
                </c:pt>
              </c:strCache>
            </c:strRef>
          </c:cat>
          <c:val>
            <c:numRef>
              <c:f>'All Boroughs'!$B$3:$H$3</c:f>
              <c:numCache>
                <c:formatCode>General</c:formatCode>
                <c:ptCount val="7"/>
                <c:pt idx="0">
                  <c:v>21.0</c:v>
                </c:pt>
                <c:pt idx="1">
                  <c:v>20.7</c:v>
                </c:pt>
                <c:pt idx="2">
                  <c:v>20.5</c:v>
                </c:pt>
                <c:pt idx="3">
                  <c:v>20.3</c:v>
                </c:pt>
                <c:pt idx="4">
                  <c:v>20.1</c:v>
                </c:pt>
                <c:pt idx="5">
                  <c:v>19.9</c:v>
                </c:pt>
                <c:pt idx="6">
                  <c:v>19.9</c:v>
                </c:pt>
              </c:numCache>
            </c:numRef>
          </c:val>
        </c:ser>
        <c:ser>
          <c:idx val="1"/>
          <c:order val="1"/>
          <c:tx>
            <c:strRef>
              <c:f>'All Boroughs'!$A$4</c:f>
              <c:strCache>
                <c:ptCount val="1"/>
                <c:pt idx="0">
                  <c:v>Citywide Actual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showVal val="1"/>
          </c:dLbls>
          <c:cat>
            <c:strRef>
              <c:f>'All Boroughs'!$B$1:$H$2</c:f>
              <c:strCache>
                <c:ptCount val="7"/>
                <c:pt idx="0">
                  <c:v>Baseline</c:v>
                </c:pt>
                <c:pt idx="1">
                  <c:v>2007-2008</c:v>
                </c:pt>
                <c:pt idx="2">
                  <c:v>2008-2009</c:v>
                </c:pt>
                <c:pt idx="3">
                  <c:v>2009-2010</c:v>
                </c:pt>
                <c:pt idx="4">
                  <c:v>2010-2011</c:v>
                </c:pt>
                <c:pt idx="5">
                  <c:v>2011-2012</c:v>
                </c:pt>
                <c:pt idx="6">
                  <c:v>2012-2013</c:v>
                </c:pt>
              </c:strCache>
            </c:strRef>
          </c:cat>
          <c:val>
            <c:numRef>
              <c:f>'All Boroughs'!$B$4:$H$4</c:f>
              <c:numCache>
                <c:formatCode>General</c:formatCode>
                <c:ptCount val="7"/>
                <c:pt idx="0">
                  <c:v>21.0</c:v>
                </c:pt>
                <c:pt idx="1">
                  <c:v>20.9</c:v>
                </c:pt>
                <c:pt idx="2">
                  <c:v>21.4</c:v>
                </c:pt>
                <c:pt idx="3">
                  <c:v>22.1</c:v>
                </c:pt>
                <c:pt idx="4">
                  <c:v>22.9</c:v>
                </c:pt>
                <c:pt idx="5">
                  <c:v>23.9</c:v>
                </c:pt>
                <c:pt idx="6" formatCode="0.0">
                  <c:v>24.45609965635738</c:v>
                </c:pt>
              </c:numCache>
            </c:numRef>
          </c:val>
        </c:ser>
        <c:marker val="1"/>
        <c:axId val="475340360"/>
        <c:axId val="679212776"/>
      </c:lineChart>
      <c:catAx>
        <c:axId val="475340360"/>
        <c:scaling>
          <c:orientation val="minMax"/>
        </c:scaling>
        <c:axPos val="b"/>
        <c:majorTickMark val="none"/>
        <c:tickLblPos val="nextTo"/>
        <c:txPr>
          <a:bodyPr rot="-2700000"/>
          <a:lstStyle/>
          <a:p>
            <a:pPr>
              <a:defRPr/>
            </a:pPr>
            <a:endParaRPr lang="en-US"/>
          </a:p>
        </c:txPr>
        <c:crossAx val="679212776"/>
        <c:crosses val="autoZero"/>
        <c:auto val="1"/>
        <c:lblAlgn val="ctr"/>
        <c:lblOffset val="100"/>
      </c:catAx>
      <c:valAx>
        <c:axId val="679212776"/>
        <c:scaling>
          <c:orientation val="minMax"/>
          <c:min val="18.0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Avg. Class Size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4753403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1939745529746"/>
          <c:y val="0.334932893889369"/>
          <c:w val="0.16930704567831"/>
          <c:h val="0.305963014755801"/>
        </c:manualLayout>
      </c:layout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tx>
        <c:rich>
          <a:bodyPr/>
          <a:lstStyle/>
          <a:p>
            <a:pPr>
              <a:defRPr/>
            </a:pPr>
            <a:r>
              <a:rPr lang="en-US"/>
              <a:t>Grades 4-8 Sections</a:t>
            </a:r>
            <a:r>
              <a:rPr lang="en-US" baseline="0"/>
              <a:t> </a:t>
            </a:r>
            <a:r>
              <a:rPr lang="en-US"/>
              <a:t>drop each</a:t>
            </a:r>
            <a:r>
              <a:rPr lang="en-US" baseline="0"/>
              <a:t> year while student population decreased only  slightly 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00188005731079"/>
          <c:y val="0.17876554421523"/>
          <c:w val="0.669062261257023"/>
          <c:h val="0.670242618755224"/>
        </c:manualLayout>
      </c:layout>
      <c:lineChart>
        <c:grouping val="standard"/>
        <c:ser>
          <c:idx val="1"/>
          <c:order val="1"/>
          <c:tx>
            <c:strRef>
              <c:f>'All Boroughs'!$A$27</c:f>
              <c:strCache>
                <c:ptCount val="1"/>
                <c:pt idx="0">
                  <c:v>Total Students</c:v>
                </c:pt>
              </c:strCache>
            </c:strRef>
          </c:tx>
          <c:marker>
            <c:symbol val="none"/>
          </c:marker>
          <c:dLbls>
            <c:dLbl>
              <c:idx val="3"/>
              <c:layout>
                <c:manualLayout>
                  <c:x val="0.0245901639344262"/>
                  <c:y val="0.00883002207505519"/>
                </c:manualLayout>
              </c:layout>
              <c:showVal val="1"/>
            </c:dLbl>
            <c:dLbl>
              <c:idx val="5"/>
              <c:layout>
                <c:manualLayout>
                  <c:x val="-0.0150917943537438"/>
                  <c:y val="-0.00786369593709043"/>
                </c:manualLayout>
              </c:layout>
              <c:showVal val="1"/>
            </c:dLbl>
            <c:showVal val="1"/>
          </c:dLbls>
          <c:cat>
            <c:strRef>
              <c:f>'All Boroughs'!$B$25:$G$25</c:f>
              <c:strCache>
                <c:ptCount val="6"/>
                <c:pt idx="0">
                  <c:v>2007-2008</c:v>
                </c:pt>
                <c:pt idx="1">
                  <c:v>2008-2009</c:v>
                </c:pt>
                <c:pt idx="2">
                  <c:v>2009-2010</c:v>
                </c:pt>
                <c:pt idx="3">
                  <c:v>2010-2011</c:v>
                </c:pt>
                <c:pt idx="4">
                  <c:v>2011-2012</c:v>
                </c:pt>
                <c:pt idx="5">
                  <c:v>2012-2013</c:v>
                </c:pt>
              </c:strCache>
            </c:strRef>
          </c:cat>
          <c:val>
            <c:numRef>
              <c:f>'All Boroughs'!$B$27:$G$27</c:f>
              <c:numCache>
                <c:formatCode>General</c:formatCode>
                <c:ptCount val="6"/>
                <c:pt idx="0">
                  <c:v>327847.0</c:v>
                </c:pt>
                <c:pt idx="1">
                  <c:v>325198.0</c:v>
                </c:pt>
                <c:pt idx="2">
                  <c:v>326450.0</c:v>
                </c:pt>
                <c:pt idx="3">
                  <c:v>326308.0</c:v>
                </c:pt>
                <c:pt idx="4">
                  <c:v>325160.0</c:v>
                </c:pt>
                <c:pt idx="5" formatCode="_(* #,##0_);_(* \(#,##0\);_(* &quot;-&quot;??_);_(@_)">
                  <c:v>322207.0</c:v>
                </c:pt>
              </c:numCache>
            </c:numRef>
          </c:val>
        </c:ser>
        <c:marker val="1"/>
        <c:axId val="696499464"/>
        <c:axId val="671368696"/>
      </c:lineChart>
      <c:lineChart>
        <c:grouping val="standard"/>
        <c:ser>
          <c:idx val="0"/>
          <c:order val="0"/>
          <c:tx>
            <c:strRef>
              <c:f>'All Boroughs'!$A$26</c:f>
              <c:strCache>
                <c:ptCount val="1"/>
                <c:pt idx="0">
                  <c:v>Total Sections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3"/>
              <c:layout>
                <c:manualLayout>
                  <c:x val="0.00546448087431694"/>
                  <c:y val="0.0927152317880795"/>
                </c:manualLayout>
              </c:layout>
              <c:showVal val="1"/>
            </c:dLbl>
            <c:dLbl>
              <c:idx val="5"/>
              <c:layout>
                <c:manualLayout>
                  <c:x val="-0.0150917943537438"/>
                  <c:y val="0.0131061598951505"/>
                </c:manualLayout>
              </c:layout>
              <c:showVal val="1"/>
            </c:dLbl>
            <c:showVal val="1"/>
          </c:dLbls>
          <c:cat>
            <c:strRef>
              <c:f>'All Boroughs'!$B$25:$G$25</c:f>
              <c:strCache>
                <c:ptCount val="6"/>
                <c:pt idx="0">
                  <c:v>2007-2008</c:v>
                </c:pt>
                <c:pt idx="1">
                  <c:v>2008-2009</c:v>
                </c:pt>
                <c:pt idx="2">
                  <c:v>2009-2010</c:v>
                </c:pt>
                <c:pt idx="3">
                  <c:v>2010-2011</c:v>
                </c:pt>
                <c:pt idx="4">
                  <c:v>2011-2012</c:v>
                </c:pt>
                <c:pt idx="5">
                  <c:v>2012-2013</c:v>
                </c:pt>
              </c:strCache>
            </c:strRef>
          </c:cat>
          <c:val>
            <c:numRef>
              <c:f>'All Boroughs'!$B$26:$G$26</c:f>
              <c:numCache>
                <c:formatCode>General</c:formatCode>
                <c:ptCount val="6"/>
                <c:pt idx="0">
                  <c:v>13047.0</c:v>
                </c:pt>
                <c:pt idx="1">
                  <c:v>12883.0</c:v>
                </c:pt>
                <c:pt idx="2">
                  <c:v>12614.0</c:v>
                </c:pt>
                <c:pt idx="3">
                  <c:v>12444.0</c:v>
                </c:pt>
                <c:pt idx="4">
                  <c:v>12247.0</c:v>
                </c:pt>
                <c:pt idx="5" formatCode="_(* #,##0_);_(* \(#,##0\);_(* &quot;-&quot;??_);_(@_)">
                  <c:v>12081.0</c:v>
                </c:pt>
              </c:numCache>
            </c:numRef>
          </c:val>
        </c:ser>
        <c:marker val="1"/>
        <c:axId val="475268568"/>
        <c:axId val="458255848"/>
      </c:lineChart>
      <c:catAx>
        <c:axId val="696499464"/>
        <c:scaling>
          <c:orientation val="minMax"/>
        </c:scaling>
        <c:axPos val="b"/>
        <c:majorTickMark val="none"/>
        <c:tickLblPos val="nextTo"/>
        <c:txPr>
          <a:bodyPr rot="-2700000"/>
          <a:lstStyle/>
          <a:p>
            <a:pPr>
              <a:defRPr/>
            </a:pPr>
            <a:endParaRPr lang="en-US"/>
          </a:p>
        </c:txPr>
        <c:crossAx val="671368696"/>
        <c:crosses val="autoZero"/>
        <c:auto val="1"/>
        <c:lblAlgn val="ctr"/>
        <c:lblOffset val="100"/>
      </c:catAx>
      <c:valAx>
        <c:axId val="671368696"/>
        <c:scaling>
          <c:orientation val="minMax"/>
          <c:max val="335000.0"/>
          <c:min val="310000.0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Total</a:t>
                </a:r>
                <a:r>
                  <a:rPr lang="en-US" baseline="0"/>
                  <a:t> Students</a:t>
                </a:r>
                <a:endParaRPr lang="en-US"/>
              </a:p>
            </c:rich>
          </c:tx>
          <c:layout/>
        </c:title>
        <c:numFmt formatCode="General" sourceLinked="1"/>
        <c:majorTickMark val="none"/>
        <c:tickLblPos val="nextTo"/>
        <c:crossAx val="696499464"/>
        <c:crosses val="autoZero"/>
        <c:crossBetween val="between"/>
        <c:majorUnit val="2000.0"/>
      </c:valAx>
      <c:valAx>
        <c:axId val="458255848"/>
        <c:scaling>
          <c:orientation val="minMax"/>
          <c:max val="13200.0"/>
          <c:min val="12000.0"/>
        </c:scaling>
        <c:axPos val="r"/>
        <c:numFmt formatCode="General" sourceLinked="1"/>
        <c:tickLblPos val="nextTo"/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475268568"/>
        <c:crosses val="max"/>
        <c:crossBetween val="between"/>
      </c:valAx>
      <c:catAx>
        <c:axId val="475268568"/>
        <c:scaling>
          <c:orientation val="minMax"/>
        </c:scaling>
        <c:delete val="1"/>
        <c:axPos val="b"/>
        <c:tickLblPos val="none"/>
        <c:crossAx val="458255848"/>
        <c:crosses val="autoZero"/>
        <c:auto val="1"/>
        <c:lblAlgn val="ctr"/>
        <c:lblOffset val="100"/>
      </c:catAx>
    </c:plotArea>
    <c:legend>
      <c:legendPos val="r"/>
      <c:layout>
        <c:manualLayout>
          <c:xMode val="edge"/>
          <c:yMode val="edge"/>
          <c:x val="0.823315491346638"/>
          <c:y val="0.345874242783872"/>
          <c:w val="0.167629432041115"/>
          <c:h val="0.290427136974851"/>
        </c:manualLayout>
      </c:layout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/>
              <a:t>High School Class Sizes </a:t>
            </a:r>
            <a:r>
              <a:rPr lang="en-US" dirty="0" err="1"/>
              <a:t>vs</a:t>
            </a:r>
            <a:r>
              <a:rPr lang="en-US" dirty="0"/>
              <a:t> CFE Goals </a:t>
            </a:r>
          </a:p>
          <a:p>
            <a:pPr>
              <a:defRPr/>
            </a:pPr>
            <a:r>
              <a:rPr lang="en-US" dirty="0"/>
              <a:t>(DOE High School data </a:t>
            </a:r>
            <a:r>
              <a:rPr lang="en-US" dirty="0" smtClean="0"/>
              <a:t>inconsistent </a:t>
            </a:r>
            <a:r>
              <a:rPr lang="en-US" dirty="0"/>
              <a:t>and unreliable)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0556316068289629"/>
          <c:y val="0.157346951395473"/>
          <c:w val="0.714342994592253"/>
          <c:h val="0.691748155171703"/>
        </c:manualLayout>
      </c:layout>
      <c:lineChart>
        <c:grouping val="standard"/>
        <c:ser>
          <c:idx val="0"/>
          <c:order val="0"/>
          <c:tx>
            <c:v>Nov. Class Sizes*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showVal val="1"/>
          </c:dLbls>
          <c:cat>
            <c:strRef>
              <c:f>'Summary '!$A$5:$A$10</c:f>
              <c:strCache>
                <c:ptCount val="6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</c:strCache>
            </c:strRef>
          </c:cat>
          <c:val>
            <c:numRef>
              <c:f>'Summary '!$B$5:$B$10</c:f>
              <c:numCache>
                <c:formatCode>0.0</c:formatCode>
                <c:ptCount val="6"/>
                <c:pt idx="0">
                  <c:v>26.11143761816898</c:v>
                </c:pt>
                <c:pt idx="1">
                  <c:v>26.60553641383867</c:v>
                </c:pt>
                <c:pt idx="2">
                  <c:v>26.82896801715183</c:v>
                </c:pt>
                <c:pt idx="3">
                  <c:v>26.89114771497969</c:v>
                </c:pt>
                <c:pt idx="4">
                  <c:v>26.9712444325855</c:v>
                </c:pt>
                <c:pt idx="5">
                  <c:v>26.968444148078</c:v>
                </c:pt>
              </c:numCache>
            </c:numRef>
          </c:val>
        </c:ser>
        <c:ser>
          <c:idx val="1"/>
          <c:order val="1"/>
          <c:tx>
            <c:v>C4E goals</c:v>
          </c:tx>
          <c:spPr>
            <a:ln>
              <a:solidFill>
                <a:srgbClr val="00009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0.00277777777777778"/>
                  <c:y val="0.0416666666666667"/>
                </c:manualLayout>
              </c:layout>
              <c:showVal val="1"/>
            </c:dLbl>
            <c:showVal val="1"/>
          </c:dLbls>
          <c:cat>
            <c:strRef>
              <c:f>'Summary '!$A$5:$A$10</c:f>
              <c:strCache>
                <c:ptCount val="6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</c:strCache>
            </c:strRef>
          </c:cat>
          <c:val>
            <c:numRef>
              <c:f>'Summary '!$C$5:$C$10</c:f>
              <c:numCache>
                <c:formatCode>General</c:formatCode>
                <c:ptCount val="6"/>
                <c:pt idx="0">
                  <c:v>26.0</c:v>
                </c:pt>
                <c:pt idx="1">
                  <c:v>25.7</c:v>
                </c:pt>
                <c:pt idx="2">
                  <c:v>25.2</c:v>
                </c:pt>
                <c:pt idx="3">
                  <c:v>24.8</c:v>
                </c:pt>
                <c:pt idx="4">
                  <c:v>24.5</c:v>
                </c:pt>
                <c:pt idx="5">
                  <c:v>24.5</c:v>
                </c:pt>
              </c:numCache>
            </c:numRef>
          </c:val>
        </c:ser>
        <c:ser>
          <c:idx val="2"/>
          <c:order val="2"/>
          <c:tx>
            <c:v>Feb. Class Sizes</c:v>
          </c:tx>
          <c:spPr>
            <a:ln>
              <a:solidFill>
                <a:srgbClr val="008000"/>
              </a:solidFill>
            </a:ln>
          </c:spPr>
          <c:marker>
            <c:symbol val="none"/>
          </c:marker>
          <c:dLbls>
            <c:showVal val="1"/>
          </c:dLbls>
          <c:cat>
            <c:strRef>
              <c:f>'Summary '!$A$5:$A$10</c:f>
              <c:strCache>
                <c:ptCount val="6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</c:strCache>
            </c:strRef>
          </c:cat>
          <c:val>
            <c:numRef>
              <c:f>'Summary '!$D$5:$D$10</c:f>
              <c:numCache>
                <c:formatCode>General</c:formatCode>
                <c:ptCount val="6"/>
                <c:pt idx="0">
                  <c:v>26.1</c:v>
                </c:pt>
                <c:pt idx="1">
                  <c:v>26.2</c:v>
                </c:pt>
                <c:pt idx="2">
                  <c:v>26.6</c:v>
                </c:pt>
                <c:pt idx="3">
                  <c:v>26.5</c:v>
                </c:pt>
                <c:pt idx="4">
                  <c:v>26.4</c:v>
                </c:pt>
                <c:pt idx="5" formatCode="0.0">
                  <c:v>26.28222354218285</c:v>
                </c:pt>
              </c:numCache>
            </c:numRef>
          </c:val>
        </c:ser>
        <c:dLbls>
          <c:showVal val="1"/>
        </c:dLbls>
        <c:marker val="1"/>
        <c:axId val="475822792"/>
        <c:axId val="484220408"/>
      </c:lineChart>
      <c:catAx>
        <c:axId val="475822792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/>
            </a:pPr>
            <a:endParaRPr lang="en-US"/>
          </a:p>
        </c:txPr>
        <c:crossAx val="484220408"/>
        <c:crosses val="autoZero"/>
        <c:auto val="1"/>
        <c:lblAlgn val="ctr"/>
        <c:lblOffset val="100"/>
      </c:catAx>
      <c:valAx>
        <c:axId val="484220408"/>
        <c:scaling>
          <c:orientation val="minMax"/>
        </c:scaling>
        <c:axPos val="l"/>
        <c:majorGridlines/>
        <c:numFmt formatCode="0.0" sourceLinked="1"/>
        <c:tickLblPos val="nextTo"/>
        <c:crossAx val="4758227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7085650990874"/>
          <c:y val="0.359297110112545"/>
          <c:w val="0.193740037082521"/>
          <c:h val="0.438997196685493"/>
        </c:manualLayout>
      </c:layout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</c:chart>
  <c:externalData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tx>
        <c:rich>
          <a:bodyPr/>
          <a:lstStyle/>
          <a:p>
            <a:pPr>
              <a:defRPr/>
            </a:pPr>
            <a:r>
              <a:rPr lang="en-US"/>
              <a:t>2012-13 average 4-8 class size by borough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Pt>
            <c:idx val="0"/>
            <c:spPr>
              <a:solidFill>
                <a:srgbClr val="3366FF"/>
              </a:solidFill>
            </c:spPr>
          </c:dPt>
          <c:dPt>
            <c:idx val="1"/>
            <c:spPr>
              <a:solidFill>
                <a:srgbClr val="FF6600"/>
              </a:solidFill>
            </c:spPr>
          </c:dPt>
          <c:dPt>
            <c:idx val="2"/>
            <c:spPr>
              <a:solidFill>
                <a:srgbClr val="660066"/>
              </a:solidFill>
            </c:spPr>
          </c:dPt>
          <c:dPt>
            <c:idx val="3"/>
            <c:spPr>
              <a:solidFill>
                <a:srgbClr val="FF0080"/>
              </a:solidFill>
            </c:spPr>
          </c:dPt>
          <c:dPt>
            <c:idx val="4"/>
            <c:spPr>
              <a:solidFill>
                <a:srgbClr val="008000"/>
              </a:solidFill>
            </c:spPr>
          </c:dPt>
          <c:dLbls>
            <c:showVal val="1"/>
          </c:dLbls>
          <c:cat>
            <c:strRef>
              <c:f>graphs!$A$9:$A$13</c:f>
              <c:strCache>
                <c:ptCount val="5"/>
                <c:pt idx="0">
                  <c:v>Brooklyn </c:v>
                </c:pt>
                <c:pt idx="1">
                  <c:v>Manhattan </c:v>
                </c:pt>
                <c:pt idx="2">
                  <c:v>Queens</c:v>
                </c:pt>
                <c:pt idx="3">
                  <c:v>Bronx</c:v>
                </c:pt>
                <c:pt idx="4">
                  <c:v>Staten Island</c:v>
                </c:pt>
              </c:strCache>
            </c:strRef>
          </c:cat>
          <c:val>
            <c:numRef>
              <c:f>graphs!$B$9:$B$13</c:f>
              <c:numCache>
                <c:formatCode>General</c:formatCode>
                <c:ptCount val="5"/>
                <c:pt idx="0">
                  <c:v>26.3</c:v>
                </c:pt>
                <c:pt idx="1">
                  <c:v>25.4</c:v>
                </c:pt>
                <c:pt idx="2">
                  <c:v>27.8</c:v>
                </c:pt>
                <c:pt idx="3">
                  <c:v>25.9</c:v>
                </c:pt>
                <c:pt idx="4" formatCode="0.0">
                  <c:v>28.6</c:v>
                </c:pt>
              </c:numCache>
            </c:numRef>
          </c:val>
        </c:ser>
        <c:dLbls>
          <c:showVal val="1"/>
        </c:dLbls>
        <c:axId val="696403880"/>
        <c:axId val="458383608"/>
      </c:barChart>
      <c:catAx>
        <c:axId val="696403880"/>
        <c:scaling>
          <c:orientation val="minMax"/>
        </c:scaling>
        <c:axPos val="b"/>
        <c:tickLblPos val="nextTo"/>
        <c:crossAx val="458383608"/>
        <c:crosses val="autoZero"/>
        <c:auto val="1"/>
        <c:lblAlgn val="ctr"/>
        <c:lblOffset val="100"/>
      </c:catAx>
      <c:valAx>
        <c:axId val="458383608"/>
        <c:scaling>
          <c:orientation val="minMax"/>
        </c:scaling>
        <c:axPos val="l"/>
        <c:majorGridlines/>
        <c:numFmt formatCode="General" sourceLinked="1"/>
        <c:tickLblPos val="nextTo"/>
        <c:crossAx val="696403880"/>
        <c:crosses val="autoZero"/>
        <c:crossBetween val="between"/>
      </c:valAx>
    </c:plotArea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0804397334948516"/>
          <c:y val="0.0582051282051282"/>
          <c:w val="0.666735311932162"/>
          <c:h val="0.814587118917827"/>
        </c:manualLayout>
      </c:layout>
      <c:lineChart>
        <c:grouping val="standard"/>
        <c:ser>
          <c:idx val="0"/>
          <c:order val="0"/>
          <c:tx>
            <c:v>C4E spending (in millions)</c:v>
          </c:tx>
          <c:spPr>
            <a:ln>
              <a:solidFill>
                <a:srgbClr val="008000"/>
              </a:solidFill>
            </a:ln>
          </c:spPr>
          <c:marker>
            <c:symbol val="none"/>
          </c:marker>
          <c:dLbls>
            <c:dLbl>
              <c:idx val="1"/>
              <c:layout>
                <c:manualLayout>
                  <c:x val="-0.06"/>
                  <c:y val="-0.0233333333333334"/>
                </c:manualLayout>
              </c:layout>
              <c:showVal val="1"/>
            </c:dLbl>
            <c:dLbl>
              <c:idx val="4"/>
              <c:delete val="1"/>
            </c:dLbl>
            <c:numFmt formatCode="&quot;$&quot;#,##0" sourceLinked="0"/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Val val="1"/>
          </c:dLbls>
          <c:cat>
            <c:strRef>
              <c:f>charts!$D$110:$D$116</c:f>
              <c:strCache>
                <c:ptCount val="7"/>
                <c:pt idx="0">
                  <c:v>2006-07</c:v>
                </c:pt>
                <c:pt idx="1">
                  <c:v>2007-08</c:v>
                </c:pt>
                <c:pt idx="2">
                  <c:v>2008-09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</c:strCache>
            </c:strRef>
          </c:cat>
          <c:val>
            <c:numRef>
              <c:f>charts!$E$110:$E$116</c:f>
              <c:numCache>
                <c:formatCode>0</c:formatCode>
                <c:ptCount val="7"/>
                <c:pt idx="0">
                  <c:v>0.0</c:v>
                </c:pt>
                <c:pt idx="1">
                  <c:v>258.0</c:v>
                </c:pt>
                <c:pt idx="2">
                  <c:v>645.3</c:v>
                </c:pt>
                <c:pt idx="3">
                  <c:v>644.8</c:v>
                </c:pt>
                <c:pt idx="4">
                  <c:v>531.0</c:v>
                </c:pt>
                <c:pt idx="5">
                  <c:v>530.8</c:v>
                </c:pt>
                <c:pt idx="6">
                  <c:v>530.8</c:v>
                </c:pt>
              </c:numCache>
            </c:numRef>
          </c:val>
        </c:ser>
        <c:dLbls>
          <c:showVal val="1"/>
        </c:dLbls>
        <c:marker val="1"/>
        <c:axId val="459024824"/>
        <c:axId val="696339400"/>
      </c:lineChart>
      <c:lineChart>
        <c:grouping val="standard"/>
        <c:ser>
          <c:idx val="1"/>
          <c:order val="1"/>
          <c:tx>
            <c:v>K-3 average class sizes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showVal val="1"/>
          </c:dLbls>
          <c:cat>
            <c:strRef>
              <c:f>charts!$D$110:$D$116</c:f>
              <c:strCache>
                <c:ptCount val="7"/>
                <c:pt idx="0">
                  <c:v>2006-07</c:v>
                </c:pt>
                <c:pt idx="1">
                  <c:v>2007-08</c:v>
                </c:pt>
                <c:pt idx="2">
                  <c:v>2008-09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</c:strCache>
            </c:strRef>
          </c:cat>
          <c:val>
            <c:numRef>
              <c:f>charts!$F$110:$F$116</c:f>
              <c:numCache>
                <c:formatCode>General</c:formatCode>
                <c:ptCount val="7"/>
                <c:pt idx="0">
                  <c:v>21.0</c:v>
                </c:pt>
                <c:pt idx="1">
                  <c:v>20.9</c:v>
                </c:pt>
                <c:pt idx="2">
                  <c:v>21.4</c:v>
                </c:pt>
                <c:pt idx="3">
                  <c:v>22.1</c:v>
                </c:pt>
                <c:pt idx="4">
                  <c:v>22.9</c:v>
                </c:pt>
                <c:pt idx="5">
                  <c:v>23.9</c:v>
                </c:pt>
                <c:pt idx="6">
                  <c:v>24.5</c:v>
                </c:pt>
              </c:numCache>
            </c:numRef>
          </c:val>
        </c:ser>
        <c:ser>
          <c:idx val="2"/>
          <c:order val="2"/>
          <c:tx>
            <c:v>C4E class size goals</c:v>
          </c:tx>
          <c:spPr>
            <a:ln>
              <a:solidFill>
                <a:srgbClr val="000090"/>
              </a:solidFill>
            </a:ln>
          </c:spPr>
          <c:marker>
            <c:symbol val="none"/>
          </c:marker>
          <c:dLbls>
            <c:showVal val="1"/>
          </c:dLbls>
          <c:cat>
            <c:strRef>
              <c:f>charts!$D$110:$D$116</c:f>
              <c:strCache>
                <c:ptCount val="7"/>
                <c:pt idx="0">
                  <c:v>2006-07</c:v>
                </c:pt>
                <c:pt idx="1">
                  <c:v>2007-08</c:v>
                </c:pt>
                <c:pt idx="2">
                  <c:v>2008-09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</c:strCache>
            </c:strRef>
          </c:cat>
          <c:val>
            <c:numRef>
              <c:f>charts!$G$110:$G$116</c:f>
              <c:numCache>
                <c:formatCode>General</c:formatCode>
                <c:ptCount val="7"/>
                <c:pt idx="0">
                  <c:v>21.0</c:v>
                </c:pt>
                <c:pt idx="1">
                  <c:v>20.7</c:v>
                </c:pt>
                <c:pt idx="2">
                  <c:v>20.5</c:v>
                </c:pt>
                <c:pt idx="3">
                  <c:v>20.3</c:v>
                </c:pt>
                <c:pt idx="4">
                  <c:v>20.1</c:v>
                </c:pt>
                <c:pt idx="5">
                  <c:v>19.9</c:v>
                </c:pt>
                <c:pt idx="6">
                  <c:v>19.9</c:v>
                </c:pt>
              </c:numCache>
            </c:numRef>
          </c:val>
        </c:ser>
        <c:dLbls>
          <c:showVal val="1"/>
        </c:dLbls>
        <c:marker val="1"/>
        <c:axId val="458893720"/>
        <c:axId val="697159176"/>
      </c:lineChart>
      <c:catAx>
        <c:axId val="459024824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/>
            </a:pPr>
            <a:endParaRPr lang="en-US"/>
          </a:p>
        </c:txPr>
        <c:crossAx val="696339400"/>
        <c:crosses val="autoZero"/>
        <c:auto val="1"/>
        <c:lblAlgn val="ctr"/>
        <c:lblOffset val="100"/>
      </c:catAx>
      <c:valAx>
        <c:axId val="696339400"/>
        <c:scaling>
          <c:orientation val="minMax"/>
          <c:min val="0.0"/>
        </c:scaling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dollars (in millions)</a:t>
                </a:r>
              </a:p>
            </c:rich>
          </c:tx>
          <c:layout/>
        </c:title>
        <c:numFmt formatCode="0" sourceLinked="1"/>
        <c:tickLblPos val="nextTo"/>
        <c:crossAx val="459024824"/>
        <c:crosses val="autoZero"/>
        <c:crossBetween val="between"/>
      </c:valAx>
      <c:valAx>
        <c:axId val="697159176"/>
        <c:scaling>
          <c:orientation val="minMax"/>
          <c:min val="19.0"/>
        </c:scaling>
        <c:axPos val="r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Class Size Avgs. </a:t>
                </a:r>
              </a:p>
            </c:rich>
          </c:tx>
          <c:layout/>
        </c:title>
        <c:numFmt formatCode="General" sourceLinked="1"/>
        <c:tickLblPos val="nextTo"/>
        <c:crossAx val="458893720"/>
        <c:crosses val="max"/>
        <c:crossBetween val="between"/>
      </c:valAx>
      <c:catAx>
        <c:axId val="458893720"/>
        <c:scaling>
          <c:orientation val="minMax"/>
        </c:scaling>
        <c:delete val="1"/>
        <c:axPos val="b"/>
        <c:tickLblPos val="nextTo"/>
        <c:crossAx val="697159176"/>
        <c:crosses val="autoZero"/>
        <c:auto val="1"/>
        <c:lblAlgn val="ctr"/>
        <c:lblOffset val="100"/>
      </c:catAx>
    </c:plotArea>
    <c:legend>
      <c:legendPos val="r"/>
      <c:layout>
        <c:manualLayout>
          <c:xMode val="edge"/>
          <c:yMode val="edge"/>
          <c:x val="0.811368625075712"/>
          <c:y val="0.124678376741369"/>
          <c:w val="0.185554451847365"/>
          <c:h val="0.737053502927519"/>
        </c:manualLayout>
      </c:layout>
      <c:spPr>
        <a:ln>
          <a:noFill/>
        </a:ln>
      </c:spPr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"/>
  <c:chart>
    <c:title>
      <c:tx>
        <c:rich>
          <a:bodyPr/>
          <a:lstStyle/>
          <a:p>
            <a:pPr>
              <a:defRPr/>
            </a:pPr>
            <a:r>
              <a:rPr lang="en-US"/>
              <a:t>K-3 Class Sizes largest since 1998 </a:t>
            </a:r>
          </a:p>
          <a:p>
            <a:pPr>
              <a:defRPr/>
            </a:pPr>
            <a:r>
              <a:rPr lang="en-US"/>
              <a:t> (data sources: IBO 1998-2005; DOE 2006-12)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dLbls>
            <c:showVal val="1"/>
          </c:dLbls>
          <c:cat>
            <c:strRef>
              <c:f>'Long term trends'!$C$39:$Q$39</c:f>
              <c:strCache>
                <c:ptCount val="15"/>
                <c:pt idx="0">
                  <c:v>1998/1999</c:v>
                </c:pt>
                <c:pt idx="1">
                  <c:v>1999/2000</c:v>
                </c:pt>
                <c:pt idx="2">
                  <c:v>2000/2001</c:v>
                </c:pt>
                <c:pt idx="3">
                  <c:v>2001/2002</c:v>
                </c:pt>
                <c:pt idx="4">
                  <c:v>2002/2003</c:v>
                </c:pt>
                <c:pt idx="5">
                  <c:v>2003/2004</c:v>
                </c:pt>
                <c:pt idx="6">
                  <c:v>2004/2005</c:v>
                </c:pt>
                <c:pt idx="7">
                  <c:v>2005/2006</c:v>
                </c:pt>
                <c:pt idx="8">
                  <c:v>2006/07</c:v>
                </c:pt>
                <c:pt idx="9">
                  <c:v>2007/08</c:v>
                </c:pt>
                <c:pt idx="10">
                  <c:v>2008/09</c:v>
                </c:pt>
                <c:pt idx="11">
                  <c:v>2009/10</c:v>
                </c:pt>
                <c:pt idx="12">
                  <c:v>2010/11</c:v>
                </c:pt>
                <c:pt idx="13">
                  <c:v>2011/12</c:v>
                </c:pt>
                <c:pt idx="14">
                  <c:v>2012/13</c:v>
                </c:pt>
              </c:strCache>
            </c:strRef>
          </c:cat>
          <c:val>
            <c:numRef>
              <c:f>'Long term trends'!$C$40:$Q$40</c:f>
              <c:numCache>
                <c:formatCode>#,##0.0</c:formatCode>
                <c:ptCount val="15"/>
                <c:pt idx="0">
                  <c:v>24.90215370312982</c:v>
                </c:pt>
                <c:pt idx="1">
                  <c:v>23.24580561180214</c:v>
                </c:pt>
                <c:pt idx="2">
                  <c:v>22.37947222419802</c:v>
                </c:pt>
                <c:pt idx="3">
                  <c:v>22.09556068031132</c:v>
                </c:pt>
                <c:pt idx="4">
                  <c:v>21.68038688095411</c:v>
                </c:pt>
                <c:pt idx="5">
                  <c:v>21.55078822129685</c:v>
                </c:pt>
                <c:pt idx="6">
                  <c:v>21.28487229862476</c:v>
                </c:pt>
                <c:pt idx="7">
                  <c:v>21.11942368441328</c:v>
                </c:pt>
                <c:pt idx="8">
                  <c:v>21.05</c:v>
                </c:pt>
                <c:pt idx="9">
                  <c:v>20.93876913464542</c:v>
                </c:pt>
                <c:pt idx="10">
                  <c:v>21.37332593707901</c:v>
                </c:pt>
                <c:pt idx="11">
                  <c:v>22.09005538165182</c:v>
                </c:pt>
                <c:pt idx="12">
                  <c:v>22.94917491749175</c:v>
                </c:pt>
                <c:pt idx="13">
                  <c:v>23.89360435448205</c:v>
                </c:pt>
                <c:pt idx="14">
                  <c:v>24.45562333533802</c:v>
                </c:pt>
              </c:numCache>
            </c:numRef>
          </c:val>
        </c:ser>
        <c:dLbls>
          <c:showVal val="1"/>
        </c:dLbls>
        <c:marker val="1"/>
        <c:axId val="697236184"/>
        <c:axId val="671934664"/>
      </c:lineChart>
      <c:catAx>
        <c:axId val="697236184"/>
        <c:scaling>
          <c:orientation val="minMax"/>
        </c:scaling>
        <c:axPos val="b"/>
        <c:tickLblPos val="nextTo"/>
        <c:crossAx val="671934664"/>
        <c:crosses val="autoZero"/>
        <c:auto val="1"/>
        <c:lblAlgn val="ctr"/>
        <c:lblOffset val="100"/>
      </c:catAx>
      <c:valAx>
        <c:axId val="671934664"/>
        <c:scaling>
          <c:orientation val="minMax"/>
        </c:scaling>
        <c:axPos val="l"/>
        <c:majorGridlines/>
        <c:numFmt formatCode="#,##0.0" sourceLinked="1"/>
        <c:tickLblPos val="nextTo"/>
        <c:crossAx val="697236184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tx>
        <c:rich>
          <a:bodyPr/>
          <a:lstStyle/>
          <a:p>
            <a:pPr>
              <a:defRPr/>
            </a:pPr>
            <a:r>
              <a:rPr lang="en-US"/>
              <a:t> K-3 sections dropped</a:t>
            </a:r>
            <a:r>
              <a:rPr lang="en-US" baseline="0"/>
              <a:t> consistently each year as student pop grows steadily</a:t>
            </a:r>
            <a:endParaRPr lang="en-US"/>
          </a:p>
        </c:rich>
      </c:tx>
      <c:layout/>
    </c:title>
    <c:plotArea>
      <c:layout>
        <c:manualLayout>
          <c:layoutTarget val="inner"/>
          <c:xMode val="edge"/>
          <c:yMode val="edge"/>
          <c:x val="0.0906692913385827"/>
          <c:y val="0.123851159781554"/>
          <c:w val="0.720543023338299"/>
          <c:h val="0.724312043714599"/>
        </c:manualLayout>
      </c:layout>
      <c:lineChart>
        <c:grouping val="standard"/>
        <c:ser>
          <c:idx val="1"/>
          <c:order val="1"/>
          <c:tx>
            <c:strRef>
              <c:f>'All Boroughs'!$A$22</c:f>
              <c:strCache>
                <c:ptCount val="1"/>
                <c:pt idx="0">
                  <c:v>Total Students</c:v>
                </c:pt>
              </c:strCache>
            </c:strRef>
          </c:tx>
          <c:marker>
            <c:symbol val="none"/>
          </c:marker>
          <c:dLbls>
            <c:showVal val="1"/>
          </c:dLbls>
          <c:cat>
            <c:strRef>
              <c:f>'All Boroughs'!$B$20:$G$20</c:f>
              <c:strCache>
                <c:ptCount val="6"/>
                <c:pt idx="0">
                  <c:v>2007-2008</c:v>
                </c:pt>
                <c:pt idx="1">
                  <c:v>2008-2009</c:v>
                </c:pt>
                <c:pt idx="2">
                  <c:v>2009-2010</c:v>
                </c:pt>
                <c:pt idx="3">
                  <c:v>2010-2011</c:v>
                </c:pt>
                <c:pt idx="4">
                  <c:v>2011-2012</c:v>
                </c:pt>
                <c:pt idx="5">
                  <c:v>2012-2013</c:v>
                </c:pt>
              </c:strCache>
            </c:strRef>
          </c:cat>
          <c:val>
            <c:numRef>
              <c:f>'All Boroughs'!$B$22:$G$22</c:f>
              <c:numCache>
                <c:formatCode>General</c:formatCode>
                <c:ptCount val="6"/>
                <c:pt idx="0">
                  <c:v>268100.0</c:v>
                </c:pt>
                <c:pt idx="1">
                  <c:v>269097.0</c:v>
                </c:pt>
                <c:pt idx="2">
                  <c:v>275323.0</c:v>
                </c:pt>
                <c:pt idx="3">
                  <c:v>277878.0</c:v>
                </c:pt>
                <c:pt idx="4">
                  <c:v>280941.0</c:v>
                </c:pt>
                <c:pt idx="5" formatCode="_(* #,##0_);_(* \(#,##0\);_(* &quot;-&quot;??_);_(@_)">
                  <c:v>284669.0</c:v>
                </c:pt>
              </c:numCache>
            </c:numRef>
          </c:val>
        </c:ser>
        <c:marker val="1"/>
        <c:axId val="696418280"/>
        <c:axId val="697168808"/>
      </c:lineChart>
      <c:lineChart>
        <c:grouping val="standard"/>
        <c:ser>
          <c:idx val="0"/>
          <c:order val="0"/>
          <c:tx>
            <c:strRef>
              <c:f>'All Boroughs'!$A$21</c:f>
              <c:strCache>
                <c:ptCount val="1"/>
                <c:pt idx="0">
                  <c:v>Total Sections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showVal val="1"/>
          </c:dLbls>
          <c:cat>
            <c:strRef>
              <c:f>'All Boroughs'!$B$20:$G$20</c:f>
              <c:strCache>
                <c:ptCount val="6"/>
                <c:pt idx="0">
                  <c:v>2007-2008</c:v>
                </c:pt>
                <c:pt idx="1">
                  <c:v>2008-2009</c:v>
                </c:pt>
                <c:pt idx="2">
                  <c:v>2009-2010</c:v>
                </c:pt>
                <c:pt idx="3">
                  <c:v>2010-2011</c:v>
                </c:pt>
                <c:pt idx="4">
                  <c:v>2011-2012</c:v>
                </c:pt>
                <c:pt idx="5">
                  <c:v>2012-2013</c:v>
                </c:pt>
              </c:strCache>
            </c:strRef>
          </c:cat>
          <c:val>
            <c:numRef>
              <c:f>'All Boroughs'!$B$21:$G$21</c:f>
              <c:numCache>
                <c:formatCode>General</c:formatCode>
                <c:ptCount val="6"/>
                <c:pt idx="0">
                  <c:v>12804.0</c:v>
                </c:pt>
                <c:pt idx="1">
                  <c:v>12619.0</c:v>
                </c:pt>
                <c:pt idx="2">
                  <c:v>12451.0</c:v>
                </c:pt>
                <c:pt idx="3">
                  <c:v>12109.0</c:v>
                </c:pt>
                <c:pt idx="4">
                  <c:v>11758.0</c:v>
                </c:pt>
                <c:pt idx="5" formatCode="_(* #,##0_);_(* \(#,##0\);_(* &quot;-&quot;??_);_(@_)">
                  <c:v>11640.0</c:v>
                </c:pt>
              </c:numCache>
            </c:numRef>
          </c:val>
        </c:ser>
        <c:marker val="1"/>
        <c:axId val="672074664"/>
        <c:axId val="679390792"/>
      </c:lineChart>
      <c:catAx>
        <c:axId val="696418280"/>
        <c:scaling>
          <c:orientation val="minMax"/>
        </c:scaling>
        <c:axPos val="b"/>
        <c:majorTickMark val="none"/>
        <c:tickLblPos val="nextTo"/>
        <c:txPr>
          <a:bodyPr rot="-2700000"/>
          <a:lstStyle/>
          <a:p>
            <a:pPr>
              <a:defRPr/>
            </a:pPr>
            <a:endParaRPr lang="en-US"/>
          </a:p>
        </c:txPr>
        <c:crossAx val="697168808"/>
        <c:crosses val="autoZero"/>
        <c:auto val="1"/>
        <c:lblAlgn val="ctr"/>
        <c:lblOffset val="100"/>
      </c:catAx>
      <c:valAx>
        <c:axId val="697168808"/>
        <c:scaling>
          <c:orientation val="minMax"/>
          <c:max val="287000.0"/>
          <c:min val="265000.0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Total Students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696418280"/>
        <c:crosses val="autoZero"/>
        <c:crossBetween val="between"/>
      </c:valAx>
      <c:valAx>
        <c:axId val="679390792"/>
        <c:scaling>
          <c:orientation val="minMax"/>
          <c:min val="11400.0"/>
        </c:scaling>
        <c:axPos val="r"/>
        <c:numFmt formatCode="General" sourceLinked="1"/>
        <c:tickLblPos val="nextTo"/>
        <c:txPr>
          <a:bodyPr/>
          <a:lstStyle/>
          <a:p>
            <a:pPr>
              <a:defRPr sz="800">
                <a:solidFill>
                  <a:schemeClr val="bg1"/>
                </a:solidFill>
              </a:defRPr>
            </a:pPr>
            <a:endParaRPr lang="en-US"/>
          </a:p>
        </c:txPr>
        <c:crossAx val="672074664"/>
        <c:crosses val="max"/>
        <c:crossBetween val="between"/>
      </c:valAx>
      <c:catAx>
        <c:axId val="672074664"/>
        <c:scaling>
          <c:orientation val="minMax"/>
        </c:scaling>
        <c:delete val="1"/>
        <c:axPos val="b"/>
        <c:tickLblPos val="none"/>
        <c:crossAx val="679390792"/>
        <c:crosses val="autoZero"/>
        <c:auto val="1"/>
        <c:lblAlgn val="ctr"/>
        <c:lblOffset val="100"/>
      </c:catAx>
    </c:plotArea>
    <c:legend>
      <c:legendPos val="r"/>
      <c:layout>
        <c:manualLayout>
          <c:xMode val="edge"/>
          <c:yMode val="edge"/>
          <c:x val="0.845235392873188"/>
          <c:y val="0.321777737078124"/>
          <c:w val="0.145755598117803"/>
          <c:h val="0.309119285927223"/>
        </c:manualLayout>
      </c:layout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tx>
        <c:rich>
          <a:bodyPr/>
          <a:lstStyle/>
          <a:p>
            <a:pPr>
              <a:defRPr/>
            </a:pPr>
            <a:r>
              <a:rPr lang="en-US"/>
              <a:t>2012-13 average K-3 class size by borough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Pt>
            <c:idx val="0"/>
            <c:spPr>
              <a:solidFill>
                <a:srgbClr val="3366FF"/>
              </a:solidFill>
            </c:spPr>
          </c:dPt>
          <c:dPt>
            <c:idx val="1"/>
            <c:spPr>
              <a:solidFill>
                <a:srgbClr val="FF6600"/>
              </a:solidFill>
            </c:spPr>
          </c:dPt>
          <c:dPt>
            <c:idx val="2"/>
            <c:spPr>
              <a:solidFill>
                <a:srgbClr val="660066"/>
              </a:solidFill>
            </c:spPr>
          </c:dPt>
          <c:dPt>
            <c:idx val="3"/>
            <c:spPr>
              <a:solidFill>
                <a:srgbClr val="FF0080"/>
              </a:solidFill>
            </c:spPr>
          </c:dPt>
          <c:dPt>
            <c:idx val="4"/>
            <c:spPr>
              <a:solidFill>
                <a:srgbClr val="008000"/>
              </a:solidFill>
            </c:spPr>
          </c:dPt>
          <c:dLbls>
            <c:showVal val="1"/>
          </c:dLbls>
          <c:cat>
            <c:strRef>
              <c:f>graphs!$A$2:$A$6</c:f>
              <c:strCache>
                <c:ptCount val="5"/>
                <c:pt idx="0">
                  <c:v>Brooklyn </c:v>
                </c:pt>
                <c:pt idx="1">
                  <c:v>Manhattan </c:v>
                </c:pt>
                <c:pt idx="2">
                  <c:v>Queens</c:v>
                </c:pt>
                <c:pt idx="3">
                  <c:v>Bronx</c:v>
                </c:pt>
                <c:pt idx="4">
                  <c:v>Staten Island</c:v>
                </c:pt>
              </c:strCache>
            </c:strRef>
          </c:cat>
          <c:val>
            <c:numRef>
              <c:f>graphs!$B$2:$B$6</c:f>
              <c:numCache>
                <c:formatCode>General</c:formatCode>
                <c:ptCount val="5"/>
                <c:pt idx="0">
                  <c:v>24.2</c:v>
                </c:pt>
                <c:pt idx="1">
                  <c:v>23.1</c:v>
                </c:pt>
                <c:pt idx="2">
                  <c:v>25.4</c:v>
                </c:pt>
                <c:pt idx="3">
                  <c:v>24.2</c:v>
                </c:pt>
                <c:pt idx="4" formatCode="0.0">
                  <c:v>25.1</c:v>
                </c:pt>
              </c:numCache>
            </c:numRef>
          </c:val>
        </c:ser>
        <c:dLbls>
          <c:showVal val="1"/>
        </c:dLbls>
        <c:axId val="671352616"/>
        <c:axId val="458463960"/>
      </c:barChart>
      <c:catAx>
        <c:axId val="671352616"/>
        <c:scaling>
          <c:orientation val="minMax"/>
        </c:scaling>
        <c:axPos val="b"/>
        <c:tickLblPos val="nextTo"/>
        <c:crossAx val="458463960"/>
        <c:crosses val="autoZero"/>
        <c:auto val="1"/>
        <c:lblAlgn val="ctr"/>
        <c:lblOffset val="100"/>
      </c:catAx>
      <c:valAx>
        <c:axId val="458463960"/>
        <c:scaling>
          <c:orientation val="minMax"/>
        </c:scaling>
        <c:axPos val="l"/>
        <c:majorGridlines/>
        <c:numFmt formatCode="General" sourceLinked="1"/>
        <c:tickLblPos val="nextTo"/>
        <c:crossAx val="671352616"/>
        <c:crosses val="autoZero"/>
        <c:crossBetween val="between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>
        <c:rich>
          <a:bodyPr/>
          <a:lstStyle/>
          <a:p>
            <a:pPr>
              <a:defRPr/>
            </a:pPr>
            <a:r>
              <a:rPr lang="en-US"/>
              <a:t>% Kindergarten students </a:t>
            </a:r>
          </a:p>
          <a:p>
            <a:pPr>
              <a:defRPr/>
            </a:pPr>
            <a:r>
              <a:rPr lang="en-US"/>
              <a:t>in classes</a:t>
            </a:r>
            <a:r>
              <a:rPr lang="en-US" baseline="0"/>
              <a:t> of 25 or more </a:t>
            </a:r>
            <a:endParaRPr lang="en-US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'Macintosh HD:Users:Leonie:Desktop:Docs:class size data 2010:[master district class size file v22 2012.xls]K in 25 or more'!$A$85</c:f>
              <c:strCache>
                <c:ptCount val="1"/>
                <c:pt idx="0">
                  <c:v>Citywide</c:v>
                </c:pt>
              </c:strCache>
            </c:strRef>
          </c:tx>
          <c:spPr>
            <a:solidFill>
              <a:srgbClr val="FF0000"/>
            </a:solidFill>
          </c:spPr>
          <c:dLbls>
            <c:showVal val="1"/>
          </c:dLbls>
          <c:cat>
            <c:numRef>
              <c:f>graphs!$B$61:$G$61</c:f>
              <c:numCache>
                <c:formatCode>General</c:formatCode>
                <c:ptCount val="6"/>
                <c:pt idx="0">
                  <c:v>2007.0</c:v>
                </c:pt>
                <c:pt idx="1">
                  <c:v>2008.0</c:v>
                </c:pt>
                <c:pt idx="2">
                  <c:v>2009.0</c:v>
                </c:pt>
                <c:pt idx="3">
                  <c:v>2010.0</c:v>
                </c:pt>
                <c:pt idx="4">
                  <c:v>2011.0</c:v>
                </c:pt>
                <c:pt idx="5">
                  <c:v>2012.0</c:v>
                </c:pt>
              </c:numCache>
            </c:numRef>
          </c:cat>
          <c:val>
            <c:numRef>
              <c:f>graphs!$B$67:$G$67</c:f>
              <c:numCache>
                <c:formatCode>0</c:formatCode>
                <c:ptCount val="6"/>
                <c:pt idx="0">
                  <c:v>17.0</c:v>
                </c:pt>
                <c:pt idx="1">
                  <c:v>20.0</c:v>
                </c:pt>
                <c:pt idx="2">
                  <c:v>26.0</c:v>
                </c:pt>
                <c:pt idx="3">
                  <c:v>33.0</c:v>
                </c:pt>
                <c:pt idx="4">
                  <c:v>42.0</c:v>
                </c:pt>
                <c:pt idx="5" formatCode="General">
                  <c:v>45.0</c:v>
                </c:pt>
              </c:numCache>
            </c:numRef>
          </c:val>
        </c:ser>
        <c:axId val="696623064"/>
        <c:axId val="679203320"/>
      </c:barChart>
      <c:catAx>
        <c:axId val="696623064"/>
        <c:scaling>
          <c:orientation val="minMax"/>
        </c:scaling>
        <c:axPos val="b"/>
        <c:numFmt formatCode="General" sourceLinked="1"/>
        <c:majorTickMark val="none"/>
        <c:tickLblPos val="nextTo"/>
        <c:crossAx val="679203320"/>
        <c:crosses val="autoZero"/>
        <c:auto val="1"/>
        <c:lblAlgn val="ctr"/>
        <c:lblOffset val="100"/>
      </c:catAx>
      <c:valAx>
        <c:axId val="679203320"/>
        <c:scaling>
          <c:orientation val="minMax"/>
        </c:scaling>
        <c:axPos val="l"/>
        <c:majorGridlines/>
        <c:numFmt formatCode="0" sourceLinked="1"/>
        <c:majorTickMark val="none"/>
        <c:tickLblPos val="nextTo"/>
        <c:crossAx val="696623064"/>
        <c:crosses val="autoZero"/>
        <c:crossBetween val="between"/>
      </c:valAx>
    </c:plotArea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>
        <c:rich>
          <a:bodyPr/>
          <a:lstStyle/>
          <a:p>
            <a:pPr>
              <a:defRPr/>
            </a:pPr>
            <a:r>
              <a:rPr lang="en-US" sz="1400"/>
              <a:t>% of Kindergarten students in classes of 25 or more 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'Macintosh HD:Users:Leonie:Desktop:Docs:class size data 2010:[master district class size file v22 2012.xls]K in 25 or more'!$B$61</c:f>
              <c:strCache>
                <c:ptCount val="1"/>
                <c:pt idx="0">
                  <c:v>2007</c:v>
                </c:pt>
              </c:strCache>
            </c:strRef>
          </c:tx>
          <c:spPr>
            <a:solidFill>
              <a:srgbClr val="000090"/>
            </a:solidFill>
            <a:ln>
              <a:solidFill>
                <a:srgbClr val="000090"/>
              </a:solidFill>
            </a:ln>
          </c:spPr>
          <c:dLbls>
            <c:showVal val="1"/>
          </c:dLbls>
          <c:cat>
            <c:strRef>
              <c:f>graphs!$A$62:$A$67</c:f>
              <c:strCache>
                <c:ptCount val="6"/>
                <c:pt idx="0">
                  <c:v>Brooklyn</c:v>
                </c:pt>
                <c:pt idx="1">
                  <c:v>Manhattan</c:v>
                </c:pt>
                <c:pt idx="2">
                  <c:v>Queens</c:v>
                </c:pt>
                <c:pt idx="3">
                  <c:v>Staten Island</c:v>
                </c:pt>
                <c:pt idx="4">
                  <c:v>Bronx</c:v>
                </c:pt>
                <c:pt idx="5">
                  <c:v>Citywide</c:v>
                </c:pt>
              </c:strCache>
            </c:strRef>
          </c:cat>
          <c:val>
            <c:numRef>
              <c:f>graphs!$B$62:$B$67</c:f>
              <c:numCache>
                <c:formatCode>0</c:formatCode>
                <c:ptCount val="6"/>
                <c:pt idx="0">
                  <c:v>14.0</c:v>
                </c:pt>
                <c:pt idx="1">
                  <c:v>14.0</c:v>
                </c:pt>
                <c:pt idx="2">
                  <c:v>23.0</c:v>
                </c:pt>
                <c:pt idx="3">
                  <c:v>17.0</c:v>
                </c:pt>
                <c:pt idx="4">
                  <c:v>27.0</c:v>
                </c:pt>
                <c:pt idx="5">
                  <c:v>17.0</c:v>
                </c:pt>
              </c:numCache>
            </c:numRef>
          </c:val>
        </c:ser>
        <c:ser>
          <c:idx val="1"/>
          <c:order val="1"/>
          <c:tx>
            <c:strRef>
              <c:f>'Macintosh HD:Users:Leonie:Desktop:Docs:class size data 2010:[master district class size file v22 2012.xls]K in 25 or more'!$C$61</c:f>
              <c:strCache>
                <c:ptCount val="1"/>
                <c:pt idx="0">
                  <c:v>2008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delete val="1"/>
          </c:dLbls>
          <c:cat>
            <c:strRef>
              <c:f>graphs!$A$62:$A$67</c:f>
              <c:strCache>
                <c:ptCount val="6"/>
                <c:pt idx="0">
                  <c:v>Brooklyn</c:v>
                </c:pt>
                <c:pt idx="1">
                  <c:v>Manhattan</c:v>
                </c:pt>
                <c:pt idx="2">
                  <c:v>Queens</c:v>
                </c:pt>
                <c:pt idx="3">
                  <c:v>Staten Island</c:v>
                </c:pt>
                <c:pt idx="4">
                  <c:v>Bronx</c:v>
                </c:pt>
                <c:pt idx="5">
                  <c:v>Citywide</c:v>
                </c:pt>
              </c:strCache>
            </c:strRef>
          </c:cat>
          <c:val>
            <c:numRef>
              <c:f>graphs!$C$62:$C$67</c:f>
              <c:numCache>
                <c:formatCode>0</c:formatCode>
                <c:ptCount val="6"/>
                <c:pt idx="0">
                  <c:v>14.0</c:v>
                </c:pt>
                <c:pt idx="1">
                  <c:v>14.0</c:v>
                </c:pt>
                <c:pt idx="2">
                  <c:v>23.0</c:v>
                </c:pt>
                <c:pt idx="3">
                  <c:v>17.0</c:v>
                </c:pt>
                <c:pt idx="4">
                  <c:v>27.0</c:v>
                </c:pt>
                <c:pt idx="5">
                  <c:v>20.0</c:v>
                </c:pt>
              </c:numCache>
            </c:numRef>
          </c:val>
        </c:ser>
        <c:ser>
          <c:idx val="2"/>
          <c:order val="2"/>
          <c:tx>
            <c:strRef>
              <c:f>'Macintosh HD:Users:Leonie:Desktop:Docs:class size data 2010:[master district class size file v22 2012.xls]K in 25 or more'!$D$61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008000"/>
            </a:solidFill>
          </c:spPr>
          <c:dLbls>
            <c:delete val="1"/>
          </c:dLbls>
          <c:cat>
            <c:strRef>
              <c:f>graphs!$A$62:$A$67</c:f>
              <c:strCache>
                <c:ptCount val="6"/>
                <c:pt idx="0">
                  <c:v>Brooklyn</c:v>
                </c:pt>
                <c:pt idx="1">
                  <c:v>Manhattan</c:v>
                </c:pt>
                <c:pt idx="2">
                  <c:v>Queens</c:v>
                </c:pt>
                <c:pt idx="3">
                  <c:v>Staten Island</c:v>
                </c:pt>
                <c:pt idx="4">
                  <c:v>Bronx</c:v>
                </c:pt>
                <c:pt idx="5">
                  <c:v>Citywide</c:v>
                </c:pt>
              </c:strCache>
            </c:strRef>
          </c:cat>
          <c:val>
            <c:numRef>
              <c:f>graphs!$D$62:$D$67</c:f>
              <c:numCache>
                <c:formatCode>0</c:formatCode>
                <c:ptCount val="6"/>
                <c:pt idx="0">
                  <c:v>21.5</c:v>
                </c:pt>
                <c:pt idx="1">
                  <c:v>22.8</c:v>
                </c:pt>
                <c:pt idx="2">
                  <c:v>27.9</c:v>
                </c:pt>
                <c:pt idx="3">
                  <c:v>19.1</c:v>
                </c:pt>
                <c:pt idx="4">
                  <c:v>34.1</c:v>
                </c:pt>
                <c:pt idx="5">
                  <c:v>26.0</c:v>
                </c:pt>
              </c:numCache>
            </c:numRef>
          </c:val>
        </c:ser>
        <c:ser>
          <c:idx val="3"/>
          <c:order val="3"/>
          <c:tx>
            <c:strRef>
              <c:f>'Macintosh HD:Users:Leonie:Desktop:Docs:class size data 2010:[master district class size file v22 2012.xls]K in 25 or more'!$E$61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660066"/>
            </a:solidFill>
          </c:spPr>
          <c:dLbls>
            <c:delete val="1"/>
          </c:dLbls>
          <c:cat>
            <c:strRef>
              <c:f>graphs!$A$62:$A$67</c:f>
              <c:strCache>
                <c:ptCount val="6"/>
                <c:pt idx="0">
                  <c:v>Brooklyn</c:v>
                </c:pt>
                <c:pt idx="1">
                  <c:v>Manhattan</c:v>
                </c:pt>
                <c:pt idx="2">
                  <c:v>Queens</c:v>
                </c:pt>
                <c:pt idx="3">
                  <c:v>Staten Island</c:v>
                </c:pt>
                <c:pt idx="4">
                  <c:v>Bronx</c:v>
                </c:pt>
                <c:pt idx="5">
                  <c:v>Citywide</c:v>
                </c:pt>
              </c:strCache>
            </c:strRef>
          </c:cat>
          <c:val>
            <c:numRef>
              <c:f>graphs!$E$62:$E$67</c:f>
              <c:numCache>
                <c:formatCode>0</c:formatCode>
                <c:ptCount val="6"/>
                <c:pt idx="0">
                  <c:v>28.0</c:v>
                </c:pt>
                <c:pt idx="1">
                  <c:v>29.0</c:v>
                </c:pt>
                <c:pt idx="2">
                  <c:v>35.0</c:v>
                </c:pt>
                <c:pt idx="3">
                  <c:v>23.0</c:v>
                </c:pt>
                <c:pt idx="4">
                  <c:v>42.0</c:v>
                </c:pt>
                <c:pt idx="5">
                  <c:v>33.0</c:v>
                </c:pt>
              </c:numCache>
            </c:numRef>
          </c:val>
        </c:ser>
        <c:ser>
          <c:idx val="4"/>
          <c:order val="4"/>
          <c:tx>
            <c:strRef>
              <c:f>'Macintosh HD:Users:Leonie:Desktop:Docs:class size data 2010:[master district class size file v22 2012.xls]K in 25 or more'!$F$61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00FFFF"/>
            </a:solidFill>
          </c:spPr>
          <c:dLbls>
            <c:delete val="1"/>
          </c:dLbls>
          <c:cat>
            <c:strRef>
              <c:f>graphs!$A$62:$A$67</c:f>
              <c:strCache>
                <c:ptCount val="6"/>
                <c:pt idx="0">
                  <c:v>Brooklyn</c:v>
                </c:pt>
                <c:pt idx="1">
                  <c:v>Manhattan</c:v>
                </c:pt>
                <c:pt idx="2">
                  <c:v>Queens</c:v>
                </c:pt>
                <c:pt idx="3">
                  <c:v>Staten Island</c:v>
                </c:pt>
                <c:pt idx="4">
                  <c:v>Bronx</c:v>
                </c:pt>
                <c:pt idx="5">
                  <c:v>Citywide</c:v>
                </c:pt>
              </c:strCache>
            </c:strRef>
          </c:cat>
          <c:val>
            <c:numRef>
              <c:f>graphs!$F$62:$F$67</c:f>
              <c:numCache>
                <c:formatCode>0</c:formatCode>
                <c:ptCount val="6"/>
                <c:pt idx="0">
                  <c:v>38.0</c:v>
                </c:pt>
                <c:pt idx="1">
                  <c:v>31.0</c:v>
                </c:pt>
                <c:pt idx="2">
                  <c:v>43.0</c:v>
                </c:pt>
                <c:pt idx="3">
                  <c:v>42.0</c:v>
                </c:pt>
                <c:pt idx="4">
                  <c:v>52.0</c:v>
                </c:pt>
                <c:pt idx="5">
                  <c:v>42.0</c:v>
                </c:pt>
              </c:numCache>
            </c:numRef>
          </c:val>
        </c:ser>
        <c:ser>
          <c:idx val="5"/>
          <c:order val="5"/>
          <c:tx>
            <c:v>2012</c:v>
          </c:tx>
          <c:spPr>
            <a:solidFill>
              <a:srgbClr val="FF6600"/>
            </a:solidFill>
          </c:spPr>
          <c:dLbls>
            <c:showVal val="1"/>
          </c:dLbls>
          <c:cat>
            <c:strRef>
              <c:f>graphs!$A$62:$A$67</c:f>
              <c:strCache>
                <c:ptCount val="6"/>
                <c:pt idx="0">
                  <c:v>Brooklyn</c:v>
                </c:pt>
                <c:pt idx="1">
                  <c:v>Manhattan</c:v>
                </c:pt>
                <c:pt idx="2">
                  <c:v>Queens</c:v>
                </c:pt>
                <c:pt idx="3">
                  <c:v>Staten Island</c:v>
                </c:pt>
                <c:pt idx="4">
                  <c:v>Bronx</c:v>
                </c:pt>
                <c:pt idx="5">
                  <c:v>Citywide</c:v>
                </c:pt>
              </c:strCache>
            </c:strRef>
          </c:cat>
          <c:val>
            <c:numRef>
              <c:f>graphs!$G$62:$G$67</c:f>
              <c:numCache>
                <c:formatCode>General</c:formatCode>
                <c:ptCount val="6"/>
                <c:pt idx="0">
                  <c:v>41.0</c:v>
                </c:pt>
                <c:pt idx="1">
                  <c:v>34.0</c:v>
                </c:pt>
                <c:pt idx="2">
                  <c:v>49.0</c:v>
                </c:pt>
                <c:pt idx="3">
                  <c:v>47.0</c:v>
                </c:pt>
                <c:pt idx="4">
                  <c:v>53.0</c:v>
                </c:pt>
                <c:pt idx="5">
                  <c:v>45.0</c:v>
                </c:pt>
              </c:numCache>
            </c:numRef>
          </c:val>
        </c:ser>
        <c:dLbls>
          <c:showVal val="1"/>
        </c:dLbls>
        <c:axId val="484338568"/>
        <c:axId val="671902232"/>
      </c:barChart>
      <c:catAx>
        <c:axId val="484338568"/>
        <c:scaling>
          <c:orientation val="minMax"/>
        </c:scaling>
        <c:axPos val="b"/>
        <c:numFmt formatCode="General" sourceLinked="1"/>
        <c:majorTickMark val="none"/>
        <c:tickLblPos val="nextTo"/>
        <c:crossAx val="671902232"/>
        <c:crosses val="autoZero"/>
        <c:auto val="1"/>
        <c:lblAlgn val="ctr"/>
        <c:lblOffset val="100"/>
      </c:catAx>
      <c:valAx>
        <c:axId val="671902232"/>
        <c:scaling>
          <c:orientation val="minMax"/>
        </c:scaling>
        <c:axPos val="l"/>
        <c:majorGridlines/>
        <c:numFmt formatCode="0" sourceLinked="1"/>
        <c:majorTickMark val="none"/>
        <c:tickLblPos val="nextTo"/>
        <c:crossAx val="484338568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>
        <c:rich>
          <a:bodyPr/>
          <a:lstStyle/>
          <a:p>
            <a:pPr>
              <a:defRPr/>
            </a:pPr>
            <a:r>
              <a:rPr lang="en-US" sz="1400"/>
              <a:t>45% of Kindergarten students this</a:t>
            </a:r>
            <a:r>
              <a:rPr lang="en-US" sz="1400" baseline="0"/>
              <a:t> year </a:t>
            </a:r>
          </a:p>
          <a:p>
            <a:pPr>
              <a:defRPr/>
            </a:pPr>
            <a:r>
              <a:rPr lang="en-US" sz="1400" baseline="0"/>
              <a:t>in classes of 25 or more </a:t>
            </a:r>
          </a:p>
        </c:rich>
      </c:tx>
      <c:layout>
        <c:manualLayout>
          <c:xMode val="edge"/>
          <c:yMode val="edge"/>
          <c:x val="0.230659661412726"/>
          <c:y val="0.00837253833836808"/>
        </c:manualLayout>
      </c:layout>
    </c:title>
    <c:plotArea>
      <c:layout>
        <c:manualLayout>
          <c:layoutTarget val="inner"/>
          <c:xMode val="edge"/>
          <c:yMode val="edge"/>
          <c:x val="0.090299336878061"/>
          <c:y val="0.106853945541517"/>
          <c:w val="0.752656565279998"/>
          <c:h val="0.746485476661639"/>
        </c:manualLayout>
      </c:layout>
      <c:lineChart>
        <c:grouping val="standard"/>
        <c:ser>
          <c:idx val="0"/>
          <c:order val="0"/>
          <c:tx>
            <c:strRef>
              <c:f>'Macintosh HD:Users:Leonie:Desktop:Docs:class size data 2010:[master district class size file v22 2012.xls]K distrib'!$B$38</c:f>
              <c:strCache>
                <c:ptCount val="1"/>
                <c:pt idx="0">
                  <c:v>% at 25 or more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1"/>
              <c:delete val="1"/>
            </c:dLbl>
            <c:dLbl>
              <c:idx val="3"/>
              <c:delete val="1"/>
            </c:dLbl>
            <c:dLbl>
              <c:idx val="11"/>
              <c:delete val="1"/>
            </c:dLbl>
            <c:showVal val="1"/>
          </c:dLbls>
          <c:cat>
            <c:strRef>
              <c:f>graphs2!$A$39:$A$53</c:f>
              <c:strCache>
                <c:ptCount val="15"/>
                <c:pt idx="0">
                  <c:v>1997-1998</c:v>
                </c:pt>
                <c:pt idx="1">
                  <c:v>1998-1999</c:v>
                </c:pt>
                <c:pt idx="2">
                  <c:v>1999-2000</c:v>
                </c:pt>
                <c:pt idx="3">
                  <c:v>2000-2001</c:v>
                </c:pt>
                <c:pt idx="4">
                  <c:v>2001-2002</c:v>
                </c:pt>
                <c:pt idx="5">
                  <c:v>2002-2003</c:v>
                </c:pt>
                <c:pt idx="6">
                  <c:v>2003-2004</c:v>
                </c:pt>
                <c:pt idx="7">
                  <c:v>2004-2005</c:v>
                </c:pt>
                <c:pt idx="8">
                  <c:v>2005-2006</c:v>
                </c:pt>
                <c:pt idx="9">
                  <c:v>2007-2008</c:v>
                </c:pt>
                <c:pt idx="10">
                  <c:v>2008-2009</c:v>
                </c:pt>
                <c:pt idx="11">
                  <c:v>2009-2010</c:v>
                </c:pt>
                <c:pt idx="12">
                  <c:v>2010-2011</c:v>
                </c:pt>
                <c:pt idx="13">
                  <c:v>2011-2012</c:v>
                </c:pt>
                <c:pt idx="14">
                  <c:v>2012-2013</c:v>
                </c:pt>
              </c:strCache>
            </c:strRef>
          </c:cat>
          <c:val>
            <c:numRef>
              <c:f>graphs2!$B$39:$B$53</c:f>
              <c:numCache>
                <c:formatCode>0%</c:formatCode>
                <c:ptCount val="15"/>
                <c:pt idx="0">
                  <c:v>0.579</c:v>
                </c:pt>
                <c:pt idx="1">
                  <c:v>0.578781555031976</c:v>
                </c:pt>
                <c:pt idx="2">
                  <c:v>0.392509048516314</c:v>
                </c:pt>
                <c:pt idx="3">
                  <c:v>0.305013362436861</c:v>
                </c:pt>
                <c:pt idx="4">
                  <c:v>0.197</c:v>
                </c:pt>
                <c:pt idx="5">
                  <c:v>0.07</c:v>
                </c:pt>
                <c:pt idx="6">
                  <c:v>0.086</c:v>
                </c:pt>
                <c:pt idx="7">
                  <c:v>0.199</c:v>
                </c:pt>
                <c:pt idx="8">
                  <c:v>0.206</c:v>
                </c:pt>
                <c:pt idx="9">
                  <c:v>0.17</c:v>
                </c:pt>
                <c:pt idx="10">
                  <c:v>0.2</c:v>
                </c:pt>
                <c:pt idx="11">
                  <c:v>0.26</c:v>
                </c:pt>
                <c:pt idx="12">
                  <c:v>0.33</c:v>
                </c:pt>
                <c:pt idx="13">
                  <c:v>0.42</c:v>
                </c:pt>
                <c:pt idx="14">
                  <c:v>0.45</c:v>
                </c:pt>
              </c:numCache>
            </c:numRef>
          </c:val>
        </c:ser>
        <c:ser>
          <c:idx val="1"/>
          <c:order val="1"/>
          <c:tx>
            <c:strRef>
              <c:f>'Macintosh HD:Users:Leonie:Desktop:Docs:class size data 2010:[master district class size file v22 2012.xls]K distrib'!$C$38</c:f>
              <c:strCache>
                <c:ptCount val="1"/>
                <c:pt idx="0">
                  <c:v>% at 20 or less</c:v>
                </c:pt>
              </c:strCache>
            </c:strRef>
          </c:tx>
          <c:marker>
            <c:symbol val="none"/>
          </c:marker>
          <c:dLbls>
            <c:dLbl>
              <c:idx val="7"/>
              <c:delete val="1"/>
            </c:dLbl>
            <c:showVal val="1"/>
          </c:dLbls>
          <c:cat>
            <c:strRef>
              <c:f>graphs2!$A$39:$A$53</c:f>
              <c:strCache>
                <c:ptCount val="15"/>
                <c:pt idx="0">
                  <c:v>1997-1998</c:v>
                </c:pt>
                <c:pt idx="1">
                  <c:v>1998-1999</c:v>
                </c:pt>
                <c:pt idx="2">
                  <c:v>1999-2000</c:v>
                </c:pt>
                <c:pt idx="3">
                  <c:v>2000-2001</c:v>
                </c:pt>
                <c:pt idx="4">
                  <c:v>2001-2002</c:v>
                </c:pt>
                <c:pt idx="5">
                  <c:v>2002-2003</c:v>
                </c:pt>
                <c:pt idx="6">
                  <c:v>2003-2004</c:v>
                </c:pt>
                <c:pt idx="7">
                  <c:v>2004-2005</c:v>
                </c:pt>
                <c:pt idx="8">
                  <c:v>2005-2006</c:v>
                </c:pt>
                <c:pt idx="9">
                  <c:v>2007-2008</c:v>
                </c:pt>
                <c:pt idx="10">
                  <c:v>2008-2009</c:v>
                </c:pt>
                <c:pt idx="11">
                  <c:v>2009-2010</c:v>
                </c:pt>
                <c:pt idx="12">
                  <c:v>2010-2011</c:v>
                </c:pt>
                <c:pt idx="13">
                  <c:v>2011-2012</c:v>
                </c:pt>
                <c:pt idx="14">
                  <c:v>2012-2013</c:v>
                </c:pt>
              </c:strCache>
            </c:strRef>
          </c:cat>
          <c:val>
            <c:numRef>
              <c:f>graphs2!$C$39:$C$53</c:f>
              <c:numCache>
                <c:formatCode>0%</c:formatCode>
                <c:ptCount val="15"/>
                <c:pt idx="0">
                  <c:v>0.077</c:v>
                </c:pt>
                <c:pt idx="1">
                  <c:v>0.0941097273645237</c:v>
                </c:pt>
                <c:pt idx="2">
                  <c:v>0.226924588919465</c:v>
                </c:pt>
                <c:pt idx="3">
                  <c:v>0.327736501140355</c:v>
                </c:pt>
                <c:pt idx="4">
                  <c:v>0.403</c:v>
                </c:pt>
                <c:pt idx="5">
                  <c:v>0.405</c:v>
                </c:pt>
                <c:pt idx="6">
                  <c:v>0.377</c:v>
                </c:pt>
                <c:pt idx="7">
                  <c:v>0.382</c:v>
                </c:pt>
                <c:pt idx="8">
                  <c:v>0.373</c:v>
                </c:pt>
                <c:pt idx="9">
                  <c:v>0.4</c:v>
                </c:pt>
                <c:pt idx="10">
                  <c:v>0.38</c:v>
                </c:pt>
                <c:pt idx="11">
                  <c:v>0.274</c:v>
                </c:pt>
                <c:pt idx="12">
                  <c:v>0.24</c:v>
                </c:pt>
                <c:pt idx="13">
                  <c:v>0.16</c:v>
                </c:pt>
                <c:pt idx="14">
                  <c:v>0.12</c:v>
                </c:pt>
              </c:numCache>
            </c:numRef>
          </c:val>
        </c:ser>
        <c:marker val="1"/>
        <c:axId val="475546392"/>
        <c:axId val="475252680"/>
      </c:lineChart>
      <c:catAx>
        <c:axId val="475546392"/>
        <c:scaling>
          <c:orientation val="minMax"/>
        </c:scaling>
        <c:axPos val="b"/>
        <c:numFmt formatCode="General" sourceLinked="1"/>
        <c:majorTickMark val="none"/>
        <c:tickLblPos val="nextTo"/>
        <c:crossAx val="475252680"/>
        <c:crosses val="autoZero"/>
        <c:auto val="1"/>
        <c:lblAlgn val="ctr"/>
        <c:lblOffset val="100"/>
      </c:catAx>
      <c:valAx>
        <c:axId val="47525268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% Gen Ed and CTT Kindergarten students </a:t>
                </a:r>
              </a:p>
            </c:rich>
          </c:tx>
          <c:layout/>
        </c:title>
        <c:numFmt formatCode="0%" sourceLinked="1"/>
        <c:majorTickMark val="none"/>
        <c:tickLblPos val="nextTo"/>
        <c:crossAx val="4755463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4313609222665"/>
          <c:y val="0.408119645421681"/>
          <c:w val="0.151675882896424"/>
          <c:h val="0.293734792584889"/>
        </c:manualLayout>
      </c:layout>
    </c:legend>
    <c:plotVisOnly val="1"/>
    <c:dispBlanksAs val="gap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>
        <c:rich>
          <a:bodyPr/>
          <a:lstStyle/>
          <a:p>
            <a:pPr>
              <a:defRPr/>
            </a:pPr>
            <a:r>
              <a:rPr lang="en-US"/>
              <a:t>Average class sizes 4-8</a:t>
            </a:r>
          </a:p>
          <a:p>
            <a:pPr>
              <a:defRPr/>
            </a:pPr>
            <a:r>
              <a:rPr lang="en-US" sz="1200"/>
              <a:t>gened, ICT &amp; G&amp; T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077259939542974"/>
          <c:y val="0.14526588845655"/>
          <c:w val="0.749291074397985"/>
          <c:h val="0.692415004544665"/>
        </c:manualLayout>
      </c:layout>
      <c:lineChart>
        <c:grouping val="standard"/>
        <c:ser>
          <c:idx val="0"/>
          <c:order val="0"/>
          <c:tx>
            <c:strRef>
              <c:f>'All Boroughs'!$A$9</c:f>
              <c:strCache>
                <c:ptCount val="1"/>
                <c:pt idx="0">
                  <c:v>C4E Target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showVal val="1"/>
          </c:dLbls>
          <c:cat>
            <c:strRef>
              <c:f>'All Boroughs'!$B$7:$H$8</c:f>
              <c:strCache>
                <c:ptCount val="7"/>
                <c:pt idx="0">
                  <c:v>Baseline</c:v>
                </c:pt>
                <c:pt idx="1">
                  <c:v>2007-2008</c:v>
                </c:pt>
                <c:pt idx="2">
                  <c:v>2008-2009</c:v>
                </c:pt>
                <c:pt idx="3">
                  <c:v>2009-2010</c:v>
                </c:pt>
                <c:pt idx="4">
                  <c:v>2010-2011</c:v>
                </c:pt>
                <c:pt idx="5">
                  <c:v>2011-2012</c:v>
                </c:pt>
                <c:pt idx="6">
                  <c:v>2012-2013</c:v>
                </c:pt>
              </c:strCache>
            </c:strRef>
          </c:cat>
          <c:val>
            <c:numRef>
              <c:f>'All Boroughs'!$B$9:$H$9</c:f>
              <c:numCache>
                <c:formatCode>General</c:formatCode>
                <c:ptCount val="7"/>
                <c:pt idx="0">
                  <c:v>25.6</c:v>
                </c:pt>
                <c:pt idx="1">
                  <c:v>24.8</c:v>
                </c:pt>
                <c:pt idx="2">
                  <c:v>24.6</c:v>
                </c:pt>
                <c:pt idx="3">
                  <c:v>23.8</c:v>
                </c:pt>
                <c:pt idx="4">
                  <c:v>23.3</c:v>
                </c:pt>
                <c:pt idx="5">
                  <c:v>22.9</c:v>
                </c:pt>
                <c:pt idx="6">
                  <c:v>22.9</c:v>
                </c:pt>
              </c:numCache>
            </c:numRef>
          </c:val>
        </c:ser>
        <c:ser>
          <c:idx val="1"/>
          <c:order val="1"/>
          <c:tx>
            <c:strRef>
              <c:f>'All Boroughs'!$A$10</c:f>
              <c:strCache>
                <c:ptCount val="1"/>
                <c:pt idx="0">
                  <c:v>Citywide Actual</c:v>
                </c:pt>
              </c:strCache>
            </c:strRef>
          </c:tx>
          <c:marker>
            <c:symbol val="none"/>
          </c:marker>
          <c:dLbls>
            <c:showVal val="1"/>
          </c:dLbls>
          <c:cat>
            <c:strRef>
              <c:f>'All Boroughs'!$B$7:$H$8</c:f>
              <c:strCache>
                <c:ptCount val="7"/>
                <c:pt idx="0">
                  <c:v>Baseline</c:v>
                </c:pt>
                <c:pt idx="1">
                  <c:v>2007-2008</c:v>
                </c:pt>
                <c:pt idx="2">
                  <c:v>2008-2009</c:v>
                </c:pt>
                <c:pt idx="3">
                  <c:v>2009-2010</c:v>
                </c:pt>
                <c:pt idx="4">
                  <c:v>2010-2011</c:v>
                </c:pt>
                <c:pt idx="5">
                  <c:v>2011-2012</c:v>
                </c:pt>
                <c:pt idx="6">
                  <c:v>2012-2013</c:v>
                </c:pt>
              </c:strCache>
            </c:strRef>
          </c:cat>
          <c:val>
            <c:numRef>
              <c:f>'All Boroughs'!$B$10:$H$10</c:f>
              <c:numCache>
                <c:formatCode>General</c:formatCode>
                <c:ptCount val="7"/>
                <c:pt idx="0">
                  <c:v>25.6</c:v>
                </c:pt>
                <c:pt idx="1">
                  <c:v>25.1</c:v>
                </c:pt>
                <c:pt idx="2">
                  <c:v>25.3</c:v>
                </c:pt>
                <c:pt idx="3">
                  <c:v>25.8</c:v>
                </c:pt>
                <c:pt idx="4">
                  <c:v>26.3</c:v>
                </c:pt>
                <c:pt idx="5">
                  <c:v>26.6</c:v>
                </c:pt>
                <c:pt idx="6" formatCode="0.0">
                  <c:v>26.67055707308998</c:v>
                </c:pt>
              </c:numCache>
            </c:numRef>
          </c:val>
        </c:ser>
        <c:marker val="1"/>
        <c:axId val="458500856"/>
        <c:axId val="475571144"/>
      </c:lineChart>
      <c:catAx>
        <c:axId val="458500856"/>
        <c:scaling>
          <c:orientation val="minMax"/>
        </c:scaling>
        <c:axPos val="b"/>
        <c:majorTickMark val="none"/>
        <c:tickLblPos val="nextTo"/>
        <c:txPr>
          <a:bodyPr rot="-2700000"/>
          <a:lstStyle/>
          <a:p>
            <a:pPr>
              <a:defRPr/>
            </a:pPr>
            <a:endParaRPr lang="en-US"/>
          </a:p>
        </c:txPr>
        <c:crossAx val="475571144"/>
        <c:crosses val="autoZero"/>
        <c:auto val="1"/>
        <c:lblAlgn val="ctr"/>
        <c:lblOffset val="100"/>
      </c:catAx>
      <c:valAx>
        <c:axId val="475571144"/>
        <c:scaling>
          <c:orientation val="minMax"/>
        </c:scaling>
        <c:axPos val="l"/>
        <c:majorGridlines/>
        <c:title>
          <c:layout/>
        </c:title>
        <c:numFmt formatCode="General" sourceLinked="1"/>
        <c:majorTickMark val="none"/>
        <c:tickLblPos val="nextTo"/>
        <c:crossAx val="4585008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285070232172"/>
          <c:y val="0.343323018474831"/>
          <c:w val="0.148258558561502"/>
          <c:h val="0.282225558381078"/>
        </c:manualLayout>
      </c:layout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>
        <c:rich>
          <a:bodyPr/>
          <a:lstStyle/>
          <a:p>
            <a:pPr>
              <a:defRPr/>
            </a:pPr>
            <a:r>
              <a:rPr lang="en-US"/>
              <a:t>4-8 Class Sizes largest since 2004</a:t>
            </a:r>
          </a:p>
          <a:p>
            <a:pPr>
              <a:defRPr/>
            </a:pPr>
            <a:r>
              <a:rPr lang="en-US"/>
              <a:t> (data sources:IBO1998-2005; DOE 2006-12) </a:t>
            </a:r>
          </a:p>
        </c:rich>
      </c:tx>
      <c:layout/>
    </c:title>
    <c:plotArea>
      <c:layout/>
      <c:lineChart>
        <c:grouping val="standard"/>
        <c:ser>
          <c:idx val="1"/>
          <c:order val="0"/>
          <c:tx>
            <c:strRef>
              <c:f>'Long term trends'!$B$41</c:f>
              <c:strCache>
                <c:ptCount val="1"/>
                <c:pt idx="0">
                  <c:v>grades 4-8</c:v>
                </c:pt>
              </c:strCache>
            </c:strRef>
          </c:tx>
          <c:dLbls>
            <c:showVal val="1"/>
          </c:dLbls>
          <c:cat>
            <c:strRef>
              <c:f>'Long term trends'!$C$39:$Q$39</c:f>
              <c:strCache>
                <c:ptCount val="15"/>
                <c:pt idx="0">
                  <c:v>1998/1999</c:v>
                </c:pt>
                <c:pt idx="1">
                  <c:v>1999/2000</c:v>
                </c:pt>
                <c:pt idx="2">
                  <c:v>2000/2001</c:v>
                </c:pt>
                <c:pt idx="3">
                  <c:v>2001/2002</c:v>
                </c:pt>
                <c:pt idx="4">
                  <c:v>2002/2003</c:v>
                </c:pt>
                <c:pt idx="5">
                  <c:v>2003/2004</c:v>
                </c:pt>
                <c:pt idx="6">
                  <c:v>2004/2005</c:v>
                </c:pt>
                <c:pt idx="7">
                  <c:v>2005/2006</c:v>
                </c:pt>
                <c:pt idx="8">
                  <c:v>2006/07</c:v>
                </c:pt>
                <c:pt idx="9">
                  <c:v>2007/08</c:v>
                </c:pt>
                <c:pt idx="10">
                  <c:v>2008/09</c:v>
                </c:pt>
                <c:pt idx="11">
                  <c:v>2009/10</c:v>
                </c:pt>
                <c:pt idx="12">
                  <c:v>2010/11</c:v>
                </c:pt>
                <c:pt idx="13">
                  <c:v>2011/12</c:v>
                </c:pt>
                <c:pt idx="14">
                  <c:v>2012/13</c:v>
                </c:pt>
              </c:strCache>
            </c:strRef>
          </c:cat>
          <c:val>
            <c:numRef>
              <c:f>'Long term trends'!$C$41:$Q$41</c:f>
              <c:numCache>
                <c:formatCode>#,##0.0</c:formatCode>
                <c:ptCount val="15"/>
                <c:pt idx="0">
                  <c:v>28.08717250220332</c:v>
                </c:pt>
                <c:pt idx="1">
                  <c:v>27.50888256556178</c:v>
                </c:pt>
                <c:pt idx="2">
                  <c:v>27.23074054739352</c:v>
                </c:pt>
                <c:pt idx="3">
                  <c:v>27.35685781850428</c:v>
                </c:pt>
                <c:pt idx="4">
                  <c:v>27.0442588114604</c:v>
                </c:pt>
                <c:pt idx="5">
                  <c:v>26.70072886297372</c:v>
                </c:pt>
                <c:pt idx="6">
                  <c:v>26.44284235433297</c:v>
                </c:pt>
                <c:pt idx="7">
                  <c:v>25.92062780269058</c:v>
                </c:pt>
                <c:pt idx="8">
                  <c:v>25.7</c:v>
                </c:pt>
                <c:pt idx="9">
                  <c:v>25.12815206560895</c:v>
                </c:pt>
                <c:pt idx="10">
                  <c:v>25.23581463944733</c:v>
                </c:pt>
                <c:pt idx="11">
                  <c:v>25.80234585512758</c:v>
                </c:pt>
                <c:pt idx="12">
                  <c:v>26.26504182754178</c:v>
                </c:pt>
                <c:pt idx="13">
                  <c:v>26.5501755531967</c:v>
                </c:pt>
                <c:pt idx="14">
                  <c:v>26.67055707308998</c:v>
                </c:pt>
              </c:numCache>
            </c:numRef>
          </c:val>
        </c:ser>
        <c:dLbls>
          <c:showVal val="1"/>
        </c:dLbls>
        <c:marker val="1"/>
        <c:axId val="541205064"/>
        <c:axId val="696844776"/>
      </c:lineChart>
      <c:catAx>
        <c:axId val="541205064"/>
        <c:scaling>
          <c:orientation val="minMax"/>
        </c:scaling>
        <c:axPos val="b"/>
        <c:tickLblPos val="nextTo"/>
        <c:crossAx val="696844776"/>
        <c:crosses val="autoZero"/>
        <c:auto val="1"/>
        <c:lblAlgn val="ctr"/>
        <c:lblOffset val="100"/>
      </c:catAx>
      <c:valAx>
        <c:axId val="696844776"/>
        <c:scaling>
          <c:orientation val="minMax"/>
        </c:scaling>
        <c:axPos val="l"/>
        <c:majorGridlines/>
        <c:numFmt formatCode="#,##0.0" sourceLinked="1"/>
        <c:tickLblPos val="nextTo"/>
        <c:crossAx val="541205064"/>
        <c:crosses val="autoZero"/>
        <c:crossBetween val="between"/>
      </c:valAx>
    </c:plotArea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5425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5263" y="0"/>
            <a:ext cx="4037012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7800C46-3915-7C4B-AED6-2590EBC663F7}" type="datetime1">
              <a:rPr lang="en-US"/>
              <a:pPr>
                <a:defRPr/>
              </a:pPr>
              <a:t>2/26/13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5100"/>
            <a:ext cx="4035425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5263" y="6515100"/>
            <a:ext cx="4037012" cy="3413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18106DB-F05C-5845-B8C1-119A660E9E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354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75263" y="0"/>
            <a:ext cx="4037012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41638" y="514350"/>
            <a:ext cx="3430587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3257550"/>
            <a:ext cx="7450137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4035425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75263" y="6515100"/>
            <a:ext cx="4037012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B11F396-F4AE-1146-97E0-4C93D8BFE3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3AE785-C24C-8F46-8CB6-953F99A0CEE1}" type="slidenum">
              <a:rPr lang="en-US"/>
              <a:pPr/>
              <a:t>1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ea typeface="ＭＳ Ｐゴシック" charset="-128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F1BF7C-0F31-6B4B-9899-D7B7D95CD614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ea typeface="ＭＳ Ｐゴシック" charset="-128"/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46F5B0-5D46-394B-A919-5BF229E7D310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ea typeface="ＭＳ Ｐゴシック" charset="-128"/>
            </a:endParaRP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0A885A-D2D7-0845-93A4-26A9A4B54FB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ea typeface="ＭＳ Ｐゴシック" charset="-128"/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3B5D8C-AA9A-4043-84D9-7A2CB8F0F9F6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ea typeface="ＭＳ Ｐゴシック" charset="-128"/>
            </a:endParaRP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F53975-FA07-894F-8CB8-7DE9D01A2BD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C38903-599C-7C40-9BCD-3611831D09B9}" type="slidenum">
              <a:rPr lang="en-US"/>
              <a:pPr/>
              <a:t>20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ea typeface="ＭＳ Ｐゴシック" charset="-128"/>
            </a:endParaRP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1295B5-A1D7-0745-B7C7-CA7CB2278426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ea typeface="ＭＳ Ｐゴシック" charset="-128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714126-5BA1-DC44-9AAC-5E8EE13EA247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ea typeface="ＭＳ Ｐゴシック" charset="-128"/>
            </a:endParaRP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DEEDE9-C103-1C47-8CE6-852A79C9D197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ea typeface="ＭＳ Ｐゴシック" charset="-128"/>
            </a:endParaRP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57044A-D269-FC49-8883-6A5DD2207A3D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ea typeface="ＭＳ Ｐゴシック" charset="-128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231FC8-9F22-F54F-BDCA-C09D77FE3CE1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ea typeface="ＭＳ Ｐゴシック" charset="-128"/>
            </a:endParaRPr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F0E997-E86E-FC40-AE86-97D0AFDAC3CE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ea typeface="ＭＳ Ｐゴシック" charset="-128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7F5492-E29B-5F40-8991-D0FEFD35F7DC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ea typeface="ＭＳ Ｐゴシック" charset="-128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566E73-30B6-BA47-9E34-C95D925AEA8C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ea typeface="ＭＳ Ｐゴシック" charset="-128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73C04C-297B-F842-B417-124E2B149AA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ea typeface="ＭＳ Ｐゴシック" charset="-128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4AE446-6A26-6B41-8B51-70EFA86717A3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ea typeface="ＭＳ Ｐゴシック" charset="-128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391362-375A-0342-8D57-F8BB1D2C4C11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ea typeface="ＭＳ Ｐゴシック" charset="-128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048909-C139-664C-8C8D-8E8284FCAF80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ea typeface="ＭＳ Ｐゴシック" charset="-128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8A4F38-D1BA-594B-A618-7129D8834209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225C6-0F99-7C46-A92B-840720FC26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0A5CE-B623-D647-B1B9-D2E8B391B7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1CA5D-EE18-E245-B466-8C268488FA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0B7AF5-6BFE-3B4A-8689-9AE432EE45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2DD91-6335-D844-BF30-9E1B3DC230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C63C2-A435-9046-9CEC-639150F132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BFFAC-65F6-3345-840C-055A141407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CB2A9-9BAA-AA49-A586-B4B5CCD68E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F65B4-D057-CB4F-BDDD-1C4A383D9B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98E7E-AC54-7441-850F-BB6D54ADD3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13766-2E88-994A-8FBB-D6BFF560B6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5C668F-709C-3845-A352-D28C113A96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47DF602-1CB4-4C49-BF22-AB3F6F504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chart" Target="../charts/char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chart" Target="../charts/char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chart" Target="../charts/char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chart" Target="../charts/char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www.classsizematters.org/wp-content/uploads/2011/04/Chetty-et-al3.pdf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Relationship Id="rId3" Type="http://schemas.openxmlformats.org/officeDocument/2006/relationships/chart" Target="../charts/char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hyperlink" Target="http://schools.nyc.gov/AboutUs/data/classsize/classsize.htm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516563"/>
          </a:xfrm>
          <a:solidFill>
            <a:schemeClr val="accent1"/>
          </a:solidFill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3600">
                <a:ea typeface="ＭＳ Ｐゴシック" charset="-128"/>
              </a:rPr>
              <a:t>The crisis in NYC class sizes &amp; threat to student privacy</a:t>
            </a:r>
            <a:endParaRPr lang="en-US" altLang="ja-JP" sz="3600" b="1" i="1">
              <a:ea typeface="ＭＳ Ｐゴシック" charset="-128"/>
            </a:endParaRPr>
          </a:p>
          <a:p>
            <a:pPr algn="ctr" eaLnBrk="1" hangingPunct="1">
              <a:buFontTx/>
              <a:buNone/>
            </a:pPr>
            <a:endParaRPr lang="en-US" sz="2800" i="1">
              <a:ea typeface="ＭＳ Ｐゴシック" charset="-128"/>
            </a:endParaRPr>
          </a:p>
          <a:p>
            <a:pPr algn="ctr" eaLnBrk="1" hangingPunct="1">
              <a:buFontTx/>
              <a:buNone/>
            </a:pPr>
            <a:endParaRPr lang="en-US">
              <a:ea typeface="ＭＳ Ｐゴシック" charset="-128"/>
            </a:endParaRPr>
          </a:p>
          <a:p>
            <a:pPr algn="ctr" eaLnBrk="1" hangingPunct="1">
              <a:buFontTx/>
              <a:buNone/>
            </a:pPr>
            <a:r>
              <a:rPr lang="en-US" sz="2800">
                <a:ea typeface="ＭＳ Ｐゴシック" charset="-128"/>
              </a:rPr>
              <a:t>Class Size Matters</a:t>
            </a:r>
          </a:p>
          <a:p>
            <a:pPr algn="ctr" eaLnBrk="1" hangingPunct="1">
              <a:buFontTx/>
              <a:buNone/>
            </a:pPr>
            <a:r>
              <a:rPr lang="en-US" sz="2800">
                <a:ea typeface="ＭＳ Ｐゴシック" charset="-128"/>
              </a:rPr>
              <a:t>Citywide analysis 2013</a:t>
            </a:r>
          </a:p>
          <a:p>
            <a:pPr algn="ctr" eaLnBrk="1" hangingPunct="1">
              <a:buFontTx/>
              <a:buNone/>
            </a:pPr>
            <a:endParaRPr lang="en-US">
              <a:ea typeface="ＭＳ Ｐゴシック" charset="-128"/>
            </a:endParaRPr>
          </a:p>
          <a:p>
            <a:pPr algn="ctr" eaLnBrk="1" hangingPunct="1">
              <a:buFontTx/>
              <a:buNone/>
            </a:pPr>
            <a:endParaRPr lang="en-US">
              <a:ea typeface="ＭＳ Ｐゴシック" charset="-128"/>
            </a:endParaRPr>
          </a:p>
          <a:p>
            <a:pPr algn="ctr" eaLnBrk="1" hangingPunct="1">
              <a:buFontTx/>
              <a:buNone/>
            </a:pPr>
            <a:endParaRPr lang="en-US" sz="2400" b="1" i="1">
              <a:ea typeface="ＭＳ Ｐゴシック" charset="-128"/>
            </a:endParaRPr>
          </a:p>
          <a:p>
            <a:pPr algn="ctr" eaLnBrk="1" hangingPunct="1">
              <a:buFontTx/>
              <a:buNone/>
            </a:pPr>
            <a:r>
              <a:rPr lang="en-US" sz="2400" b="1" i="1">
                <a:ea typeface="ＭＳ Ｐゴシック" charset="-128"/>
              </a:rPr>
              <a:t>Leonie Haimson, Class Size Matters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rgbClr val="000090"/>
            </a:solidFill>
          </a:ln>
        </p:spPr>
        <p:txBody>
          <a:bodyPr/>
          <a:lstStyle/>
          <a:p>
            <a:r>
              <a:rPr lang="en-US" sz="3600" smtClean="0">
                <a:ea typeface="ＭＳ Ｐゴシック" charset="-128"/>
              </a:rPr>
              <a:t>Almost half of all K students are now in classes of 25 or more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457200" y="1524000"/>
          <a:ext cx="8275903" cy="4765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rgbClr val="000090"/>
            </a:solidFill>
          </a:ln>
        </p:spPr>
        <p:txBody>
          <a:bodyPr/>
          <a:lstStyle/>
          <a:p>
            <a:r>
              <a:rPr lang="en-US" sz="3200" smtClean="0">
                <a:ea typeface="ＭＳ Ｐゴシック" charset="-128"/>
              </a:rPr>
              <a:t>K students in classes of 25 or more by borough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304799" y="1600200"/>
          <a:ext cx="8536053" cy="4994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381000" y="381000"/>
          <a:ext cx="8583640" cy="5953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543800" cy="1143000"/>
          </a:xfrm>
          <a:solidFill>
            <a:schemeClr val="accent1"/>
          </a:solidFill>
          <a:ln>
            <a:solidFill>
              <a:srgbClr val="000090"/>
            </a:solidFill>
          </a:ln>
        </p:spPr>
        <p:txBody>
          <a:bodyPr/>
          <a:lstStyle/>
          <a:p>
            <a:r>
              <a:rPr lang="en-US" sz="2800">
                <a:ea typeface="ＭＳ Ｐゴシック" charset="-128"/>
              </a:rPr>
              <a:t>Also in grades 4-8, class sizes have continued to increase far above C4E goals</a:t>
            </a:r>
          </a:p>
        </p:txBody>
      </p:sp>
      <p:graphicFrame>
        <p:nvGraphicFramePr>
          <p:cNvPr id="3" name="Chart 2"/>
          <p:cNvGraphicFramePr/>
          <p:nvPr/>
        </p:nvGraphicFramePr>
        <p:xfrm>
          <a:off x="381000" y="1676400"/>
          <a:ext cx="8570716" cy="4895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solidFill>
            <a:srgbClr val="BBE0E3"/>
          </a:solidFill>
          <a:ln>
            <a:solidFill>
              <a:srgbClr val="000090"/>
            </a:solidFill>
          </a:ln>
        </p:spPr>
        <p:txBody>
          <a:bodyPr/>
          <a:lstStyle/>
          <a:p>
            <a:r>
              <a:rPr lang="en-US" sz="3600" smtClean="0">
                <a:ea typeface="ＭＳ Ｐゴシック" charset="-128"/>
              </a:rPr>
              <a:t>4-8</a:t>
            </a:r>
            <a:r>
              <a:rPr lang="en-US" sz="3600" baseline="30000" smtClean="0">
                <a:ea typeface="ＭＳ Ｐゴシック" charset="-128"/>
              </a:rPr>
              <a:t>th</a:t>
            </a:r>
            <a:r>
              <a:rPr lang="en-US" sz="3600" smtClean="0">
                <a:ea typeface="ＭＳ Ｐゴシック" charset="-128"/>
              </a:rPr>
              <a:t> grade class sizes</a:t>
            </a:r>
            <a:br>
              <a:rPr lang="en-US" sz="3600" smtClean="0">
                <a:ea typeface="ＭＳ Ｐゴシック" charset="-128"/>
              </a:rPr>
            </a:br>
            <a:r>
              <a:rPr lang="en-US" sz="3600" smtClean="0">
                <a:ea typeface="ＭＳ Ｐゴシック" charset="-128"/>
              </a:rPr>
              <a:t> largest in 9 years</a:t>
            </a:r>
          </a:p>
        </p:txBody>
      </p:sp>
      <p:graphicFrame>
        <p:nvGraphicFramePr>
          <p:cNvPr id="4" name="Chart 3"/>
          <p:cNvGraphicFramePr/>
          <p:nvPr/>
        </p:nvGraphicFramePr>
        <p:xfrm>
          <a:off x="304800" y="1447800"/>
          <a:ext cx="8609986" cy="4940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solidFill>
            <a:srgbClr val="BBE0E3"/>
          </a:solidFill>
          <a:ln>
            <a:solidFill>
              <a:srgbClr val="000090"/>
            </a:solidFill>
          </a:ln>
        </p:spPr>
        <p:txBody>
          <a:bodyPr/>
          <a:lstStyle/>
          <a:p>
            <a:r>
              <a:rPr lang="en-US" sz="3600" smtClean="0">
                <a:ea typeface="ＭＳ Ｐゴシック" charset="-128"/>
              </a:rPr>
              <a:t>What happened in 4-8</a:t>
            </a:r>
            <a:r>
              <a:rPr lang="en-US" sz="3600" baseline="30000" smtClean="0">
                <a:ea typeface="ＭＳ Ｐゴシック" charset="-128"/>
              </a:rPr>
              <a:t>th</a:t>
            </a:r>
            <a:r>
              <a:rPr lang="en-US" sz="3600" smtClean="0">
                <a:ea typeface="ＭＳ Ｐゴシック" charset="-128"/>
              </a:rPr>
              <a:t> grades?</a:t>
            </a:r>
          </a:p>
        </p:txBody>
      </p:sp>
      <p:graphicFrame>
        <p:nvGraphicFramePr>
          <p:cNvPr id="6" name="Chart 5"/>
          <p:cNvGraphicFramePr/>
          <p:nvPr/>
        </p:nvGraphicFramePr>
        <p:xfrm>
          <a:off x="381000" y="1524000"/>
          <a:ext cx="8415169" cy="4845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447800"/>
          </a:xfrm>
          <a:solidFill>
            <a:srgbClr val="BBE0E3"/>
          </a:solidFill>
          <a:ln>
            <a:solidFill>
              <a:srgbClr val="000090"/>
            </a:solidFill>
          </a:ln>
        </p:spPr>
        <p:txBody>
          <a:bodyPr/>
          <a:lstStyle/>
          <a:p>
            <a:r>
              <a:rPr lang="en-US" sz="3600">
                <a:ea typeface="ＭＳ Ｐゴシック" charset="-128"/>
              </a:rPr>
              <a:t>Also in HS: citywide average class sizes have risen</a:t>
            </a:r>
          </a:p>
        </p:txBody>
      </p:sp>
      <p:graphicFrame>
        <p:nvGraphicFramePr>
          <p:cNvPr id="5" name="Chart 4"/>
          <p:cNvGraphicFramePr/>
          <p:nvPr/>
        </p:nvGraphicFramePr>
        <p:xfrm>
          <a:off x="533400" y="1600200"/>
          <a:ext cx="8305800" cy="485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988" name="TextBox 6"/>
          <p:cNvSpPr txBox="1">
            <a:spLocks noChangeArrowheads="1"/>
          </p:cNvSpPr>
          <p:nvPr/>
        </p:nvSpPr>
        <p:spPr bwMode="auto">
          <a:xfrm>
            <a:off x="1371600" y="6324600"/>
            <a:ext cx="6096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/>
              <a:t>*</a:t>
            </a:r>
            <a:r>
              <a:rPr lang="en-US" sz="1200" i="1"/>
              <a:t>There is no November reporting for the 2007-08 year, data used is from Feb. report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/>
        </p:nvGraphicFramePr>
        <p:xfrm>
          <a:off x="304800" y="304800"/>
          <a:ext cx="8636000" cy="617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rgbClr val="000090"/>
            </a:solidFill>
          </a:ln>
        </p:spPr>
        <p:txBody>
          <a:bodyPr/>
          <a:lstStyle/>
          <a:p>
            <a:r>
              <a:rPr lang="en-US" sz="3600">
                <a:ea typeface="ＭＳ Ｐゴシック" charset="-128"/>
              </a:rPr>
              <a:t>Why is this important?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r>
              <a:rPr lang="en-US">
                <a:ea typeface="ＭＳ Ｐゴシック" charset="-128"/>
              </a:rPr>
              <a:t>When Bloomberg first ran for office, promised that he would reduce class size in grades K-3 to 20 or less. </a:t>
            </a:r>
          </a:p>
          <a:p>
            <a:endParaRPr lang="en-US">
              <a:ea typeface="ＭＳ Ｐゴシック" charset="-128"/>
            </a:endParaRPr>
          </a:p>
          <a:p>
            <a:r>
              <a:rPr lang="en-US">
                <a:ea typeface="ＭＳ Ｐゴシック" charset="-128"/>
              </a:rPr>
              <a:t>Recent study shows that students in smaller classes in K are more likely to graduate from college, own home and have 401K3 more than 20 years later.*</a:t>
            </a:r>
          </a:p>
        </p:txBody>
      </p:sp>
      <p:sp>
        <p:nvSpPr>
          <p:cNvPr id="46084" name="TextBox 3"/>
          <p:cNvSpPr txBox="1">
            <a:spLocks noChangeArrowheads="1"/>
          </p:cNvSpPr>
          <p:nvPr/>
        </p:nvSpPr>
        <p:spPr bwMode="auto">
          <a:xfrm>
            <a:off x="228600" y="6248400"/>
            <a:ext cx="202358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/>
              <a:t>*Raj Chetty et. al. </a:t>
            </a:r>
            <a:r>
              <a:rPr lang="ja-JP" altLang="en-US" sz="900"/>
              <a:t>“</a:t>
            </a:r>
            <a:r>
              <a:rPr lang="en-US" altLang="ja-JP" sz="900" b="1">
                <a:hlinkClick r:id="rId3"/>
              </a:rPr>
              <a:t>How Does your Kindergarten classroom affect your earnings?  Evidence from </a:t>
            </a:r>
            <a:r>
              <a:rPr lang="en-US" altLang="ja-JP" sz="1000" b="1">
                <a:hlinkClick r:id="rId3"/>
              </a:rPr>
              <a:t>Project Star,</a:t>
            </a:r>
            <a:r>
              <a:rPr lang="ja-JP" altLang="en-US" sz="1000"/>
              <a:t>”</a:t>
            </a:r>
            <a:r>
              <a:rPr lang="en-US" altLang="ja-JP" sz="1000"/>
              <a:t> NBER Working Paper 16381</a:t>
            </a:r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rgbClr val="000090"/>
            </a:solidFill>
          </a:ln>
        </p:spPr>
        <p:txBody>
          <a:bodyPr/>
          <a:lstStyle/>
          <a:p>
            <a:r>
              <a:rPr lang="en-US" sz="3600">
                <a:solidFill>
                  <a:schemeClr val="tx1"/>
                </a:solidFill>
                <a:ea typeface="ＭＳ Ｐゴシック" charset="-128"/>
              </a:rPr>
              <a:t>Ways that </a:t>
            </a:r>
            <a:r>
              <a:rPr lang="en-US" sz="3600">
                <a:ea typeface="ＭＳ Ｐゴシック" charset="-128"/>
              </a:rPr>
              <a:t>DOE has worked AGAINST reducing class size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78363"/>
          </a:xfrm>
        </p:spPr>
        <p:txBody>
          <a:bodyPr/>
          <a:lstStyle/>
          <a:p>
            <a:r>
              <a:rPr lang="en-US" sz="1800">
                <a:ea typeface="ＭＳ Ｐゴシック" charset="-128"/>
              </a:rPr>
              <a:t>Since 2007, DOE has cut school budgets 14%– contradicting C4E prohibition against  supplanting. </a:t>
            </a:r>
          </a:p>
          <a:p>
            <a:endParaRPr lang="en-US" sz="1800">
              <a:ea typeface="ＭＳ Ｐゴシック" charset="-128"/>
            </a:endParaRPr>
          </a:p>
          <a:p>
            <a:r>
              <a:rPr lang="en-US" sz="1800">
                <a:ea typeface="ＭＳ Ｐゴシック" charset="-128"/>
              </a:rPr>
              <a:t>In 2010, DOE eliminated Early grade class size funding– despite promise in C4E plan to keep it.</a:t>
            </a:r>
          </a:p>
          <a:p>
            <a:endParaRPr lang="en-US" sz="1800">
              <a:ea typeface="ＭＳ Ｐゴシック" charset="-128"/>
            </a:endParaRPr>
          </a:p>
          <a:p>
            <a:r>
              <a:rPr lang="en-US" sz="1800">
                <a:ea typeface="ＭＳ Ｐゴシック" charset="-128"/>
              </a:rPr>
              <a:t>In 2011, DOE decided no longer to cap class sizes in 1</a:t>
            </a:r>
            <a:r>
              <a:rPr lang="en-US" sz="1800" baseline="30000">
                <a:ea typeface="ＭＳ Ｐゴシック" charset="-128"/>
              </a:rPr>
              <a:t>st</a:t>
            </a:r>
            <a:r>
              <a:rPr lang="en-US" sz="1800">
                <a:ea typeface="ＭＳ Ｐゴシック" charset="-128"/>
              </a:rPr>
              <a:t>-3</a:t>
            </a:r>
            <a:r>
              <a:rPr lang="en-US" sz="1800" baseline="30000">
                <a:ea typeface="ＭＳ Ｐゴシック" charset="-128"/>
              </a:rPr>
              <a:t>rd</a:t>
            </a:r>
            <a:r>
              <a:rPr lang="en-US" sz="1800">
                <a:ea typeface="ＭＳ Ｐゴシック" charset="-128"/>
              </a:rPr>
              <a:t> grades at 28, leading to tripling of class sizes 30 or more in these grades.</a:t>
            </a:r>
          </a:p>
          <a:p>
            <a:pPr>
              <a:buFontTx/>
              <a:buNone/>
            </a:pPr>
            <a:endParaRPr lang="en-US" sz="1800">
              <a:ea typeface="ＭＳ Ｐゴシック" charset="-128"/>
            </a:endParaRPr>
          </a:p>
          <a:p>
            <a:r>
              <a:rPr lang="en-US" sz="1800">
                <a:ea typeface="ＭＳ Ｐゴシック" charset="-128"/>
              </a:rPr>
              <a:t>In 2012, DOE instructed principals to accommodate special needs students up to contractual class size maximum.</a:t>
            </a:r>
          </a:p>
          <a:p>
            <a:endParaRPr lang="en-US" sz="1800">
              <a:ea typeface="ＭＳ Ｐゴシック" charset="-128"/>
            </a:endParaRPr>
          </a:p>
          <a:p>
            <a:r>
              <a:rPr lang="en-US" sz="1800">
                <a:ea typeface="ＭＳ Ｐゴシック" charset="-128"/>
              </a:rPr>
              <a:t>DOE has  never aligned either  “Blue Book” formula or capital plan to goals in class size plan, as required by state law.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44563"/>
          </a:xfrm>
          <a:solidFill>
            <a:schemeClr val="accent1"/>
          </a:solidFill>
          <a:ln>
            <a:solidFill>
              <a:srgbClr val="000090"/>
            </a:solidFill>
          </a:ln>
        </p:spPr>
        <p:txBody>
          <a:bodyPr/>
          <a:lstStyle/>
          <a:p>
            <a:r>
              <a:rPr lang="en-US" sz="3600">
                <a:ea typeface="ＭＳ Ｐゴシック" charset="-128"/>
              </a:rPr>
              <a:t>Why is class size important?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>
              <a:lnSpc>
                <a:spcPct val="70000"/>
              </a:lnSpc>
            </a:pPr>
            <a:endParaRPr lang="en-US" sz="2000">
              <a:ea typeface="ＭＳ Ｐゴシック" charset="-128"/>
            </a:endParaRPr>
          </a:p>
          <a:p>
            <a:pPr>
              <a:lnSpc>
                <a:spcPct val="70000"/>
              </a:lnSpc>
            </a:pPr>
            <a:r>
              <a:rPr lang="en-US" sz="2000">
                <a:ea typeface="ＭＳ Ｐゴシック" charset="-128"/>
              </a:rPr>
              <a:t>Class size reduction one of 4 reforms proven to work through rigorous evidence, acc. to Inst. Education Sciences, research arm of  US Ed Dept. * </a:t>
            </a:r>
          </a:p>
          <a:p>
            <a:pPr>
              <a:lnSpc>
                <a:spcPct val="70000"/>
              </a:lnSpc>
            </a:pPr>
            <a:endParaRPr lang="en-US" sz="2000">
              <a:ea typeface="ＭＳ Ｐゴシック" charset="-128"/>
            </a:endParaRPr>
          </a:p>
          <a:p>
            <a:pPr>
              <a:lnSpc>
                <a:spcPct val="70000"/>
              </a:lnSpc>
            </a:pPr>
            <a:r>
              <a:rPr lang="en-US" sz="2000">
                <a:ea typeface="ＭＳ Ｐゴシック" charset="-128"/>
              </a:rPr>
              <a:t>Benefits esp large for disadvantaged &amp; minority students, very effective at narrowing the achievement gap.</a:t>
            </a:r>
          </a:p>
          <a:p>
            <a:pPr>
              <a:lnSpc>
                <a:spcPct val="70000"/>
              </a:lnSpc>
            </a:pPr>
            <a:endParaRPr lang="en-US" sz="2000">
              <a:ea typeface="ＭＳ Ｐゴシック" charset="-128"/>
            </a:endParaRPr>
          </a:p>
          <a:p>
            <a:pPr>
              <a:lnSpc>
                <a:spcPct val="70000"/>
              </a:lnSpc>
            </a:pPr>
            <a:r>
              <a:rPr lang="en-US" sz="2000">
                <a:ea typeface="ＭＳ Ｐゴシック" charset="-128"/>
              </a:rPr>
              <a:t>NYC schools have largest class sizes in state; </a:t>
            </a:r>
          </a:p>
          <a:p>
            <a:pPr>
              <a:lnSpc>
                <a:spcPct val="70000"/>
              </a:lnSpc>
            </a:pPr>
            <a:endParaRPr lang="en-US" sz="2000">
              <a:ea typeface="ＭＳ Ｐゴシック" charset="-128"/>
            </a:endParaRPr>
          </a:p>
          <a:p>
            <a:pPr>
              <a:lnSpc>
                <a:spcPct val="70000"/>
              </a:lnSpc>
            </a:pPr>
            <a:r>
              <a:rPr lang="en-US" sz="2000">
                <a:ea typeface="ＭＳ Ｐゴシック" charset="-128"/>
              </a:rPr>
              <a:t>2003, NY</a:t>
            </a:r>
            <a:r>
              <a:rPr lang="ja-JP" altLang="en-US" sz="2000">
                <a:ea typeface="ＭＳ Ｐゴシック" charset="-128"/>
              </a:rPr>
              <a:t>’</a:t>
            </a:r>
            <a:r>
              <a:rPr lang="en-US" altLang="ja-JP" sz="2000">
                <a:ea typeface="ＭＳ Ｐゴシック" charset="-128"/>
              </a:rPr>
              <a:t>s highest court said students denied constitutional right to adequate education in part due to excessive class sizes (Campaign for Fiscal Equity decision).</a:t>
            </a:r>
          </a:p>
          <a:p>
            <a:pPr>
              <a:lnSpc>
                <a:spcPct val="70000"/>
              </a:lnSpc>
            </a:pPr>
            <a:endParaRPr lang="en-US" sz="2000">
              <a:ea typeface="ＭＳ Ｐゴシック" charset="-128"/>
            </a:endParaRPr>
          </a:p>
          <a:p>
            <a:pPr>
              <a:lnSpc>
                <a:spcPct val="70000"/>
              </a:lnSpc>
            </a:pPr>
            <a:r>
              <a:rPr lang="en-US" sz="2000">
                <a:ea typeface="ＭＳ Ｐゴシック" charset="-128"/>
              </a:rPr>
              <a:t>86% of NYC principals say cannot provide a quality education because of excessive class sizes.</a:t>
            </a:r>
          </a:p>
          <a:p>
            <a:pPr>
              <a:lnSpc>
                <a:spcPct val="70000"/>
              </a:lnSpc>
            </a:pPr>
            <a:endParaRPr lang="en-US" sz="2000">
              <a:ea typeface="ＭＳ Ｐゴシック" charset="-128"/>
            </a:endParaRPr>
          </a:p>
          <a:p>
            <a:pPr>
              <a:lnSpc>
                <a:spcPct val="70000"/>
              </a:lnSpc>
            </a:pPr>
            <a:r>
              <a:rPr lang="en-US" sz="2000">
                <a:ea typeface="ＭＳ Ｐゴシック" charset="-128"/>
              </a:rPr>
              <a:t>Smaller classes top priority of parents on DOE learning environment surveys every year.</a:t>
            </a:r>
          </a:p>
          <a:p>
            <a:pPr>
              <a:lnSpc>
                <a:spcPct val="70000"/>
              </a:lnSpc>
            </a:pPr>
            <a:endParaRPr lang="en-US" sz="1200" b="1" i="1">
              <a:ea typeface="ＭＳ Ｐゴシック" charset="-128"/>
            </a:endParaRPr>
          </a:p>
          <a:p>
            <a:pPr>
              <a:lnSpc>
                <a:spcPct val="70000"/>
              </a:lnSpc>
            </a:pPr>
            <a:r>
              <a:rPr lang="en-US" sz="1200" b="1" i="1">
                <a:ea typeface="ＭＳ Ｐゴシック" charset="-128"/>
              </a:rPr>
              <a:t>*Other three K-12 evidence-based reforms, are one-on-one tutoring by qualified tutors for at-risk readers in grades 1-3, Life-Skills training for junior high students, and instruction for early readers in phonemic awareness and phonics.</a:t>
            </a:r>
            <a:endParaRPr lang="en-US" sz="1200">
              <a:ea typeface="ＭＳ Ｐゴシック" charset="-128"/>
            </a:endParaRPr>
          </a:p>
          <a:p>
            <a:pPr>
              <a:lnSpc>
                <a:spcPct val="70000"/>
              </a:lnSpc>
            </a:pPr>
            <a:endParaRPr lang="en-US" sz="200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10"/>
          <p:cNvSpPr txBox="1">
            <a:spLocks noChangeArrowheads="1"/>
          </p:cNvSpPr>
          <p:nvPr/>
        </p:nvSpPr>
        <p:spPr bwMode="auto">
          <a:xfrm>
            <a:off x="838200" y="152400"/>
            <a:ext cx="7391400" cy="954088"/>
          </a:xfrm>
          <a:prstGeom prst="rect">
            <a:avLst/>
          </a:prstGeom>
          <a:solidFill>
            <a:srgbClr val="BBE0E3"/>
          </a:solidFill>
          <a:ln w="9525">
            <a:solidFill>
              <a:srgbClr val="00009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>
                <a:solidFill>
                  <a:schemeClr val="tx2"/>
                </a:solidFill>
              </a:rPr>
              <a:t>CFE funding also flat-lined; but even when increased; city’s class sizes grew!</a:t>
            </a:r>
          </a:p>
        </p:txBody>
      </p:sp>
      <p:graphicFrame>
        <p:nvGraphicFramePr>
          <p:cNvPr id="5" name="Chart 4"/>
          <p:cNvGraphicFramePr/>
          <p:nvPr/>
        </p:nvGraphicFramePr>
        <p:xfrm>
          <a:off x="533400" y="1371600"/>
          <a:ext cx="82550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1020762"/>
          </a:xfrm>
          <a:solidFill>
            <a:schemeClr val="accent1"/>
          </a:solidFill>
          <a:ln>
            <a:solidFill>
              <a:srgbClr val="000090"/>
            </a:solidFill>
          </a:ln>
        </p:spPr>
        <p:txBody>
          <a:bodyPr/>
          <a:lstStyle/>
          <a:p>
            <a:r>
              <a:rPr lang="en-US" sz="3600">
                <a:ea typeface="ＭＳ Ｐゴシック" charset="-128"/>
              </a:rPr>
              <a:t>Loss of teachers while DOE had other priorities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30763"/>
          </a:xfrm>
        </p:spPr>
        <p:txBody>
          <a:bodyPr/>
          <a:lstStyle/>
          <a:p>
            <a:r>
              <a:rPr lang="en-US" sz="2000">
                <a:ea typeface="ＭＳ Ｐゴシック" charset="-128"/>
              </a:rPr>
              <a:t>Number of pedagogues (mostly teachers) has been cut by more than 5,000 since 2007, despite rising enrollment. *</a:t>
            </a:r>
          </a:p>
          <a:p>
            <a:endParaRPr lang="en-US" sz="2000">
              <a:ea typeface="ＭＳ Ｐゴシック" charset="-128"/>
            </a:endParaRPr>
          </a:p>
          <a:p>
            <a:r>
              <a:rPr lang="en-US" sz="2000">
                <a:ea typeface="ＭＳ Ｐゴシック" charset="-128"/>
              </a:rPr>
              <a:t>Smallest # pedagogues in 2011 employed by DOE since 2003.</a:t>
            </a:r>
          </a:p>
          <a:p>
            <a:endParaRPr lang="en-US" sz="2000">
              <a:ea typeface="ＭＳ Ｐゴシック" charset="-128"/>
            </a:endParaRPr>
          </a:p>
          <a:p>
            <a:r>
              <a:rPr lang="en-US" sz="2000">
                <a:ea typeface="ＭＳ Ｐゴシック" charset="-128"/>
              </a:rPr>
              <a:t>Largest # non-pedagogues in 2011 employed since at least 1980. </a:t>
            </a:r>
          </a:p>
          <a:p>
            <a:endParaRPr lang="en-US" sz="2000">
              <a:ea typeface="ＭＳ Ｐゴシック" charset="-128"/>
            </a:endParaRPr>
          </a:p>
          <a:p>
            <a:r>
              <a:rPr lang="en-US" sz="2000">
                <a:ea typeface="ＭＳ Ｐゴシック" charset="-128"/>
              </a:rPr>
              <a:t>Highest  % of non-pedagogues to pedagogues since 1993.  </a:t>
            </a:r>
          </a:p>
          <a:p>
            <a:endParaRPr lang="en-US" sz="2000">
              <a:ea typeface="ＭＳ Ｐゴシック" charset="-128"/>
            </a:endParaRPr>
          </a:p>
          <a:p>
            <a:pPr>
              <a:lnSpc>
                <a:spcPct val="80000"/>
              </a:lnSpc>
            </a:pPr>
            <a:r>
              <a:rPr lang="en-US" sz="2000" i="1">
                <a:ea typeface="ＭＳ Ｐゴシック" charset="-128"/>
              </a:rPr>
              <a:t>Spending on testing, contracts, consultants, and more bureaucrats have all risen sharply.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000"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2000"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i="1">
                <a:ea typeface="ＭＳ Ｐゴシック" charset="-128"/>
              </a:rPr>
              <a:t>(*Data source: Office of Management Budget headcounts, through IBO)</a:t>
            </a:r>
          </a:p>
          <a:p>
            <a:pPr>
              <a:lnSpc>
                <a:spcPct val="80000"/>
              </a:lnSpc>
            </a:pPr>
            <a:endParaRPr lang="en-US" sz="240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rgbClr val="000090"/>
            </a:solidFill>
          </a:ln>
        </p:spPr>
        <p:txBody>
          <a:bodyPr/>
          <a:lstStyle/>
          <a:p>
            <a:r>
              <a:rPr lang="en-US">
                <a:ea typeface="ＭＳ Ｐゴシック" charset="-128"/>
              </a:rPr>
              <a:t/>
            </a:r>
            <a:br>
              <a:rPr lang="en-US">
                <a:ea typeface="ＭＳ Ｐゴシック" charset="-128"/>
              </a:rPr>
            </a:br>
            <a:r>
              <a:rPr lang="en-US">
                <a:ea typeface="ＭＳ Ｐゴシック" charset="-128"/>
              </a:rPr>
              <a:t/>
            </a:r>
            <a:br>
              <a:rPr lang="en-US">
                <a:ea typeface="ＭＳ Ｐゴシック" charset="-128"/>
              </a:rPr>
            </a:br>
            <a:r>
              <a:rPr lang="en-US" sz="3600">
                <a:ea typeface="ＭＳ Ｐゴシック" charset="-128"/>
              </a:rPr>
              <a:t>But can we afford to reduce class size?</a:t>
            </a:r>
            <a:r>
              <a:rPr lang="en-US">
                <a:ea typeface="ＭＳ Ｐゴシック" charset="-128"/>
              </a:rPr>
              <a:t/>
            </a:r>
            <a:br>
              <a:rPr lang="en-US">
                <a:ea typeface="ＭＳ Ｐゴシック" charset="-128"/>
              </a:rPr>
            </a:br>
            <a:r>
              <a:rPr lang="en-US">
                <a:ea typeface="ＭＳ Ｐゴシック" charset="-128"/>
              </a:rPr>
              <a:t/>
            </a:r>
            <a:br>
              <a:rPr lang="en-US">
                <a:ea typeface="ＭＳ Ｐゴシック" charset="-128"/>
              </a:rPr>
            </a:br>
            <a:endParaRPr lang="en-US">
              <a:ea typeface="ＭＳ Ｐゴシック" charset="-128"/>
            </a:endParaRP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696200" cy="4373563"/>
          </a:xfrm>
        </p:spPr>
        <p:txBody>
          <a:bodyPr/>
          <a:lstStyle/>
          <a:p>
            <a:r>
              <a:rPr lang="en-US" sz="2400">
                <a:ea typeface="ＭＳ Ｐゴシック" charset="-128"/>
              </a:rPr>
              <a:t>In 2009, DOE estimated that it would cost $358 million per year to achieve average C4E class size goals across the city;</a:t>
            </a:r>
          </a:p>
          <a:p>
            <a:endParaRPr lang="en-US" sz="2400">
              <a:ea typeface="ＭＳ Ｐゴシック" charset="-128"/>
            </a:endParaRPr>
          </a:p>
          <a:p>
            <a:r>
              <a:rPr lang="en-US" sz="2400">
                <a:ea typeface="ＭＳ Ｐゴシック" charset="-128"/>
              </a:rPr>
              <a:t>DOE estimated it would cost $448 million per year in staffing to achieve class size goals in </a:t>
            </a:r>
            <a:r>
              <a:rPr lang="en-US" sz="2400" u="sng">
                <a:ea typeface="ＭＳ Ｐゴシック" charset="-128"/>
              </a:rPr>
              <a:t>ALL</a:t>
            </a:r>
            <a:r>
              <a:rPr lang="en-US" sz="2400">
                <a:ea typeface="ＭＳ Ｐゴシック" charset="-128"/>
              </a:rPr>
              <a:t> schools; plus more in capital costs for school construction.</a:t>
            </a:r>
          </a:p>
          <a:p>
            <a:endParaRPr lang="en-US" sz="2400">
              <a:ea typeface="ＭＳ Ｐゴシック" charset="-128"/>
            </a:endParaRPr>
          </a:p>
          <a:p>
            <a:r>
              <a:rPr lang="en-US" sz="2400">
                <a:ea typeface="ＭＳ Ｐゴシック" charset="-128"/>
              </a:rPr>
              <a:t>This year, NYC received more than $530 million in C4E funds.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1"/>
          </a:solidFill>
          <a:ln>
            <a:solidFill>
              <a:srgbClr val="000090"/>
            </a:solidFill>
          </a:ln>
        </p:spPr>
        <p:txBody>
          <a:bodyPr/>
          <a:lstStyle/>
          <a:p>
            <a:r>
              <a:rPr lang="en-US" sz="3600">
                <a:ea typeface="ＭＳ Ｐゴシック" charset="-128"/>
              </a:rPr>
              <a:t>Other questions re city</a:t>
            </a:r>
            <a:r>
              <a:rPr lang="ja-JP" altLang="en-US" sz="3600">
                <a:ea typeface="ＭＳ Ｐゴシック" charset="-128"/>
              </a:rPr>
              <a:t>’</a:t>
            </a:r>
            <a:r>
              <a:rPr lang="en-US" altLang="ja-JP" sz="3600">
                <a:ea typeface="ＭＳ Ｐゴシック" charset="-128"/>
              </a:rPr>
              <a:t>s C4E plan</a:t>
            </a:r>
            <a:endParaRPr lang="en-US" sz="3600">
              <a:ea typeface="ＭＳ Ｐゴシック" charset="-128"/>
            </a:endParaRPr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sz="2400">
                <a:ea typeface="ＭＳ Ｐゴシック" charset="-128"/>
              </a:rPr>
              <a:t>Why did the DOE not centrally devote ANY C4E funds to class size reduction, given its legal obligation to lower class size? </a:t>
            </a:r>
          </a:p>
          <a:p>
            <a:endParaRPr lang="en-US" sz="2400">
              <a:ea typeface="ＭＳ Ｐゴシック" charset="-128"/>
            </a:endParaRPr>
          </a:p>
          <a:p>
            <a:r>
              <a:rPr lang="en-US" sz="2400">
                <a:ea typeface="ＭＳ Ｐゴシック" charset="-128"/>
              </a:rPr>
              <a:t>DOE finally posted C4E plan for this year only in Feb.,  and holding hearings now, though funds mostly spent, making mockery of public feedback and process required in law.</a:t>
            </a:r>
          </a:p>
          <a:p>
            <a:endParaRPr lang="en-US" sz="2400">
              <a:ea typeface="ＭＳ Ｐゴシック" charset="-128"/>
            </a:endParaRPr>
          </a:p>
          <a:p>
            <a:r>
              <a:rPr lang="en-US" sz="2400">
                <a:ea typeface="ＭＳ Ｐゴシック" charset="-128"/>
              </a:rPr>
              <a:t>Is  DOE’s C4E plan for last year (2011-12) yet approved by the state ? If so, where is it posted?</a:t>
            </a:r>
          </a:p>
          <a:p>
            <a:endParaRPr lang="en-US" sz="240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rgbClr val="000090"/>
            </a:solidFill>
          </a:ln>
        </p:spPr>
        <p:txBody>
          <a:bodyPr/>
          <a:lstStyle/>
          <a:p>
            <a:r>
              <a:rPr lang="en-US" sz="3600">
                <a:ea typeface="ＭＳ Ｐゴシック" charset="-128"/>
              </a:rPr>
              <a:t>NYS &amp; NYC also violating </a:t>
            </a:r>
            <a:br>
              <a:rPr lang="en-US" sz="3600">
                <a:ea typeface="ＭＳ Ｐゴシック" charset="-128"/>
              </a:rPr>
            </a:br>
            <a:r>
              <a:rPr lang="en-US" sz="3600">
                <a:ea typeface="ＭＳ Ｐゴシック" charset="-128"/>
              </a:rPr>
              <a:t>student privacy and parental rights 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06963"/>
          </a:xfrm>
        </p:spPr>
        <p:txBody>
          <a:bodyPr/>
          <a:lstStyle/>
          <a:p>
            <a:endParaRPr lang="en-US" sz="2000">
              <a:ea typeface="ＭＳ Ｐゴシック" charset="-128"/>
            </a:endParaRPr>
          </a:p>
          <a:p>
            <a:r>
              <a:rPr lang="en-US" sz="2000">
                <a:ea typeface="ＭＳ Ｐゴシック" charset="-128"/>
              </a:rPr>
              <a:t>9 states/districts including NYS sharing </a:t>
            </a:r>
            <a:r>
              <a:rPr lang="en-US" sz="2000" b="1">
                <a:ea typeface="ＭＳ Ｐゴシック" charset="-128"/>
              </a:rPr>
              <a:t>confidential student and teacher data</a:t>
            </a:r>
            <a:r>
              <a:rPr lang="en-US" sz="2000">
                <a:ea typeface="ＭＳ Ｐゴシック" charset="-128"/>
              </a:rPr>
              <a:t> with inBloom Inc., private corporation funded by Gates Foundation.  </a:t>
            </a:r>
          </a:p>
          <a:p>
            <a:endParaRPr lang="en-US" sz="2000">
              <a:ea typeface="ＭＳ Ｐゴシック" charset="-128"/>
            </a:endParaRPr>
          </a:p>
          <a:p>
            <a:r>
              <a:rPr lang="en-US" sz="2000">
                <a:ea typeface="ＭＳ Ｐゴシック" charset="-128"/>
              </a:rPr>
              <a:t>Data includes student names, grades, test scores, disciplinary &amp; attendance records, race /ethnicity, economic status, disability and health issues.</a:t>
            </a:r>
          </a:p>
          <a:p>
            <a:endParaRPr lang="en-US" sz="2000">
              <a:ea typeface="ＭＳ Ｐゴシック" charset="-128"/>
            </a:endParaRPr>
          </a:p>
          <a:p>
            <a:r>
              <a:rPr lang="en-US" sz="2000">
                <a:ea typeface="ＭＳ Ｐゴシック" charset="-128"/>
              </a:rPr>
              <a:t>Data will  be stored in a massive electronic data bank, built by Wireless Generation, run by Joel Klein &amp; owned by Rupert Murdoch of News Corporation.  </a:t>
            </a:r>
          </a:p>
          <a:p>
            <a:endParaRPr lang="en-US" sz="2000">
              <a:ea typeface="ＭＳ Ｐゴシック" charset="-128"/>
            </a:endParaRPr>
          </a:p>
          <a:p>
            <a:r>
              <a:rPr lang="en-US" sz="2000">
                <a:ea typeface="ＭＳ Ｐゴシック" charset="-128"/>
              </a:rPr>
              <a:t>NewsCorp found to illegally spy and/or violate privacy in UK and US.</a:t>
            </a:r>
          </a:p>
          <a:p>
            <a:endParaRPr lang="en-US" sz="1800">
              <a:ea typeface="ＭＳ Ｐゴシック" charset="-128"/>
            </a:endParaRPr>
          </a:p>
          <a:p>
            <a:pPr>
              <a:buFontTx/>
              <a:buNone/>
            </a:pPr>
            <a:r>
              <a:rPr lang="en-US" sz="1800">
                <a:ea typeface="ＭＳ Ｐゴシック" charset="-128"/>
              </a:rPr>
              <a:t> </a:t>
            </a:r>
          </a:p>
          <a:p>
            <a:endParaRPr lang="en-US" sz="180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accent1"/>
          </a:solidFill>
          <a:ln>
            <a:solidFill>
              <a:srgbClr val="000090"/>
            </a:solidFill>
          </a:ln>
        </p:spPr>
        <p:txBody>
          <a:bodyPr/>
          <a:lstStyle/>
          <a:p>
            <a:r>
              <a:rPr lang="en-US" sz="3600">
                <a:ea typeface="ＭＳ Ｐゴシック" charset="-128"/>
              </a:rPr>
              <a:t>Then what?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endParaRPr lang="en-US" sz="2000">
              <a:ea typeface="ＭＳ Ｐゴシック" charset="-128"/>
            </a:endParaRPr>
          </a:p>
          <a:p>
            <a:r>
              <a:rPr lang="en-US" sz="2000">
                <a:ea typeface="ＭＳ Ｐゴシック" charset="-128"/>
              </a:rPr>
              <a:t>inBloom, Inc. plans to put this sensitive data on a cloud run by Amazon.com and transmit it to for-profit companies to help them develop and market their “learning products.”  </a:t>
            </a:r>
          </a:p>
          <a:p>
            <a:endParaRPr lang="en-US" sz="2000">
              <a:ea typeface="ＭＳ Ｐゴシック" charset="-128"/>
            </a:endParaRPr>
          </a:p>
          <a:p>
            <a:r>
              <a:rPr lang="en-US" sz="2000">
                <a:ea typeface="ＭＳ Ｐゴシック" charset="-128"/>
              </a:rPr>
              <a:t>In recent survey, 86% of IT experts say they do not trust clouds to hold their organization’s sensitive data.</a:t>
            </a:r>
          </a:p>
          <a:p>
            <a:endParaRPr lang="en-US" sz="2000">
              <a:ea typeface="ＭＳ Ｐゴシック" charset="-128"/>
            </a:endParaRPr>
          </a:p>
          <a:p>
            <a:r>
              <a:rPr lang="en-US" sz="2000">
                <a:ea typeface="ＭＳ Ｐゴシック" charset="-128"/>
              </a:rPr>
              <a:t>In its security policy, inBloom Inc. states they “</a:t>
            </a:r>
            <a:r>
              <a:rPr lang="en-US" sz="2000" b="1" i="1">
                <a:ea typeface="ＭＳ Ｐゴシック" charset="-128"/>
              </a:rPr>
              <a:t>cannot guarantee the security of the information stored in inBloom or that the information will not be intercepted when it is being transmitted</a:t>
            </a:r>
            <a:r>
              <a:rPr lang="en-US" sz="2000">
                <a:ea typeface="ＭＳ Ｐゴシック" charset="-128"/>
              </a:rPr>
              <a:t>.’</a:t>
            </a:r>
          </a:p>
          <a:p>
            <a:endParaRPr lang="en-US" sz="2000">
              <a:ea typeface="ＭＳ Ｐゴシック" charset="-128"/>
            </a:endParaRPr>
          </a:p>
          <a:p>
            <a:r>
              <a:rPr lang="en-US" sz="2000">
                <a:ea typeface="ＭＳ Ｐゴシック" charset="-128"/>
              </a:rPr>
              <a:t>All this is happening without parental notification or consent.</a:t>
            </a:r>
          </a:p>
          <a:p>
            <a:endParaRPr lang="en-US" sz="2000">
              <a:ea typeface="ＭＳ Ｐゴシック" charset="-128"/>
            </a:endParaRPr>
          </a:p>
          <a:p>
            <a:endParaRPr lang="en-US" sz="440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Content Placeholder 3" descr="disciplinary screen shot.png"/>
          <p:cNvPicPr>
            <a:picLocks noGrp="1" noChangeAspect="1"/>
          </p:cNvPicPr>
          <p:nvPr>
            <p:ph idx="1"/>
          </p:nvPr>
        </p:nvPicPr>
        <p:blipFill>
          <a:blip r:embed="rId2"/>
          <a:srcRect t="-7024" b="-7024"/>
          <a:stretch>
            <a:fillRect/>
          </a:stretch>
        </p:blipFill>
        <p:spPr/>
      </p:pic>
      <p:sp>
        <p:nvSpPr>
          <p:cNvPr id="62467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143000"/>
          </a:xfrm>
          <a:solidFill>
            <a:schemeClr val="accent1"/>
          </a:solidFill>
          <a:ln>
            <a:solidFill>
              <a:srgbClr val="000090"/>
            </a:solidFill>
          </a:ln>
        </p:spPr>
        <p:txBody>
          <a:bodyPr/>
          <a:lstStyle/>
          <a:p>
            <a:r>
              <a:rPr lang="en-US" sz="3600" smtClean="0">
                <a:ea typeface="ＭＳ Ｐゴシック" charset="-128"/>
              </a:rPr>
              <a:t>Sample data to be shared with inBloom, Inc.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1096962"/>
          </a:xfrm>
          <a:solidFill>
            <a:schemeClr val="accent1"/>
          </a:solidFill>
          <a:ln>
            <a:solidFill>
              <a:srgbClr val="000090"/>
            </a:solidFill>
          </a:ln>
        </p:spPr>
        <p:txBody>
          <a:bodyPr/>
          <a:lstStyle/>
          <a:p>
            <a:r>
              <a:rPr lang="en-US" sz="3600">
                <a:ea typeface="ＭＳ Ｐゴシック" charset="-128"/>
              </a:rPr>
              <a:t>Stagnant achievement in NYC schools under Bloomberg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419600"/>
          </a:xfrm>
        </p:spPr>
        <p:txBody>
          <a:bodyPr/>
          <a:lstStyle/>
          <a:p>
            <a:r>
              <a:rPr lang="en-US" sz="2000">
                <a:ea typeface="ＭＳ Ｐゴシック" charset="-128"/>
              </a:rPr>
              <a:t>NYC students have fallen further behind their peers in other large cities, according to national assessments (NAEPs), coming in 2</a:t>
            </a:r>
            <a:r>
              <a:rPr lang="en-US" sz="2000" baseline="30000">
                <a:ea typeface="ＭＳ Ｐゴシック" charset="-128"/>
              </a:rPr>
              <a:t>nd</a:t>
            </a:r>
            <a:r>
              <a:rPr lang="en-US" sz="2000">
                <a:ea typeface="ＭＳ Ｐゴシック" charset="-128"/>
              </a:rPr>
              <a:t> to last in progress since 2003; </a:t>
            </a:r>
          </a:p>
          <a:p>
            <a:endParaRPr lang="en-US" sz="2000">
              <a:ea typeface="ＭＳ Ｐゴシック" charset="-128"/>
            </a:endParaRPr>
          </a:p>
          <a:p>
            <a:r>
              <a:rPr lang="en-US" sz="2000">
                <a:ea typeface="ＭＳ Ｐゴシック" charset="-128"/>
              </a:rPr>
              <a:t>NYC also </a:t>
            </a:r>
            <a:r>
              <a:rPr lang="en-US" sz="2000" u="sng">
                <a:ea typeface="ＭＳ Ｐゴシック" charset="-128"/>
              </a:rPr>
              <a:t>only large district </a:t>
            </a:r>
            <a:r>
              <a:rPr lang="en-US" sz="2000">
                <a:ea typeface="ＭＳ Ｐゴシック" charset="-128"/>
              </a:rPr>
              <a:t>where non-poor students have lower NAEP average scores than in 2003.</a:t>
            </a:r>
          </a:p>
          <a:p>
            <a:endParaRPr lang="en-US" sz="2000">
              <a:ea typeface="ＭＳ Ｐゴシック" charset="-128"/>
            </a:endParaRPr>
          </a:p>
          <a:p>
            <a:r>
              <a:rPr lang="en-US" sz="2000">
                <a:ea typeface="ＭＳ Ｐゴシック" charset="-128"/>
              </a:rPr>
              <a:t> Only 21% of  NYC HS grads are considered </a:t>
            </a:r>
            <a:r>
              <a:rPr lang="ja-JP" altLang="en-US" sz="2000">
                <a:ea typeface="ＭＳ Ｐゴシック" charset="-128"/>
              </a:rPr>
              <a:t>“</a:t>
            </a:r>
            <a:r>
              <a:rPr lang="en-US" altLang="ja-JP" sz="2000">
                <a:ea typeface="ＭＳ Ｐゴシック" charset="-128"/>
              </a:rPr>
              <a:t>college ready</a:t>
            </a:r>
            <a:r>
              <a:rPr lang="ja-JP" altLang="en-US" sz="2000">
                <a:ea typeface="ＭＳ Ｐゴシック" charset="-128"/>
              </a:rPr>
              <a:t>”</a:t>
            </a:r>
            <a:r>
              <a:rPr lang="en-US" altLang="ja-JP" sz="2000">
                <a:ea typeface="ＭＳ Ｐゴシック" charset="-128"/>
              </a:rPr>
              <a:t>; 13 – 15% of Black and Hispanic students; </a:t>
            </a:r>
          </a:p>
          <a:p>
            <a:endParaRPr lang="en-US" altLang="ja-JP" sz="2000">
              <a:ea typeface="ＭＳ Ｐゴシック" charset="-128"/>
            </a:endParaRPr>
          </a:p>
          <a:p>
            <a:r>
              <a:rPr lang="en-US" altLang="ja-JP" sz="2000">
                <a:ea typeface="ＭＳ Ｐゴシック" charset="-128"/>
              </a:rPr>
              <a:t>Students needing triple remediation* at CUNY have doubled in last 5 years. </a:t>
            </a:r>
          </a:p>
          <a:p>
            <a:pPr>
              <a:buFontTx/>
              <a:buNone/>
            </a:pPr>
            <a:endParaRPr lang="en-US" sz="2000">
              <a:ea typeface="ＭＳ Ｐゴシック" charset="-128"/>
            </a:endParaRPr>
          </a:p>
          <a:p>
            <a:pPr>
              <a:buFontTx/>
              <a:buNone/>
            </a:pPr>
            <a:r>
              <a:rPr lang="en-US" sz="2000">
                <a:ea typeface="ＭＳ Ｐゴシック" charset="-128"/>
              </a:rPr>
              <a:t>* </a:t>
            </a:r>
            <a:r>
              <a:rPr lang="en-US" sz="1800" i="1">
                <a:ea typeface="ＭＳ Ｐゴシック" charset="-128"/>
              </a:rPr>
              <a:t>Triple remediation means make-up classes in reading, writing &amp; math.</a:t>
            </a:r>
          </a:p>
          <a:p>
            <a:pPr>
              <a:buFontTx/>
              <a:buNone/>
            </a:pPr>
            <a:endParaRPr lang="en-US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rgbClr val="000090"/>
            </a:solidFill>
          </a:ln>
        </p:spPr>
        <p:txBody>
          <a:bodyPr/>
          <a:lstStyle/>
          <a:p>
            <a:r>
              <a:rPr lang="en-US" sz="3600">
                <a:ea typeface="ＭＳ Ｐゴシック" charset="-128"/>
              </a:rPr>
              <a:t>Contracts for Excellence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343400"/>
          </a:xfrm>
        </p:spPr>
        <p:txBody>
          <a:bodyPr/>
          <a:lstStyle/>
          <a:p>
            <a:r>
              <a:rPr lang="en-US" sz="1800">
                <a:ea typeface="ＭＳ Ｐゴシック" charset="-128"/>
              </a:rPr>
              <a:t>In April 2007, NY State settled the Campaign for Fiscal decision by passing the Contracts for Excellence (C4E) law.  </a:t>
            </a:r>
          </a:p>
          <a:p>
            <a:endParaRPr lang="en-US" sz="1800">
              <a:ea typeface="ＭＳ Ｐゴシック" charset="-128"/>
            </a:endParaRPr>
          </a:p>
          <a:p>
            <a:r>
              <a:rPr lang="en-US" sz="1800">
                <a:ea typeface="ＭＳ Ｐゴシック" charset="-128"/>
              </a:rPr>
              <a:t>State agreed to send billions in additional aid to NYC &amp; other high needs school districts; to spend in six approved areas, including class size reduction.*</a:t>
            </a:r>
          </a:p>
          <a:p>
            <a:endParaRPr lang="en-US" sz="1800">
              <a:ea typeface="ＭＳ Ｐゴシック" charset="-128"/>
            </a:endParaRPr>
          </a:p>
          <a:p>
            <a:r>
              <a:rPr lang="en-US" sz="1800">
                <a:ea typeface="ＭＳ Ｐゴシック" charset="-128"/>
              </a:rPr>
              <a:t>In addition, NYC had to submit a plan to reduce class size in all grades.</a:t>
            </a:r>
          </a:p>
          <a:p>
            <a:endParaRPr lang="en-US" sz="1800">
              <a:ea typeface="ＭＳ Ｐゴシック" charset="-128"/>
            </a:endParaRPr>
          </a:p>
          <a:p>
            <a:r>
              <a:rPr lang="en-US" sz="1800">
                <a:ea typeface="ＭＳ Ｐゴシック" charset="-128"/>
              </a:rPr>
              <a:t>In 2007, the state approved DOE</a:t>
            </a:r>
            <a:r>
              <a:rPr lang="ja-JP" altLang="en-US" sz="1800">
                <a:ea typeface="ＭＳ Ｐゴシック" charset="-128"/>
              </a:rPr>
              <a:t>’</a:t>
            </a:r>
            <a:r>
              <a:rPr lang="en-US" altLang="ja-JP" sz="1800">
                <a:ea typeface="ＭＳ Ｐゴシック" charset="-128"/>
              </a:rPr>
              <a:t>s plan to reduce class sizes on average to 20 students per class in K-3; 23 in grades 4-8 and 25 in core HS classes.</a:t>
            </a:r>
          </a:p>
          <a:p>
            <a:endParaRPr lang="en-US" sz="1800">
              <a:ea typeface="ＭＳ Ｐゴシック" charset="-128"/>
            </a:endParaRPr>
          </a:p>
          <a:p>
            <a:r>
              <a:rPr lang="en-US" sz="1800">
                <a:ea typeface="ＭＳ Ｐゴシック" charset="-128"/>
              </a:rPr>
              <a:t>In return, NYC has received more than $2.5 billion in cumulative state C4E funds since 2007.</a:t>
            </a:r>
          </a:p>
          <a:p>
            <a:pPr>
              <a:buFontTx/>
              <a:buNone/>
            </a:pPr>
            <a:r>
              <a:rPr lang="en-US" sz="1600" i="1">
                <a:solidFill>
                  <a:srgbClr val="FF0000"/>
                </a:solidFill>
                <a:ea typeface="ＭＳ Ｐゴシック" charset="-128"/>
              </a:rPr>
              <a:t>*other allowed programs include Time on Task; Teacher &amp; Principal Quality; Middle &amp; HS Restructuring; Full-Day Pre-K; &amp; Model Programs for English Language Learners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4"/>
          <p:cNvSpPr txBox="1">
            <a:spLocks noChangeArrowheads="1"/>
          </p:cNvSpPr>
          <p:nvPr/>
        </p:nvSpPr>
        <p:spPr bwMode="auto">
          <a:xfrm>
            <a:off x="533400" y="381000"/>
            <a:ext cx="8077200" cy="954088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9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 smtClean="0"/>
              <a:t>City’s class </a:t>
            </a:r>
            <a:r>
              <a:rPr lang="en-US" sz="2800" dirty="0"/>
              <a:t>sizes have risen sharply in all grades since 2007…esp. in K-3; now largest in 14 yrs!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380999" y="1524000"/>
          <a:ext cx="8458201" cy="4308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457200" y="5943600"/>
            <a:ext cx="822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/>
              <a:t>This year’s class size data is available at </a:t>
            </a:r>
            <a:r>
              <a:rPr lang="en-US" sz="1400" i="1">
                <a:hlinkClick r:id="rId4"/>
              </a:rPr>
              <a:t>http://schools.nyc.gov/AboutUs/data/classsize/classsize.htm</a:t>
            </a:r>
            <a:r>
              <a:rPr lang="en-US" sz="1400" i="1"/>
              <a:t> </a:t>
            </a:r>
          </a:p>
          <a:p>
            <a:pPr algn="ctr"/>
            <a:r>
              <a:rPr lang="en-US" sz="1400" i="1"/>
              <a:t>*All class size figures calculated averaging Gen.Ed, CTT and G&amp;T November reporting.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/>
        </p:nvGraphicFramePr>
        <p:xfrm>
          <a:off x="304800" y="609600"/>
          <a:ext cx="8550314" cy="5854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solidFill>
            <a:srgbClr val="BBE0E3"/>
          </a:solidFill>
          <a:ln>
            <a:solidFill>
              <a:srgbClr val="000090"/>
            </a:solidFill>
          </a:ln>
        </p:spPr>
        <p:txBody>
          <a:bodyPr/>
          <a:lstStyle/>
          <a:p>
            <a:r>
              <a:rPr lang="en-US" sz="3600" smtClean="0">
                <a:ea typeface="ＭＳ Ｐゴシック" charset="-128"/>
              </a:rPr>
              <a:t>What happened in K-3</a:t>
            </a:r>
          </a:p>
        </p:txBody>
      </p:sp>
      <p:graphicFrame>
        <p:nvGraphicFramePr>
          <p:cNvPr id="6" name="Chart 5"/>
          <p:cNvGraphicFramePr/>
          <p:nvPr/>
        </p:nvGraphicFramePr>
        <p:xfrm>
          <a:off x="381000" y="1501762"/>
          <a:ext cx="8458200" cy="5045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/>
        </p:nvGraphicFramePr>
        <p:xfrm>
          <a:off x="457200" y="457200"/>
          <a:ext cx="838200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solidFill>
            <a:srgbClr val="BBE0E3"/>
          </a:solidFill>
          <a:ln>
            <a:solidFill>
              <a:srgbClr val="000090"/>
            </a:solidFill>
          </a:ln>
        </p:spPr>
        <p:txBody>
          <a:bodyPr/>
          <a:lstStyle/>
          <a:p>
            <a:r>
              <a:rPr lang="en-US" sz="3200">
                <a:ea typeface="ＭＳ Ｐゴシック" charset="-128"/>
              </a:rPr>
              <a:t>No. of Kindergarten students in very large classes has increased sharply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>
                <a:ea typeface="ＭＳ Ｐゴシック" charset="-128"/>
              </a:rPr>
              <a:t>This year 45% (29797) of Kindergarten students in classes of 25 or more </a:t>
            </a:r>
            <a:r>
              <a:rPr lang="en-US" sz="2400" i="1">
                <a:ea typeface="ＭＳ Ｐゴシック" charset="-128"/>
              </a:rPr>
              <a:t>(25 is UFT contractual max</a:t>
            </a:r>
            <a:r>
              <a:rPr lang="en-US" sz="2400">
                <a:ea typeface="ＭＳ Ｐゴシック" charset="-128"/>
              </a:rPr>
              <a:t>);</a:t>
            </a:r>
          </a:p>
          <a:p>
            <a:endParaRPr lang="en-US" sz="2400">
              <a:ea typeface="ＭＳ Ｐゴシック" charset="-128"/>
            </a:endParaRPr>
          </a:p>
          <a:p>
            <a:r>
              <a:rPr lang="en-US" sz="2400">
                <a:ea typeface="ＭＳ Ｐゴシック" charset="-128"/>
              </a:rPr>
              <a:t>In 2010, for 1st time since 2000, there were more K students in classes of 25 or more than in classes of 20 or less;</a:t>
            </a:r>
          </a:p>
          <a:p>
            <a:endParaRPr lang="en-US" sz="2400">
              <a:ea typeface="ＭＳ Ｐゴシック" charset="-128"/>
            </a:endParaRPr>
          </a:p>
          <a:p>
            <a:r>
              <a:rPr lang="en-US" sz="2400">
                <a:ea typeface="ＭＳ Ｐゴシック" charset="-128"/>
              </a:rPr>
              <a:t>In 2011, for 1</a:t>
            </a:r>
            <a:r>
              <a:rPr lang="en-US" sz="2400" baseline="30000">
                <a:ea typeface="ＭＳ Ｐゴシック" charset="-128"/>
              </a:rPr>
              <a:t>st</a:t>
            </a:r>
            <a:r>
              <a:rPr lang="en-US" sz="2400">
                <a:ea typeface="ＭＳ Ｐゴシック" charset="-128"/>
              </a:rPr>
              <a:t> time since 1999, there were as many K students in classes of 20 or less (C4E goals) than in classes HIGHER than 25.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10986</TotalTime>
  <Words>1668</Words>
  <Application>Microsoft Macintosh PowerPoint</Application>
  <PresentationFormat>On-screen Show (4:3)</PresentationFormat>
  <Paragraphs>176</Paragraphs>
  <Slides>26</Slides>
  <Notes>20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Default Design</vt:lpstr>
      <vt:lpstr>Slide 1</vt:lpstr>
      <vt:lpstr>Why is class size important?</vt:lpstr>
      <vt:lpstr>Stagnant achievement in NYC schools under Bloomberg</vt:lpstr>
      <vt:lpstr>Contracts for Excellence</vt:lpstr>
      <vt:lpstr>Slide 5</vt:lpstr>
      <vt:lpstr>Slide 6</vt:lpstr>
      <vt:lpstr>What happened in K-3</vt:lpstr>
      <vt:lpstr>Slide 8</vt:lpstr>
      <vt:lpstr>No. of Kindergarten students in very large classes has increased sharply</vt:lpstr>
      <vt:lpstr>Almost half of all K students are now in classes of 25 or more</vt:lpstr>
      <vt:lpstr>K students in classes of 25 or more by borough</vt:lpstr>
      <vt:lpstr>Slide 12</vt:lpstr>
      <vt:lpstr>Also in grades 4-8, class sizes have continued to increase far above C4E goals</vt:lpstr>
      <vt:lpstr>4-8th grade class sizes  largest in 9 years</vt:lpstr>
      <vt:lpstr>What happened in 4-8th grades?</vt:lpstr>
      <vt:lpstr>Also in HS: citywide average class sizes have risen</vt:lpstr>
      <vt:lpstr>Slide 17</vt:lpstr>
      <vt:lpstr>Why is this important?</vt:lpstr>
      <vt:lpstr>Ways that DOE has worked AGAINST reducing class size</vt:lpstr>
      <vt:lpstr>Slide 20</vt:lpstr>
      <vt:lpstr>Loss of teachers while DOE had other priorities</vt:lpstr>
      <vt:lpstr>  But can we afford to reduce class size?  </vt:lpstr>
      <vt:lpstr>Other questions re city’s C4E plan</vt:lpstr>
      <vt:lpstr>NYS &amp; NYC also violating  student privacy and parental rights </vt:lpstr>
      <vt:lpstr>Then what?</vt:lpstr>
      <vt:lpstr>Sample data to be shared with inBloom, Inc.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Leonie Haimson</dc:creator>
  <cp:lastModifiedBy>Molly Moody</cp:lastModifiedBy>
  <cp:revision>72</cp:revision>
  <dcterms:created xsi:type="dcterms:W3CDTF">2013-02-26T16:22:53Z</dcterms:created>
  <dcterms:modified xsi:type="dcterms:W3CDTF">2013-02-26T16:23:51Z</dcterms:modified>
</cp:coreProperties>
</file>