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01" r:id="rId2"/>
    <p:sldId id="392" r:id="rId3"/>
    <p:sldId id="405" r:id="rId4"/>
    <p:sldId id="401" r:id="rId5"/>
    <p:sldId id="404" r:id="rId6"/>
    <p:sldId id="393" r:id="rId7"/>
    <p:sldId id="403" r:id="rId8"/>
    <p:sldId id="406" r:id="rId9"/>
    <p:sldId id="402" r:id="rId10"/>
    <p:sldId id="396" r:id="rId11"/>
    <p:sldId id="397" r:id="rId12"/>
    <p:sldId id="394" r:id="rId13"/>
    <p:sldId id="385" r:id="rId14"/>
    <p:sldId id="395" r:id="rId15"/>
    <p:sldId id="398" r:id="rId16"/>
    <p:sldId id="400" r:id="rId17"/>
    <p:sldId id="399" r:id="rId18"/>
    <p:sldId id="386" r:id="rId19"/>
  </p:sldIdLst>
  <p:sldSz cx="9144000" cy="6858000" type="screen4x3"/>
  <p:notesSz cx="9313863" cy="6858000"/>
  <p:defaultTextStyle>
    <a:defPPr>
      <a:defRPr lang="en-US"/>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457200" rtl="0" eaLnBrk="1" latinLnBrk="0" hangingPunct="1">
      <a:defRPr kern="1200">
        <a:solidFill>
          <a:schemeClr val="tx1"/>
        </a:solidFill>
        <a:latin typeface="Arial" charset="0"/>
        <a:ea typeface="Arial" charset="0"/>
        <a:cs typeface="Arial" charset="0"/>
      </a:defRPr>
    </a:lvl6pPr>
    <a:lvl7pPr marL="2743200" algn="l" defTabSz="457200" rtl="0" eaLnBrk="1" latinLnBrk="0" hangingPunct="1">
      <a:defRPr kern="1200">
        <a:solidFill>
          <a:schemeClr val="tx1"/>
        </a:solidFill>
        <a:latin typeface="Arial" charset="0"/>
        <a:ea typeface="Arial" charset="0"/>
        <a:cs typeface="Arial" charset="0"/>
      </a:defRPr>
    </a:lvl7pPr>
    <a:lvl8pPr marL="3200400" algn="l" defTabSz="457200" rtl="0" eaLnBrk="1" latinLnBrk="0" hangingPunct="1">
      <a:defRPr kern="1200">
        <a:solidFill>
          <a:schemeClr val="tx1"/>
        </a:solidFill>
        <a:latin typeface="Arial" charset="0"/>
        <a:ea typeface="Arial" charset="0"/>
        <a:cs typeface="Arial" charset="0"/>
      </a:defRPr>
    </a:lvl8pPr>
    <a:lvl9pPr marL="3657600" algn="l" defTabSz="457200" rtl="0" eaLnBrk="1" latinLnBrk="0" hangingPunct="1">
      <a:defRPr kern="1200">
        <a:solidFill>
          <a:schemeClr val="tx1"/>
        </a:solidFill>
        <a:latin typeface="Arial" charset="0"/>
        <a:ea typeface="Arial"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366" y="1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112"/>
    </p:cViewPr>
  </p:sorterViewPr>
  <p:notesViewPr>
    <p:cSldViewPr>
      <p:cViewPr varScale="1">
        <p:scale>
          <a:sx n="78" d="100"/>
          <a:sy n="78" d="100"/>
        </p:scale>
        <p:origin x="-1548" y="-102"/>
      </p:cViewPr>
      <p:guideLst>
        <p:guide orient="horz" pos="2160"/>
        <p:guide pos="293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5425" cy="342900"/>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5275263" y="0"/>
            <a:ext cx="4037012" cy="3429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DF84F9CF-940B-FE4C-8EB8-F5D950E41B18}" type="datetime1">
              <a:rPr lang="en-US"/>
              <a:pPr>
                <a:defRPr/>
              </a:pPr>
              <a:t>4/29/2013</a:t>
            </a:fld>
            <a:endParaRPr lang="en-US"/>
          </a:p>
        </p:txBody>
      </p:sp>
      <p:sp>
        <p:nvSpPr>
          <p:cNvPr id="4" name="Footer Placeholder 3"/>
          <p:cNvSpPr>
            <a:spLocks noGrp="1"/>
          </p:cNvSpPr>
          <p:nvPr>
            <p:ph type="ftr" sz="quarter" idx="2"/>
          </p:nvPr>
        </p:nvSpPr>
        <p:spPr>
          <a:xfrm>
            <a:off x="0" y="6515100"/>
            <a:ext cx="4035425" cy="341313"/>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5275263" y="6515100"/>
            <a:ext cx="4037012" cy="34131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B9589D03-FAC1-AD42-96E7-BEEE613FCF12}" type="slidenum">
              <a:rPr lang="en-US"/>
              <a:pPr>
                <a:defRPr/>
              </a:pPr>
              <a:t>‹#›</a:t>
            </a:fld>
            <a:endParaRPr lang="en-US"/>
          </a:p>
        </p:txBody>
      </p:sp>
    </p:spTree>
    <p:extLst>
      <p:ext uri="{BB962C8B-B14F-4D97-AF65-F5344CB8AC3E}">
        <p14:creationId xmlns:p14="http://schemas.microsoft.com/office/powerpoint/2010/main" val="3789955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354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41638" y="514350"/>
            <a:ext cx="3430587" cy="2571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1863" y="3257550"/>
            <a:ext cx="7450137"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6515100"/>
            <a:ext cx="4035425"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5275263" y="6515100"/>
            <a:ext cx="4037012"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0641268-10FB-4F48-BBAA-23BFD84FB5D1}" type="slidenum">
              <a:rPr lang="en-US"/>
              <a:pPr>
                <a:defRPr/>
              </a:pPr>
              <a:t>‹#›</a:t>
            </a:fld>
            <a:endParaRPr lang="en-US"/>
          </a:p>
        </p:txBody>
      </p:sp>
    </p:spTree>
    <p:extLst>
      <p:ext uri="{BB962C8B-B14F-4D97-AF65-F5344CB8AC3E}">
        <p14:creationId xmlns:p14="http://schemas.microsoft.com/office/powerpoint/2010/main" val="28612062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A918A466-FAB2-0C4B-957E-7766A9FCDDD0}" type="slidenum">
              <a:rPr lang="en-US"/>
              <a:pPr/>
              <a:t>1</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10</a:t>
            </a:fld>
            <a:endParaRPr lang="en-US"/>
          </a:p>
        </p:txBody>
      </p:sp>
    </p:spTree>
    <p:extLst>
      <p:ext uri="{BB962C8B-B14F-4D97-AF65-F5344CB8AC3E}">
        <p14:creationId xmlns:p14="http://schemas.microsoft.com/office/powerpoint/2010/main" val="540490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11</a:t>
            </a:fld>
            <a:endParaRPr lang="en-US"/>
          </a:p>
        </p:txBody>
      </p:sp>
    </p:spTree>
    <p:extLst>
      <p:ext uri="{BB962C8B-B14F-4D97-AF65-F5344CB8AC3E}">
        <p14:creationId xmlns:p14="http://schemas.microsoft.com/office/powerpoint/2010/main" val="2568977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12</a:t>
            </a:fld>
            <a:endParaRPr lang="en-US"/>
          </a:p>
        </p:txBody>
      </p:sp>
    </p:spTree>
    <p:extLst>
      <p:ext uri="{BB962C8B-B14F-4D97-AF65-F5344CB8AC3E}">
        <p14:creationId xmlns:p14="http://schemas.microsoft.com/office/powerpoint/2010/main" val="1941084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13</a:t>
            </a:fld>
            <a:endParaRPr lang="en-US"/>
          </a:p>
        </p:txBody>
      </p:sp>
    </p:spTree>
    <p:extLst>
      <p:ext uri="{BB962C8B-B14F-4D97-AF65-F5344CB8AC3E}">
        <p14:creationId xmlns:p14="http://schemas.microsoft.com/office/powerpoint/2010/main" val="3909833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14</a:t>
            </a:fld>
            <a:endParaRPr lang="en-US"/>
          </a:p>
        </p:txBody>
      </p:sp>
    </p:spTree>
    <p:extLst>
      <p:ext uri="{BB962C8B-B14F-4D97-AF65-F5344CB8AC3E}">
        <p14:creationId xmlns:p14="http://schemas.microsoft.com/office/powerpoint/2010/main" val="2294896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15</a:t>
            </a:fld>
            <a:endParaRPr lang="en-US"/>
          </a:p>
        </p:txBody>
      </p:sp>
    </p:spTree>
    <p:extLst>
      <p:ext uri="{BB962C8B-B14F-4D97-AF65-F5344CB8AC3E}">
        <p14:creationId xmlns:p14="http://schemas.microsoft.com/office/powerpoint/2010/main" val="1845571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16</a:t>
            </a:fld>
            <a:endParaRPr lang="en-US"/>
          </a:p>
        </p:txBody>
      </p:sp>
    </p:spTree>
    <p:extLst>
      <p:ext uri="{BB962C8B-B14F-4D97-AF65-F5344CB8AC3E}">
        <p14:creationId xmlns:p14="http://schemas.microsoft.com/office/powerpoint/2010/main" val="2294896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17</a:t>
            </a:fld>
            <a:endParaRPr lang="en-US"/>
          </a:p>
        </p:txBody>
      </p:sp>
    </p:spTree>
    <p:extLst>
      <p:ext uri="{BB962C8B-B14F-4D97-AF65-F5344CB8AC3E}">
        <p14:creationId xmlns:p14="http://schemas.microsoft.com/office/powerpoint/2010/main" val="16143727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ea typeface="ＭＳ Ｐゴシック" charset="-128"/>
              <a:cs typeface="ＭＳ Ｐゴシック" charset="-128"/>
            </a:endParaRPr>
          </a:p>
        </p:txBody>
      </p:sp>
      <p:sp>
        <p:nvSpPr>
          <p:cNvPr id="51204" name="Slide Number Placeholder 3"/>
          <p:cNvSpPr>
            <a:spLocks noGrp="1"/>
          </p:cNvSpPr>
          <p:nvPr>
            <p:ph type="sldNum" sz="quarter" idx="5"/>
          </p:nvPr>
        </p:nvSpPr>
        <p:spPr>
          <a:noFill/>
        </p:spPr>
        <p:txBody>
          <a:bodyPr/>
          <a:lstStyle/>
          <a:p>
            <a:fld id="{64DFF79E-B3D2-F549-8A51-3A50B29D5618}" type="slidenum">
              <a:rPr lang="en-US"/>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a:ea typeface="ＭＳ Ｐゴシック" charset="-128"/>
              <a:cs typeface="ＭＳ Ｐゴシック" charset="-128"/>
            </a:endParaRPr>
          </a:p>
        </p:txBody>
      </p:sp>
      <p:sp>
        <p:nvSpPr>
          <p:cNvPr id="44036" name="Slide Number Placeholder 3"/>
          <p:cNvSpPr>
            <a:spLocks noGrp="1"/>
          </p:cNvSpPr>
          <p:nvPr>
            <p:ph type="sldNum" sz="quarter" idx="5"/>
          </p:nvPr>
        </p:nvSpPr>
        <p:spPr>
          <a:noFill/>
        </p:spPr>
        <p:txBody>
          <a:bodyPr/>
          <a:lstStyle/>
          <a:p>
            <a:fld id="{11F6B2A1-BA55-6040-A84B-B8E069C02778}" type="slidenum">
              <a:rPr lang="en-US"/>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3</a:t>
            </a:fld>
            <a:endParaRPr lang="en-US"/>
          </a:p>
        </p:txBody>
      </p:sp>
    </p:spTree>
    <p:extLst>
      <p:ext uri="{BB962C8B-B14F-4D97-AF65-F5344CB8AC3E}">
        <p14:creationId xmlns:p14="http://schemas.microsoft.com/office/powerpoint/2010/main" val="1856165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4</a:t>
            </a:fld>
            <a:endParaRPr lang="en-US"/>
          </a:p>
        </p:txBody>
      </p:sp>
    </p:spTree>
    <p:extLst>
      <p:ext uri="{BB962C8B-B14F-4D97-AF65-F5344CB8AC3E}">
        <p14:creationId xmlns:p14="http://schemas.microsoft.com/office/powerpoint/2010/main" val="840845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5</a:t>
            </a:fld>
            <a:endParaRPr lang="en-US"/>
          </a:p>
        </p:txBody>
      </p:sp>
    </p:spTree>
    <p:extLst>
      <p:ext uri="{BB962C8B-B14F-4D97-AF65-F5344CB8AC3E}">
        <p14:creationId xmlns:p14="http://schemas.microsoft.com/office/powerpoint/2010/main" val="325605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a:ea typeface="ＭＳ Ｐゴシック" charset="-128"/>
              <a:cs typeface="ＭＳ Ｐゴシック" charset="-128"/>
            </a:endParaRPr>
          </a:p>
        </p:txBody>
      </p:sp>
      <p:sp>
        <p:nvSpPr>
          <p:cNvPr id="46084" name="Slide Number Placeholder 3"/>
          <p:cNvSpPr>
            <a:spLocks noGrp="1"/>
          </p:cNvSpPr>
          <p:nvPr>
            <p:ph type="sldNum" sz="quarter" idx="5"/>
          </p:nvPr>
        </p:nvSpPr>
        <p:spPr>
          <a:noFill/>
        </p:spPr>
        <p:txBody>
          <a:bodyPr/>
          <a:lstStyle/>
          <a:p>
            <a:fld id="{AB5F2990-BA25-0F4F-9059-9425534BF2C6}"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7</a:t>
            </a:fld>
            <a:endParaRPr lang="en-US"/>
          </a:p>
        </p:txBody>
      </p:sp>
    </p:spTree>
    <p:extLst>
      <p:ext uri="{BB962C8B-B14F-4D97-AF65-F5344CB8AC3E}">
        <p14:creationId xmlns:p14="http://schemas.microsoft.com/office/powerpoint/2010/main" val="2232660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8</a:t>
            </a:fld>
            <a:endParaRPr lang="en-US"/>
          </a:p>
        </p:txBody>
      </p:sp>
    </p:spTree>
    <p:extLst>
      <p:ext uri="{BB962C8B-B14F-4D97-AF65-F5344CB8AC3E}">
        <p14:creationId xmlns:p14="http://schemas.microsoft.com/office/powerpoint/2010/main" val="3467904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0641268-10FB-4F48-BBAA-23BFD84FB5D1}" type="slidenum">
              <a:rPr lang="en-US" smtClean="0"/>
              <a:pPr>
                <a:defRPr/>
              </a:pPr>
              <a:t>9</a:t>
            </a:fld>
            <a:endParaRPr lang="en-US"/>
          </a:p>
        </p:txBody>
      </p:sp>
    </p:spTree>
    <p:extLst>
      <p:ext uri="{BB962C8B-B14F-4D97-AF65-F5344CB8AC3E}">
        <p14:creationId xmlns:p14="http://schemas.microsoft.com/office/powerpoint/2010/main" val="2514316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05C6E7-3885-7744-9B7F-D10DAF23CA9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C9406E-3769-1E41-BC89-AA43FFAEE5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64CAA7-E099-C149-A767-94972F19C2A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9E11A7E-26DF-5C4B-ABD5-4565F2D2D16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531E13-3D3E-EF49-A97E-F315158D437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B86103-E10D-524A-8EF2-993E2CC3C5F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6D6DF0-3A0E-F54E-AE8B-DF4255A00E9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D1BCB64-1390-BB42-9419-2F6EEE2C295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B58CC72-450E-C643-A347-CC3DF596776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1CC6E81-C017-864D-BD6F-C72AFD32BD2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DFB872-BDD8-6349-8EF4-10684B69DFE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D61116-09A2-554C-AD99-B6ED8543EF7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0514BA7-9667-8C43-AA21-29071957052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609600"/>
            <a:ext cx="8229600" cy="5516563"/>
          </a:xfrm>
          <a:solidFill>
            <a:schemeClr val="accent1"/>
          </a:solidFill>
        </p:spPr>
        <p:txBody>
          <a:bodyPr/>
          <a:lstStyle/>
          <a:p>
            <a:pPr algn="ctr" eaLnBrk="1" hangingPunct="1">
              <a:buFontTx/>
              <a:buNone/>
            </a:pPr>
            <a:r>
              <a:rPr lang="en-US" sz="3600" dirty="0"/>
              <a:t>The </a:t>
            </a:r>
            <a:r>
              <a:rPr lang="en-US" sz="3600" dirty="0" smtClean="0"/>
              <a:t>threat </a:t>
            </a:r>
            <a:r>
              <a:rPr lang="en-US" sz="3600" dirty="0"/>
              <a:t>to student </a:t>
            </a:r>
            <a:r>
              <a:rPr lang="en-US" sz="3600" dirty="0" smtClean="0"/>
              <a:t>privacy: NYS &amp; NYC sharing confidential student and teacher data with </a:t>
            </a:r>
            <a:r>
              <a:rPr lang="en-US" sz="3600" dirty="0" err="1" smtClean="0"/>
              <a:t>inBloom</a:t>
            </a:r>
            <a:r>
              <a:rPr lang="en-US" sz="3600" dirty="0" smtClean="0"/>
              <a:t> Inc.</a:t>
            </a:r>
            <a:endParaRPr lang="en-US" dirty="0" smtClean="0"/>
          </a:p>
          <a:p>
            <a:pPr algn="ctr" eaLnBrk="1" hangingPunct="1">
              <a:buFontTx/>
              <a:buNone/>
            </a:pPr>
            <a:endParaRPr lang="en-US" sz="2800" dirty="0" smtClean="0"/>
          </a:p>
          <a:p>
            <a:pPr algn="ctr" eaLnBrk="1" hangingPunct="1">
              <a:buFontTx/>
              <a:buNone/>
            </a:pPr>
            <a:endParaRPr lang="en-US" sz="2400" b="1" i="1" dirty="0" smtClean="0"/>
          </a:p>
          <a:p>
            <a:pPr algn="ctr" eaLnBrk="1" hangingPunct="1">
              <a:buFontTx/>
              <a:buNone/>
            </a:pPr>
            <a:endParaRPr lang="en-US" sz="2400" b="1" i="1" dirty="0" smtClean="0"/>
          </a:p>
          <a:p>
            <a:pPr algn="ctr" eaLnBrk="1" hangingPunct="1">
              <a:buFontTx/>
              <a:buNone/>
            </a:pPr>
            <a:r>
              <a:rPr lang="en-US" sz="2400" b="1" i="1" dirty="0" smtClean="0"/>
              <a:t>For Brooklyn Town Hall meeting</a:t>
            </a:r>
          </a:p>
          <a:p>
            <a:pPr algn="ctr" eaLnBrk="1" hangingPunct="1">
              <a:buFontTx/>
              <a:buNone/>
            </a:pPr>
            <a:r>
              <a:rPr lang="en-US" sz="2400" b="1" i="1" dirty="0" smtClean="0"/>
              <a:t>April 29,2013</a:t>
            </a:r>
          </a:p>
          <a:p>
            <a:pPr algn="ctr" eaLnBrk="1" hangingPunct="1">
              <a:buFontTx/>
              <a:buNone/>
            </a:pPr>
            <a:endParaRPr lang="en-US" sz="2400" b="1" i="1" dirty="0" smtClean="0"/>
          </a:p>
          <a:p>
            <a:pPr algn="ctr" eaLnBrk="1" hangingPunct="1">
              <a:buFontTx/>
              <a:buNone/>
            </a:pPr>
            <a:r>
              <a:rPr lang="en-US" sz="1800" b="1" i="1" dirty="0" smtClean="0"/>
              <a:t>Prepared by Leonie Haimson, </a:t>
            </a:r>
          </a:p>
          <a:p>
            <a:pPr algn="ctr" eaLnBrk="1" hangingPunct="1">
              <a:buFontTx/>
              <a:buNone/>
            </a:pPr>
            <a:r>
              <a:rPr lang="en-US" sz="1800" b="1" i="1" dirty="0" smtClean="0"/>
              <a:t>Class </a:t>
            </a:r>
            <a:r>
              <a:rPr lang="en-US" sz="1800" b="1" i="1" dirty="0"/>
              <a:t>Size </a:t>
            </a:r>
            <a:r>
              <a:rPr lang="en-US" sz="1800" b="1" i="1" dirty="0" smtClean="0"/>
              <a:t>Matters</a:t>
            </a:r>
            <a:endParaRPr lang="en-US" sz="1800"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rgbClr val="BBE0E3"/>
          </a:solidFill>
          <a:ln>
            <a:solidFill>
              <a:srgbClr val="000090"/>
            </a:solidFill>
          </a:ln>
        </p:spPr>
        <p:txBody>
          <a:bodyPr/>
          <a:lstStyle/>
          <a:p>
            <a:r>
              <a:rPr lang="en-US" sz="3600" dirty="0" smtClean="0"/>
              <a:t>Considerable costs &amp; risks to states/districts</a:t>
            </a:r>
            <a:endParaRPr lang="en-US" sz="3600" dirty="0"/>
          </a:p>
        </p:txBody>
      </p:sp>
      <p:sp>
        <p:nvSpPr>
          <p:cNvPr id="3" name="Content Placeholder 2"/>
          <p:cNvSpPr>
            <a:spLocks noGrp="1"/>
          </p:cNvSpPr>
          <p:nvPr>
            <p:ph idx="1"/>
          </p:nvPr>
        </p:nvSpPr>
        <p:spPr>
          <a:xfrm>
            <a:off x="457200" y="1371600"/>
            <a:ext cx="8229600" cy="4754563"/>
          </a:xfrm>
        </p:spPr>
        <p:txBody>
          <a:bodyPr/>
          <a:lstStyle/>
          <a:p>
            <a:r>
              <a:rPr lang="en-US" sz="2000" dirty="0" smtClean="0"/>
              <a:t>Starting in 2015, </a:t>
            </a:r>
            <a:r>
              <a:rPr lang="en-US" sz="2000" dirty="0" err="1" smtClean="0"/>
              <a:t>inBloom</a:t>
            </a:r>
            <a:r>
              <a:rPr lang="en-US" sz="2000" dirty="0" smtClean="0"/>
              <a:t> says it will start charging states/ districts for services. </a:t>
            </a:r>
          </a:p>
          <a:p>
            <a:endParaRPr lang="en-US" sz="2000" dirty="0"/>
          </a:p>
          <a:p>
            <a:r>
              <a:rPr lang="en-US" sz="2000" dirty="0" err="1" smtClean="0"/>
              <a:t>InBloom</a:t>
            </a:r>
            <a:r>
              <a:rPr lang="en-US" sz="2000" dirty="0" smtClean="0"/>
              <a:t> says districts will be expected to pay $2-$5 per student, not counting fees paid to vendors.</a:t>
            </a:r>
          </a:p>
          <a:p>
            <a:endParaRPr lang="en-US" sz="2000" dirty="0" smtClean="0"/>
          </a:p>
          <a:p>
            <a:r>
              <a:rPr lang="en-US" sz="2000" dirty="0" smtClean="0"/>
              <a:t>For NYC this would mean at least </a:t>
            </a:r>
            <a:r>
              <a:rPr lang="en-US" sz="2000" b="1" dirty="0" smtClean="0"/>
              <a:t>$2M per year</a:t>
            </a:r>
            <a:r>
              <a:rPr lang="en-US" sz="2000" dirty="0" smtClean="0"/>
              <a:t>; NYS more than </a:t>
            </a:r>
            <a:r>
              <a:rPr lang="en-US" sz="2000" b="1" dirty="0" smtClean="0"/>
              <a:t>$5M per year</a:t>
            </a:r>
            <a:r>
              <a:rPr lang="en-US" sz="2000" dirty="0" smtClean="0"/>
              <a:t>.</a:t>
            </a:r>
          </a:p>
          <a:p>
            <a:endParaRPr lang="en-US" sz="2000" dirty="0" smtClean="0"/>
          </a:p>
          <a:p>
            <a:r>
              <a:rPr lang="en-US" sz="2000" dirty="0" smtClean="0"/>
              <a:t>The potential cost of class action lawsuits is greater, if data leaks out or is used inappropriately, </a:t>
            </a:r>
            <a:r>
              <a:rPr lang="en-US" sz="2000" dirty="0" err="1" smtClean="0"/>
              <a:t>esp</a:t>
            </a:r>
            <a:r>
              <a:rPr lang="en-US" sz="2000" dirty="0" smtClean="0"/>
              <a:t> since </a:t>
            </a:r>
            <a:r>
              <a:rPr lang="en-US" sz="2000" dirty="0" err="1" smtClean="0"/>
              <a:t>inBloom</a:t>
            </a:r>
            <a:r>
              <a:rPr lang="en-US" sz="2000" dirty="0" smtClean="0"/>
              <a:t> &amp; Gates have tried to insulate themselves from legal liability.</a:t>
            </a:r>
          </a:p>
          <a:p>
            <a:endParaRPr lang="en-US" sz="2000" dirty="0" smtClean="0"/>
          </a:p>
          <a:p>
            <a:r>
              <a:rPr lang="en-US" sz="2000" dirty="0" err="1" smtClean="0"/>
              <a:t>inBloom</a:t>
            </a:r>
            <a:r>
              <a:rPr lang="en-US" sz="2000" dirty="0" smtClean="0"/>
              <a:t> also “exploring” charging vendors for accessing this private data; isn’t this “paying for data”?</a:t>
            </a:r>
          </a:p>
          <a:p>
            <a:endParaRPr lang="en-US" sz="2000" dirty="0"/>
          </a:p>
        </p:txBody>
      </p:sp>
    </p:spTree>
    <p:extLst>
      <p:ext uri="{BB962C8B-B14F-4D97-AF65-F5344CB8AC3E}">
        <p14:creationId xmlns:p14="http://schemas.microsoft.com/office/powerpoint/2010/main" val="2492631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848600" cy="1143000"/>
          </a:xfrm>
          <a:solidFill>
            <a:srgbClr val="BBE0E3"/>
          </a:solidFill>
          <a:ln>
            <a:solidFill>
              <a:srgbClr val="000090"/>
            </a:solidFill>
          </a:ln>
        </p:spPr>
        <p:txBody>
          <a:bodyPr/>
          <a:lstStyle/>
          <a:p>
            <a:r>
              <a:rPr lang="en-US" sz="3600" dirty="0" smtClean="0"/>
              <a:t>Risks to student privacy even greater </a:t>
            </a:r>
            <a:endParaRPr lang="en-US" sz="3600" dirty="0"/>
          </a:p>
        </p:txBody>
      </p:sp>
      <p:sp>
        <p:nvSpPr>
          <p:cNvPr id="3" name="Content Placeholder 2"/>
          <p:cNvSpPr>
            <a:spLocks noGrp="1"/>
          </p:cNvSpPr>
          <p:nvPr>
            <p:ph idx="1"/>
          </p:nvPr>
        </p:nvSpPr>
        <p:spPr>
          <a:xfrm>
            <a:off x="457200" y="1676400"/>
            <a:ext cx="8229600" cy="4267200"/>
          </a:xfrm>
        </p:spPr>
        <p:txBody>
          <a:bodyPr/>
          <a:lstStyle/>
          <a:p>
            <a:r>
              <a:rPr lang="en-US" sz="2400" dirty="0" smtClean="0"/>
              <a:t>The highly sensitive data that </a:t>
            </a:r>
            <a:r>
              <a:rPr lang="en-US" sz="2400" dirty="0" err="1" smtClean="0"/>
              <a:t>inBloom</a:t>
            </a:r>
            <a:r>
              <a:rPr lang="en-US" sz="2400" dirty="0" smtClean="0"/>
              <a:t> is collecting includes students’ detailed health, disciplinary, arrest &amp; special education records.</a:t>
            </a:r>
          </a:p>
          <a:p>
            <a:pPr marL="0" indent="0">
              <a:buNone/>
            </a:pPr>
            <a:endParaRPr lang="en-US" sz="2400" dirty="0" smtClean="0"/>
          </a:p>
          <a:p>
            <a:r>
              <a:rPr lang="en-US" sz="2400" dirty="0" smtClean="0"/>
              <a:t>The info being collected includes data from 1996 onwards, with the intention of tracking students over time.</a:t>
            </a:r>
          </a:p>
          <a:p>
            <a:endParaRPr lang="en-US" sz="2400" dirty="0" smtClean="0"/>
          </a:p>
          <a:p>
            <a:r>
              <a:rPr lang="en-US" sz="2400" dirty="0" smtClean="0"/>
              <a:t>If this information leaks out or is used inappropriately could damage child’s prospects for life.</a:t>
            </a:r>
            <a:endParaRPr lang="en-US" sz="2400" dirty="0"/>
          </a:p>
        </p:txBody>
      </p:sp>
    </p:spTree>
    <p:extLst>
      <p:ext uri="{BB962C8B-B14F-4D97-AF65-F5344CB8AC3E}">
        <p14:creationId xmlns:p14="http://schemas.microsoft.com/office/powerpoint/2010/main" val="833212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229600" cy="1219200"/>
          </a:xfrm>
          <a:solidFill>
            <a:schemeClr val="accent1"/>
          </a:solidFill>
          <a:ln>
            <a:solidFill>
              <a:srgbClr val="000090"/>
            </a:solidFill>
          </a:ln>
        </p:spPr>
        <p:txBody>
          <a:bodyPr/>
          <a:lstStyle/>
          <a:p>
            <a:r>
              <a:rPr lang="en-US" sz="3000" dirty="0" smtClean="0">
                <a:ea typeface="ＭＳ Ｐゴシック" charset="-128"/>
                <a:cs typeface="ＭＳ Ｐゴシック" charset="-128"/>
              </a:rPr>
              <a:t>Sample racial, economic, language &amp; foster care data to be shared with </a:t>
            </a:r>
            <a:r>
              <a:rPr lang="en-US" sz="3000" dirty="0" err="1" smtClean="0">
                <a:ea typeface="ＭＳ Ｐゴシック" charset="-128"/>
                <a:cs typeface="ＭＳ Ｐゴシック" charset="-128"/>
              </a:rPr>
              <a:t>inBloom</a:t>
            </a:r>
            <a:r>
              <a:rPr lang="en-US" sz="3000" dirty="0" smtClean="0">
                <a:ea typeface="ＭＳ Ｐゴシック" charset="-128"/>
                <a:cs typeface="ＭＳ Ｐゴシック" charset="-128"/>
              </a:rPr>
              <a:t>, Inc. </a:t>
            </a:r>
          </a:p>
        </p:txBody>
      </p:sp>
      <p:pic>
        <p:nvPicPr>
          <p:cNvPr id="15" name="Content Placeholder 14" descr="Version5.jpg"/>
          <p:cNvPicPr>
            <a:picLocks noGrp="1" noChangeAspect="1"/>
          </p:cNvPicPr>
          <p:nvPr>
            <p:ph idx="1"/>
          </p:nvPr>
        </p:nvPicPr>
        <p:blipFill>
          <a:blip r:embed="rId3"/>
          <a:srcRect l="-9348" r="-9348"/>
          <a:stretch>
            <a:fillRect/>
          </a:stretch>
        </p:blipFill>
        <p:spPr>
          <a:xfrm>
            <a:off x="381000" y="1676400"/>
            <a:ext cx="8229600" cy="4525963"/>
          </a:xfrm>
        </p:spPr>
      </p:pic>
      <p:sp>
        <p:nvSpPr>
          <p:cNvPr id="5" name="TextBox 4"/>
          <p:cNvSpPr txBox="1"/>
          <p:nvPr/>
        </p:nvSpPr>
        <p:spPr>
          <a:xfrm>
            <a:off x="838200" y="6324600"/>
            <a:ext cx="6629400" cy="307777"/>
          </a:xfrm>
          <a:prstGeom prst="rect">
            <a:avLst/>
          </a:prstGeom>
          <a:noFill/>
        </p:spPr>
        <p:txBody>
          <a:bodyPr wrap="square" rtlCol="0">
            <a:spAutoFit/>
          </a:bodyPr>
          <a:lstStyle/>
          <a:p>
            <a:r>
              <a:rPr lang="en-US" sz="1400" i="1" dirty="0" smtClean="0"/>
              <a:t>Source: https://</a:t>
            </a:r>
            <a:r>
              <a:rPr lang="en-US" sz="1400" i="1" dirty="0" err="1" smtClean="0"/>
              <a:t>www.inbloom.org</a:t>
            </a:r>
            <a:r>
              <a:rPr lang="en-US" sz="1400" i="1" dirty="0" smtClean="0"/>
              <a:t>/sandbox</a:t>
            </a:r>
            <a:endParaRPr lang="en-US" sz="14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Content Placeholder 3" descr="disciplinary screen shot.png"/>
          <p:cNvPicPr>
            <a:picLocks noGrp="1" noChangeAspect="1"/>
          </p:cNvPicPr>
          <p:nvPr>
            <p:ph idx="1"/>
          </p:nvPr>
        </p:nvPicPr>
        <p:blipFill>
          <a:blip r:embed="rId3"/>
          <a:srcRect t="-7024" b="-7024"/>
          <a:stretch>
            <a:fillRect/>
          </a:stretch>
        </p:blipFill>
        <p:spPr/>
      </p:pic>
      <p:sp>
        <p:nvSpPr>
          <p:cNvPr id="49155" name="Title 1"/>
          <p:cNvSpPr>
            <a:spLocks noGrp="1"/>
          </p:cNvSpPr>
          <p:nvPr>
            <p:ph type="title"/>
          </p:nvPr>
        </p:nvSpPr>
        <p:spPr>
          <a:xfrm>
            <a:off x="457200" y="304800"/>
            <a:ext cx="8229600" cy="1143000"/>
          </a:xfrm>
          <a:solidFill>
            <a:schemeClr val="accent1"/>
          </a:solidFill>
          <a:ln>
            <a:solidFill>
              <a:srgbClr val="000090"/>
            </a:solidFill>
          </a:ln>
        </p:spPr>
        <p:txBody>
          <a:bodyPr/>
          <a:lstStyle/>
          <a:p>
            <a:r>
              <a:rPr lang="en-US" sz="3600" dirty="0" smtClean="0"/>
              <a:t>Sample disciplinary data being collected by </a:t>
            </a:r>
            <a:r>
              <a:rPr lang="en-US" sz="3600" dirty="0" err="1" smtClean="0"/>
              <a:t>inBloom</a:t>
            </a:r>
            <a:r>
              <a:rPr lang="en-US" sz="3600" dirty="0" smtClean="0"/>
              <a:t> </a:t>
            </a:r>
          </a:p>
        </p:txBody>
      </p:sp>
      <p:sp>
        <p:nvSpPr>
          <p:cNvPr id="4" name="TextBox 3"/>
          <p:cNvSpPr txBox="1"/>
          <p:nvPr/>
        </p:nvSpPr>
        <p:spPr>
          <a:xfrm>
            <a:off x="838200" y="6324600"/>
            <a:ext cx="6629400" cy="307777"/>
          </a:xfrm>
          <a:prstGeom prst="rect">
            <a:avLst/>
          </a:prstGeom>
          <a:noFill/>
        </p:spPr>
        <p:txBody>
          <a:bodyPr wrap="square" rtlCol="0">
            <a:spAutoFit/>
          </a:bodyPr>
          <a:lstStyle/>
          <a:p>
            <a:r>
              <a:rPr lang="en-US" sz="1400" i="1" dirty="0" smtClean="0"/>
              <a:t>Source: https://</a:t>
            </a:r>
            <a:r>
              <a:rPr lang="en-US" sz="1400" i="1" dirty="0" err="1" smtClean="0"/>
              <a:t>www.inbloom.org</a:t>
            </a:r>
            <a:r>
              <a:rPr lang="en-US" sz="1400" i="1" dirty="0" smtClean="0"/>
              <a:t>/sandbox</a:t>
            </a:r>
            <a:endParaRPr lang="en-US" sz="1400"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229600" cy="1143000"/>
          </a:xfrm>
          <a:solidFill>
            <a:schemeClr val="accent1"/>
          </a:solidFill>
          <a:ln>
            <a:solidFill>
              <a:srgbClr val="000090"/>
            </a:solidFill>
          </a:ln>
        </p:spPr>
        <p:txBody>
          <a:bodyPr/>
          <a:lstStyle/>
          <a:p>
            <a:r>
              <a:rPr lang="en-US" sz="3600" dirty="0" smtClean="0">
                <a:ea typeface="ＭＳ Ｐゴシック" charset="-128"/>
                <a:cs typeface="ＭＳ Ｐゴシック" charset="-128"/>
              </a:rPr>
              <a:t>Sample disability &amp; medical data collected by </a:t>
            </a:r>
            <a:r>
              <a:rPr lang="en-US" sz="3600" dirty="0" err="1" smtClean="0">
                <a:ea typeface="ＭＳ Ｐゴシック" charset="-128"/>
                <a:cs typeface="ＭＳ Ｐゴシック" charset="-128"/>
              </a:rPr>
              <a:t>inBloom</a:t>
            </a:r>
            <a:r>
              <a:rPr lang="en-US" sz="3600" dirty="0" smtClean="0">
                <a:ea typeface="ＭＳ Ｐゴシック" charset="-128"/>
                <a:cs typeface="ＭＳ Ｐゴシック" charset="-128"/>
              </a:rPr>
              <a:t>, Inc. </a:t>
            </a:r>
          </a:p>
        </p:txBody>
      </p:sp>
      <p:pic>
        <p:nvPicPr>
          <p:cNvPr id="9" name="Content Placeholder 8" descr="Version4.jpg"/>
          <p:cNvPicPr>
            <a:picLocks noGrp="1" noChangeAspect="1"/>
          </p:cNvPicPr>
          <p:nvPr>
            <p:ph idx="1"/>
          </p:nvPr>
        </p:nvPicPr>
        <p:blipFill>
          <a:blip r:embed="rId3"/>
          <a:srcRect l="-24911" r="-24911"/>
          <a:stretch>
            <a:fillRect/>
          </a:stretch>
        </p:blipFill>
        <p:spPr>
          <a:xfrm>
            <a:off x="457200" y="1905000"/>
            <a:ext cx="8229600" cy="4525963"/>
          </a:xfrm>
        </p:spPr>
      </p:pic>
      <p:sp>
        <p:nvSpPr>
          <p:cNvPr id="5" name="TextBox 4"/>
          <p:cNvSpPr txBox="1"/>
          <p:nvPr/>
        </p:nvSpPr>
        <p:spPr>
          <a:xfrm>
            <a:off x="762000" y="6324600"/>
            <a:ext cx="6629400" cy="307777"/>
          </a:xfrm>
          <a:prstGeom prst="rect">
            <a:avLst/>
          </a:prstGeom>
          <a:noFill/>
        </p:spPr>
        <p:txBody>
          <a:bodyPr wrap="square" rtlCol="0">
            <a:spAutoFit/>
          </a:bodyPr>
          <a:lstStyle/>
          <a:p>
            <a:r>
              <a:rPr lang="en-US" sz="1400" i="1" dirty="0" smtClean="0"/>
              <a:t>Source: https://</a:t>
            </a:r>
            <a:r>
              <a:rPr lang="en-US" sz="1400" i="1" dirty="0" err="1" smtClean="0"/>
              <a:t>www.inbloom.org</a:t>
            </a:r>
            <a:r>
              <a:rPr lang="en-US" sz="1400" i="1" dirty="0" smtClean="0"/>
              <a:t>/sandbox</a:t>
            </a:r>
            <a:endParaRPr lang="en-US" sz="1400"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a:ln>
            <a:solidFill>
              <a:srgbClr val="000090"/>
            </a:solidFill>
          </a:ln>
        </p:spPr>
        <p:txBody>
          <a:bodyPr/>
          <a:lstStyle/>
          <a:p>
            <a:r>
              <a:rPr lang="en-US" sz="3600" dirty="0" err="1" smtClean="0"/>
              <a:t>inBloom</a:t>
            </a:r>
            <a:r>
              <a:rPr lang="en-US" sz="3600" dirty="0" smtClean="0"/>
              <a:t> also collecting confidential teacher data</a:t>
            </a:r>
            <a:endParaRPr lang="en-US" sz="3600" dirty="0"/>
          </a:p>
        </p:txBody>
      </p:sp>
      <p:sp>
        <p:nvSpPr>
          <p:cNvPr id="3" name="Content Placeholder 2"/>
          <p:cNvSpPr>
            <a:spLocks noGrp="1"/>
          </p:cNvSpPr>
          <p:nvPr>
            <p:ph idx="1"/>
          </p:nvPr>
        </p:nvSpPr>
        <p:spPr/>
        <p:txBody>
          <a:bodyPr/>
          <a:lstStyle/>
          <a:p>
            <a:r>
              <a:rPr lang="en-US" sz="2400" dirty="0" smtClean="0"/>
              <a:t>Including name, SS#, address, linked to student test scores and other records. </a:t>
            </a:r>
          </a:p>
          <a:p>
            <a:pPr marL="0" indent="0">
              <a:buNone/>
            </a:pPr>
            <a:endParaRPr lang="en-US" sz="2400" dirty="0" smtClean="0"/>
          </a:p>
          <a:p>
            <a:r>
              <a:rPr lang="en-US" sz="2400" dirty="0" smtClean="0"/>
              <a:t>Whether teacher was fired or excessed, and if so, for what reason &amp; whether voluntary or not.</a:t>
            </a:r>
          </a:p>
          <a:p>
            <a:endParaRPr lang="en-US" sz="2400" dirty="0" smtClean="0"/>
          </a:p>
          <a:p>
            <a:r>
              <a:rPr lang="en-US" sz="2400" dirty="0" smtClean="0"/>
              <a:t>In future, states could agree to share data, highlighting those with low “value-added” test scores or problematic histories.</a:t>
            </a:r>
          </a:p>
          <a:p>
            <a:endParaRPr lang="en-US" sz="2400" dirty="0" smtClean="0"/>
          </a:p>
          <a:p>
            <a:r>
              <a:rPr lang="en-US" sz="2400" dirty="0" smtClean="0"/>
              <a:t>This could create a “blacklist” making it difficult for teachers to get jobs if moving out of state.</a:t>
            </a:r>
            <a:endParaRPr lang="en-US" sz="2400" dirty="0"/>
          </a:p>
        </p:txBody>
      </p:sp>
    </p:spTree>
    <p:extLst>
      <p:ext uri="{BB962C8B-B14F-4D97-AF65-F5344CB8AC3E}">
        <p14:creationId xmlns:p14="http://schemas.microsoft.com/office/powerpoint/2010/main" val="4200927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229600" cy="1143000"/>
          </a:xfrm>
          <a:solidFill>
            <a:schemeClr val="accent1"/>
          </a:solidFill>
          <a:ln>
            <a:solidFill>
              <a:srgbClr val="000090"/>
            </a:solidFill>
          </a:ln>
        </p:spPr>
        <p:txBody>
          <a:bodyPr/>
          <a:lstStyle/>
          <a:p>
            <a:r>
              <a:rPr lang="en-US" sz="3600" dirty="0" smtClean="0">
                <a:ea typeface="ＭＳ Ｐゴシック" charset="-128"/>
                <a:cs typeface="ＭＳ Ｐゴシック" charset="-128"/>
              </a:rPr>
              <a:t>Sample teache</a:t>
            </a:r>
            <a:r>
              <a:rPr lang="en-US" sz="3600" dirty="0" smtClean="0"/>
              <a:t>r </a:t>
            </a:r>
            <a:r>
              <a:rPr lang="en-US" sz="3600" dirty="0" smtClean="0">
                <a:ea typeface="ＭＳ Ｐゴシック" charset="-128"/>
                <a:cs typeface="ＭＳ Ｐゴシック" charset="-128"/>
              </a:rPr>
              <a:t>data to be shared with </a:t>
            </a:r>
            <a:r>
              <a:rPr lang="en-US" sz="3600" dirty="0" err="1" smtClean="0">
                <a:ea typeface="ＭＳ Ｐゴシック" charset="-128"/>
                <a:cs typeface="ＭＳ Ｐゴシック" charset="-128"/>
              </a:rPr>
              <a:t>inBloom</a:t>
            </a:r>
            <a:r>
              <a:rPr lang="en-US" sz="3600" dirty="0" smtClean="0">
                <a:ea typeface="ＭＳ Ｐゴシック" charset="-128"/>
                <a:cs typeface="ＭＳ Ｐゴシック" charset="-128"/>
              </a:rPr>
              <a:t>; reason for leaving job </a:t>
            </a:r>
            <a:endParaRPr lang="en-US" sz="3600" dirty="0" smtClean="0">
              <a:ea typeface="ＭＳ Ｐゴシック" charset="-128"/>
              <a:cs typeface="ＭＳ Ｐゴシック" charset="-128"/>
            </a:endParaRPr>
          </a:p>
        </p:txBody>
      </p:sp>
      <p:sp>
        <p:nvSpPr>
          <p:cNvPr id="5" name="TextBox 4"/>
          <p:cNvSpPr txBox="1"/>
          <p:nvPr/>
        </p:nvSpPr>
        <p:spPr>
          <a:xfrm>
            <a:off x="838200" y="6324600"/>
            <a:ext cx="6629400" cy="307777"/>
          </a:xfrm>
          <a:prstGeom prst="rect">
            <a:avLst/>
          </a:prstGeom>
          <a:noFill/>
        </p:spPr>
        <p:txBody>
          <a:bodyPr wrap="square" rtlCol="0">
            <a:spAutoFit/>
          </a:bodyPr>
          <a:lstStyle/>
          <a:p>
            <a:r>
              <a:rPr lang="en-US" sz="1400" i="1" dirty="0" smtClean="0"/>
              <a:t>Source: https://</a:t>
            </a:r>
            <a:r>
              <a:rPr lang="en-US" sz="1400" i="1" dirty="0" err="1" smtClean="0"/>
              <a:t>www.inbloom.org</a:t>
            </a:r>
            <a:r>
              <a:rPr lang="en-US" sz="1400" i="1" dirty="0" smtClean="0"/>
              <a:t>/sandbox</a:t>
            </a:r>
            <a:endParaRPr lang="en-US" sz="1400" i="1" dirty="0"/>
          </a:p>
        </p:txBody>
      </p:sp>
      <p:sp>
        <p:nvSpPr>
          <p:cNvPr id="2" name="Content Placeholder 1"/>
          <p:cNvSpPr>
            <a:spLocks noGrp="1"/>
          </p:cNvSpPr>
          <p:nvPr>
            <p:ph idx="1"/>
          </p:nvPr>
        </p:nvSpPr>
        <p:spPr/>
        <p:txBody>
          <a:bodyPr numCol="2"/>
          <a:lstStyle/>
          <a:p>
            <a:pPr lvl="0"/>
            <a:r>
              <a:rPr lang="en-US" sz="1600" dirty="0"/>
              <a:t>Employment in education</a:t>
            </a:r>
          </a:p>
          <a:p>
            <a:pPr lvl="0"/>
            <a:r>
              <a:rPr lang="en-US" sz="1600" dirty="0"/>
              <a:t>Employment outside of education</a:t>
            </a:r>
          </a:p>
          <a:p>
            <a:pPr lvl="0"/>
            <a:r>
              <a:rPr lang="en-US" sz="1600" dirty="0"/>
              <a:t>Retirement</a:t>
            </a:r>
          </a:p>
          <a:p>
            <a:pPr lvl="0"/>
            <a:r>
              <a:rPr lang="en-US" sz="1600" dirty="0"/>
              <a:t>Family/personal relocation</a:t>
            </a:r>
          </a:p>
          <a:p>
            <a:pPr lvl="0"/>
            <a:r>
              <a:rPr lang="en-US" sz="1600" dirty="0"/>
              <a:t>Change of assignment</a:t>
            </a:r>
          </a:p>
          <a:p>
            <a:pPr lvl="0"/>
            <a:r>
              <a:rPr lang="en-US" sz="1600" dirty="0"/>
              <a:t>Formal study or research</a:t>
            </a:r>
          </a:p>
          <a:p>
            <a:pPr lvl="0"/>
            <a:r>
              <a:rPr lang="en-US" sz="1600" dirty="0"/>
              <a:t>Illness/disability</a:t>
            </a:r>
          </a:p>
          <a:p>
            <a:pPr lvl="0"/>
            <a:r>
              <a:rPr lang="en-US" sz="1600" dirty="0"/>
              <a:t>Homemaking/caring for a family member</a:t>
            </a:r>
          </a:p>
          <a:p>
            <a:pPr lvl="0"/>
            <a:r>
              <a:rPr lang="en-US" sz="1600" dirty="0"/>
              <a:t>Layoff due to budgetary reduction</a:t>
            </a:r>
          </a:p>
          <a:p>
            <a:pPr lvl="0"/>
            <a:r>
              <a:rPr lang="en-US" sz="1600" dirty="0"/>
              <a:t>Layoff due to organizational restructuring</a:t>
            </a:r>
          </a:p>
          <a:p>
            <a:pPr lvl="0"/>
            <a:r>
              <a:rPr lang="en-US" sz="1600" dirty="0"/>
              <a:t>Layoff due to decreased workload</a:t>
            </a:r>
          </a:p>
          <a:p>
            <a:pPr lvl="0"/>
            <a:r>
              <a:rPr lang="en-US" sz="1600" dirty="0"/>
              <a:t>Discharge due to unsuitability</a:t>
            </a:r>
          </a:p>
          <a:p>
            <a:pPr lvl="0"/>
            <a:r>
              <a:rPr lang="en-US" sz="1600" dirty="0"/>
              <a:t>Discharge due to misconduct</a:t>
            </a:r>
          </a:p>
          <a:p>
            <a:pPr lvl="0"/>
            <a:r>
              <a:rPr lang="en-US" sz="1600" dirty="0"/>
              <a:t>Discharge due to continued absence or tardiness</a:t>
            </a:r>
          </a:p>
          <a:p>
            <a:pPr lvl="0"/>
            <a:r>
              <a:rPr lang="en-US" sz="1600" dirty="0"/>
              <a:t>Discharge due to a falsified application form</a:t>
            </a:r>
          </a:p>
          <a:p>
            <a:pPr lvl="0"/>
            <a:r>
              <a:rPr lang="en-US" sz="1600" dirty="0"/>
              <a:t>Discharge due to credential revoked or suspended</a:t>
            </a:r>
          </a:p>
          <a:p>
            <a:pPr lvl="0"/>
            <a:r>
              <a:rPr lang="en-US" sz="1600" dirty="0"/>
              <a:t>Discharge due to unsatisfactory work performance</a:t>
            </a:r>
          </a:p>
          <a:p>
            <a:pPr lvl="0"/>
            <a:r>
              <a:rPr lang="en-US" sz="1600" dirty="0"/>
              <a:t>Death</a:t>
            </a:r>
          </a:p>
          <a:p>
            <a:pPr lvl="0"/>
            <a:r>
              <a:rPr lang="en-US" sz="1600" dirty="0"/>
              <a:t>Personal reason</a:t>
            </a:r>
          </a:p>
          <a:p>
            <a:pPr lvl="0"/>
            <a:r>
              <a:rPr lang="en-US" sz="1600" dirty="0"/>
              <a:t>Lay off due to lack of funding</a:t>
            </a:r>
          </a:p>
          <a:p>
            <a:pPr lvl="0"/>
            <a:r>
              <a:rPr lang="en-US" sz="1600" dirty="0"/>
              <a:t>Lost credential</a:t>
            </a:r>
          </a:p>
          <a:p>
            <a:pPr lvl="0"/>
            <a:r>
              <a:rPr lang="en-US" sz="1600" dirty="0"/>
              <a:t>Unknown</a:t>
            </a:r>
          </a:p>
          <a:p>
            <a:pPr lvl="0"/>
            <a:r>
              <a:rPr lang="en-US" sz="1600" dirty="0"/>
              <a:t>Other</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a:solidFill>
            <a:srgbClr val="BBE0E3"/>
          </a:solidFill>
          <a:ln>
            <a:solidFill>
              <a:srgbClr val="000090"/>
            </a:solidFill>
          </a:ln>
        </p:spPr>
        <p:txBody>
          <a:bodyPr/>
          <a:lstStyle/>
          <a:p>
            <a:r>
              <a:rPr lang="en-US" sz="3000" dirty="0" smtClean="0"/>
              <a:t>Though risks to privacy great, benefits hypothetical</a:t>
            </a:r>
            <a:endParaRPr lang="en-US" sz="3000" dirty="0"/>
          </a:p>
        </p:txBody>
      </p:sp>
      <p:sp>
        <p:nvSpPr>
          <p:cNvPr id="3" name="Content Placeholder 2"/>
          <p:cNvSpPr>
            <a:spLocks noGrp="1"/>
          </p:cNvSpPr>
          <p:nvPr>
            <p:ph idx="1"/>
          </p:nvPr>
        </p:nvSpPr>
        <p:spPr>
          <a:xfrm>
            <a:off x="457200" y="1524000"/>
            <a:ext cx="8229600" cy="4525963"/>
          </a:xfrm>
        </p:spPr>
        <p:txBody>
          <a:bodyPr/>
          <a:lstStyle/>
          <a:p>
            <a:r>
              <a:rPr lang="en-US" sz="2200" dirty="0" err="1" smtClean="0"/>
              <a:t>InBloom</a:t>
            </a:r>
            <a:r>
              <a:rPr lang="en-US" sz="2200" dirty="0" smtClean="0"/>
              <a:t> &amp; states say that this project will lead to greater efficiency, data integration, and more “personalized” learning tools.</a:t>
            </a:r>
          </a:p>
          <a:p>
            <a:endParaRPr lang="en-US" sz="2200" dirty="0"/>
          </a:p>
          <a:p>
            <a:r>
              <a:rPr lang="en-US" sz="2200" dirty="0"/>
              <a:t>Vicki Phillips of the Gates Foundation </a:t>
            </a:r>
            <a:r>
              <a:rPr lang="en-US" sz="2200" dirty="0" smtClean="0"/>
              <a:t>calls it an </a:t>
            </a:r>
            <a:r>
              <a:rPr lang="en-US" sz="2200" dirty="0"/>
              <a:t>“amazing” new software program that </a:t>
            </a:r>
            <a:r>
              <a:rPr lang="en-US" sz="2200" dirty="0" smtClean="0"/>
              <a:t>is like </a:t>
            </a:r>
            <a:r>
              <a:rPr lang="en-US" sz="2200" dirty="0"/>
              <a:t>a “huge app store … with the Netflix and Facebook capabilities we love the most.”  </a:t>
            </a:r>
            <a:endParaRPr lang="en-US" sz="2200" dirty="0" smtClean="0"/>
          </a:p>
          <a:p>
            <a:endParaRPr lang="en-US" sz="2200" dirty="0" smtClean="0"/>
          </a:p>
          <a:p>
            <a:r>
              <a:rPr lang="en-US" sz="2200" dirty="0" smtClean="0"/>
              <a:t>NYC DOE spent $80M on ARIS data system; same claims were made </a:t>
            </a:r>
            <a:r>
              <a:rPr lang="en-US" sz="2200" dirty="0" smtClean="0"/>
              <a:t>that it </a:t>
            </a:r>
            <a:r>
              <a:rPr lang="en-US" sz="2200" dirty="0" smtClean="0"/>
              <a:t>would greatly improve instruction, yet </a:t>
            </a:r>
            <a:r>
              <a:rPr lang="en-US" sz="2200" dirty="0" smtClean="0"/>
              <a:t>rarely used </a:t>
            </a:r>
            <a:r>
              <a:rPr lang="en-US" sz="2200" dirty="0" smtClean="0"/>
              <a:t>and now </a:t>
            </a:r>
            <a:r>
              <a:rPr lang="en-US" sz="2200" dirty="0" smtClean="0"/>
              <a:t>considered a boondoggle</a:t>
            </a:r>
            <a:r>
              <a:rPr lang="en-US" sz="2200" dirty="0" smtClean="0"/>
              <a:t>.</a:t>
            </a:r>
          </a:p>
          <a:p>
            <a:endParaRPr lang="en-US" sz="2200" dirty="0" smtClean="0"/>
          </a:p>
        </p:txBody>
      </p:sp>
    </p:spTree>
    <p:extLst>
      <p:ext uri="{BB962C8B-B14F-4D97-AF65-F5344CB8AC3E}">
        <p14:creationId xmlns:p14="http://schemas.microsoft.com/office/powerpoint/2010/main" val="30120214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274638"/>
            <a:ext cx="8001000" cy="944562"/>
          </a:xfrm>
          <a:solidFill>
            <a:srgbClr val="BBE0E3"/>
          </a:solidFill>
          <a:ln>
            <a:solidFill>
              <a:srgbClr val="000090"/>
            </a:solidFill>
          </a:ln>
        </p:spPr>
        <p:txBody>
          <a:bodyPr/>
          <a:lstStyle/>
          <a:p>
            <a:r>
              <a:rPr lang="en-US" sz="3600" dirty="0">
                <a:ea typeface="ＭＳ Ｐゴシック" charset="-128"/>
                <a:cs typeface="ＭＳ Ｐゴシック" charset="-128"/>
              </a:rPr>
              <a:t>What </a:t>
            </a:r>
            <a:r>
              <a:rPr lang="en-US" sz="3600">
                <a:ea typeface="ＭＳ Ｐゴシック" charset="-128"/>
                <a:cs typeface="ＭＳ Ｐゴシック" charset="-128"/>
              </a:rPr>
              <a:t>can</a:t>
            </a:r>
            <a:r>
              <a:rPr lang="en-US" sz="3600" smtClean="0">
                <a:ea typeface="ＭＳ Ｐゴシック" charset="-128"/>
                <a:cs typeface="ＭＳ Ｐゴシック" charset="-128"/>
              </a:rPr>
              <a:t> </a:t>
            </a:r>
            <a:r>
              <a:rPr lang="en-US" sz="3600" smtClean="0"/>
              <a:t>parents</a:t>
            </a:r>
            <a:r>
              <a:rPr lang="en-US" altLang="ja-JP" sz="3600" smtClean="0">
                <a:ea typeface="ＭＳ Ｐゴシック" charset="-128"/>
                <a:cs typeface="ＭＳ Ｐゴシック" charset="-128"/>
              </a:rPr>
              <a:t> </a:t>
            </a:r>
            <a:r>
              <a:rPr lang="en-US" altLang="ja-JP" sz="3600" dirty="0">
                <a:ea typeface="ＭＳ Ｐゴシック" charset="-128"/>
                <a:cs typeface="ＭＳ Ｐゴシック" charset="-128"/>
              </a:rPr>
              <a:t>do?</a:t>
            </a:r>
            <a:endParaRPr lang="en-US" sz="3600" dirty="0">
              <a:ea typeface="ＭＳ Ｐゴシック" charset="-128"/>
              <a:cs typeface="ＭＳ Ｐゴシック" charset="-128"/>
            </a:endParaRPr>
          </a:p>
        </p:txBody>
      </p:sp>
      <p:sp>
        <p:nvSpPr>
          <p:cNvPr id="50179" name="Content Placeholder 2"/>
          <p:cNvSpPr>
            <a:spLocks noGrp="1"/>
          </p:cNvSpPr>
          <p:nvPr>
            <p:ph idx="1"/>
          </p:nvPr>
        </p:nvSpPr>
        <p:spPr>
          <a:xfrm>
            <a:off x="381000" y="1371600"/>
            <a:ext cx="8229600" cy="5029200"/>
          </a:xfrm>
        </p:spPr>
        <p:txBody>
          <a:bodyPr/>
          <a:lstStyle/>
          <a:p>
            <a:r>
              <a:rPr lang="en-US" sz="2000" dirty="0" smtClean="0"/>
              <a:t>Call your NYS Assemblymember &amp; State Senator; ask them to co-sponsor bills to protect student privacy, </a:t>
            </a:r>
            <a:r>
              <a:rPr lang="en-US" sz="2000" b="1" dirty="0" smtClean="0"/>
              <a:t>A6059</a:t>
            </a:r>
            <a:r>
              <a:rPr lang="en-US" sz="2000" dirty="0" smtClean="0"/>
              <a:t> and </a:t>
            </a:r>
            <a:r>
              <a:rPr lang="en-US" sz="2000" b="1" dirty="0" smtClean="0"/>
              <a:t>S04284</a:t>
            </a:r>
            <a:r>
              <a:rPr lang="en-US" sz="2000" dirty="0" smtClean="0"/>
              <a:t>. </a:t>
            </a:r>
          </a:p>
          <a:p>
            <a:endParaRPr lang="en-US" sz="2000" dirty="0"/>
          </a:p>
          <a:p>
            <a:r>
              <a:rPr lang="en-US" sz="2000" dirty="0" smtClean="0"/>
              <a:t>Ask your CEC, Community Board, President’s Council, or PTA to pass resolution to support the bill; we have a sample on our website.  </a:t>
            </a:r>
            <a:endParaRPr lang="en-US" sz="2000" dirty="0"/>
          </a:p>
          <a:p>
            <a:endParaRPr lang="en-US" altLang="ja-JP" sz="2000" dirty="0" smtClean="0"/>
          </a:p>
          <a:p>
            <a:r>
              <a:rPr lang="en-US" altLang="ja-JP" sz="2000" dirty="0" smtClean="0"/>
              <a:t>Send an opt </a:t>
            </a:r>
            <a:r>
              <a:rPr lang="en-US" altLang="ja-JP" sz="2000" dirty="0"/>
              <a:t>out letter to </a:t>
            </a:r>
            <a:r>
              <a:rPr lang="en-US" altLang="ja-JP" sz="2000" dirty="0" smtClean="0"/>
              <a:t>Commissioner King &amp; Chancellor Walcott, </a:t>
            </a:r>
            <a:r>
              <a:rPr lang="en-US" altLang="ja-JP" sz="2000" dirty="0"/>
              <a:t>demanding your child’s info NOT be shared; see </a:t>
            </a:r>
            <a:r>
              <a:rPr lang="en-US" altLang="ja-JP" sz="2000" dirty="0" smtClean="0"/>
              <a:t>our website for a sample letter.</a:t>
            </a:r>
          </a:p>
          <a:p>
            <a:pPr marL="0" indent="0">
              <a:buNone/>
            </a:pPr>
            <a:endParaRPr lang="en-US" altLang="ja-JP" sz="2000" dirty="0" smtClean="0"/>
          </a:p>
          <a:p>
            <a:r>
              <a:rPr lang="en-US" sz="2000" dirty="0"/>
              <a:t>Sign up for </a:t>
            </a:r>
            <a:r>
              <a:rPr lang="en-US" sz="2000" dirty="0" smtClean="0"/>
              <a:t>Class Size Matters list serv and/or </a:t>
            </a:r>
            <a:r>
              <a:rPr lang="en-US" sz="2000" dirty="0" err="1" smtClean="0"/>
              <a:t>inBloom</a:t>
            </a:r>
            <a:r>
              <a:rPr lang="en-US" sz="2000" dirty="0" smtClean="0"/>
              <a:t> privacy newsletter.</a:t>
            </a:r>
          </a:p>
          <a:p>
            <a:endParaRPr lang="en-US" sz="2000" dirty="0"/>
          </a:p>
          <a:p>
            <a:r>
              <a:rPr lang="en-US" sz="2000" dirty="0" smtClean="0"/>
              <a:t>If you have questions, email us at i</a:t>
            </a:r>
            <a:r>
              <a:rPr lang="en-US" sz="1800" i="1" dirty="0" smtClean="0">
                <a:ea typeface="ＭＳ Ｐゴシック" charset="-128"/>
                <a:cs typeface="ＭＳ Ｐゴシック" charset="-128"/>
              </a:rPr>
              <a:t>nfo@classsizematters.org</a:t>
            </a:r>
            <a:endParaRPr lang="en-US" sz="1800" i="1" dirty="0">
              <a:ea typeface="ＭＳ Ｐゴシック" charset="-128"/>
              <a:cs typeface="ＭＳ Ｐゴシック" charset="-128"/>
            </a:endParaRPr>
          </a:p>
          <a:p>
            <a:endParaRPr lang="en-US" dirty="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28600"/>
            <a:ext cx="8229600" cy="1417638"/>
          </a:xfrm>
          <a:solidFill>
            <a:schemeClr val="accent1"/>
          </a:solidFill>
          <a:ln>
            <a:solidFill>
              <a:srgbClr val="000090"/>
            </a:solidFill>
          </a:ln>
        </p:spPr>
        <p:txBody>
          <a:bodyPr/>
          <a:lstStyle/>
          <a:p>
            <a:r>
              <a:rPr lang="en-US" sz="3200" dirty="0" smtClean="0"/>
              <a:t>NYS &amp; 7 other states plan to share confidential student data with </a:t>
            </a:r>
            <a:r>
              <a:rPr lang="en-US" sz="3200" dirty="0" err="1" smtClean="0"/>
              <a:t>inBloom</a:t>
            </a:r>
            <a:r>
              <a:rPr lang="en-US" sz="3200" dirty="0" smtClean="0"/>
              <a:t> Inc.</a:t>
            </a:r>
            <a:endParaRPr lang="en-US" sz="3200" dirty="0"/>
          </a:p>
        </p:txBody>
      </p:sp>
      <p:sp>
        <p:nvSpPr>
          <p:cNvPr id="43011" name="Content Placeholder 2"/>
          <p:cNvSpPr>
            <a:spLocks noGrp="1"/>
          </p:cNvSpPr>
          <p:nvPr>
            <p:ph idx="1"/>
          </p:nvPr>
        </p:nvSpPr>
        <p:spPr>
          <a:xfrm>
            <a:off x="457200" y="1447800"/>
            <a:ext cx="8229600" cy="4906963"/>
          </a:xfrm>
        </p:spPr>
        <p:txBody>
          <a:bodyPr/>
          <a:lstStyle/>
          <a:p>
            <a:endParaRPr lang="en-US" sz="1900" dirty="0" smtClean="0"/>
          </a:p>
          <a:p>
            <a:r>
              <a:rPr lang="en-US" sz="1900" dirty="0" smtClean="0"/>
              <a:t>NYS and NYC sharing </a:t>
            </a:r>
            <a:r>
              <a:rPr lang="en-US" sz="1900" b="1" dirty="0" smtClean="0"/>
              <a:t>confidential </a:t>
            </a:r>
            <a:r>
              <a:rPr lang="en-US" sz="1900" b="1" dirty="0"/>
              <a:t>student and teacher </a:t>
            </a:r>
            <a:r>
              <a:rPr lang="en-US" sz="1900" b="1" dirty="0" smtClean="0"/>
              <a:t>records</a:t>
            </a:r>
            <a:r>
              <a:rPr lang="en-US" sz="1900" dirty="0" smtClean="0"/>
              <a:t> </a:t>
            </a:r>
            <a:r>
              <a:rPr lang="en-US" sz="1900" dirty="0"/>
              <a:t>with </a:t>
            </a:r>
            <a:r>
              <a:rPr lang="en-US" sz="1900" dirty="0" err="1"/>
              <a:t>inBloom</a:t>
            </a:r>
            <a:r>
              <a:rPr lang="en-US" sz="1900" dirty="0"/>
              <a:t> Inc., </a:t>
            </a:r>
            <a:r>
              <a:rPr lang="en-US" sz="1900" dirty="0" smtClean="0"/>
              <a:t>funded </a:t>
            </a:r>
            <a:r>
              <a:rPr lang="en-US" sz="1900" dirty="0"/>
              <a:t>by Gates </a:t>
            </a:r>
            <a:r>
              <a:rPr lang="en-US" sz="1900" dirty="0" smtClean="0"/>
              <a:t>($100 million) &amp; Carnegie Foundations. </a:t>
            </a:r>
          </a:p>
          <a:p>
            <a:endParaRPr lang="en-US" sz="1900" dirty="0"/>
          </a:p>
          <a:p>
            <a:pPr lvl="0"/>
            <a:r>
              <a:rPr lang="en-US" sz="1900" dirty="0" smtClean="0"/>
              <a:t>Other states participating in Phase I only involve “pilot” districts: </a:t>
            </a:r>
            <a:r>
              <a:rPr lang="en-US" sz="1900" dirty="0"/>
              <a:t>North Carolina (Guilford Co.), Colorado (Jefferson Co.), Illinois (Unit 5 Normal and District 87 Bloomington) and Massachusetts (Everett</a:t>
            </a:r>
            <a:r>
              <a:rPr lang="en-US" sz="1900" dirty="0" smtClean="0"/>
              <a:t>).</a:t>
            </a:r>
          </a:p>
          <a:p>
            <a:pPr marL="0" lvl="0" indent="0">
              <a:buNone/>
            </a:pPr>
            <a:r>
              <a:rPr lang="en-US" sz="1900" dirty="0" smtClean="0"/>
              <a:t> </a:t>
            </a:r>
          </a:p>
          <a:p>
            <a:pPr lvl="0"/>
            <a:r>
              <a:rPr lang="en-US" sz="1900" dirty="0" smtClean="0"/>
              <a:t>NYS only Phase I state sharing student data statewide.</a:t>
            </a:r>
          </a:p>
          <a:p>
            <a:pPr lvl="0"/>
            <a:endParaRPr lang="en-US" sz="1900" dirty="0"/>
          </a:p>
          <a:p>
            <a:pPr lvl="0"/>
            <a:r>
              <a:rPr lang="en-US" sz="1900" dirty="0" smtClean="0"/>
              <a:t>Phase </a:t>
            </a:r>
            <a:r>
              <a:rPr lang="en-US" sz="1900" dirty="0"/>
              <a:t>II states include Delaware, Georgia, and Kentucky, </a:t>
            </a:r>
            <a:r>
              <a:rPr lang="en-US" sz="1900" dirty="0" smtClean="0"/>
              <a:t>starting date unknown.</a:t>
            </a:r>
          </a:p>
          <a:p>
            <a:pPr lvl="0"/>
            <a:endParaRPr lang="en-US" sz="1900" dirty="0"/>
          </a:p>
          <a:p>
            <a:r>
              <a:rPr lang="en-US" sz="1900" dirty="0" smtClean="0"/>
              <a:t>Louisiana was going to share data statewide but pulled out of </a:t>
            </a:r>
            <a:r>
              <a:rPr lang="en-US" sz="1900" dirty="0" err="1" smtClean="0"/>
              <a:t>inBloom</a:t>
            </a:r>
            <a:r>
              <a:rPr lang="en-US" sz="1900" dirty="0" smtClean="0"/>
              <a:t> entirely because of protests of parents and school board members.</a:t>
            </a:r>
          </a:p>
          <a:p>
            <a:endParaRPr lang="en-US" sz="1800" dirty="0"/>
          </a:p>
          <a:p>
            <a:endParaRPr lang="en-US" sz="1800" dirty="0"/>
          </a:p>
          <a:p>
            <a:endParaRPr lang="en-US" sz="1800" dirty="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5059363"/>
          </a:xfrm>
        </p:spPr>
        <p:txBody>
          <a:bodyPr/>
          <a:lstStyle/>
          <a:p>
            <a:endParaRPr lang="en-US" sz="2400" dirty="0" smtClean="0">
              <a:latin typeface="Arial"/>
              <a:cs typeface="Arial"/>
            </a:endParaRPr>
          </a:p>
          <a:p>
            <a:r>
              <a:rPr lang="en-US" sz="2400" dirty="0" smtClean="0">
                <a:latin typeface="Arial"/>
                <a:cs typeface="Arial"/>
              </a:rPr>
              <a:t>Stacey </a:t>
            </a:r>
            <a:r>
              <a:rPr lang="en-US" sz="2400" dirty="0" smtClean="0">
                <a:latin typeface="Arial"/>
                <a:cs typeface="Arial"/>
              </a:rPr>
              <a:t>Childress </a:t>
            </a:r>
            <a:r>
              <a:rPr lang="en-US" sz="2400" dirty="0" smtClean="0">
                <a:latin typeface="Arial"/>
                <a:cs typeface="Arial"/>
              </a:rPr>
              <a:t>VP, Gates</a:t>
            </a:r>
            <a:r>
              <a:rPr lang="en-US" sz="2400" dirty="0">
                <a:latin typeface="Arial"/>
                <a:cs typeface="Arial"/>
              </a:rPr>
              <a:t>:</a:t>
            </a:r>
            <a:r>
              <a:rPr lang="en-US" sz="2400" dirty="0" smtClean="0">
                <a:latin typeface="Arial"/>
                <a:cs typeface="Arial"/>
              </a:rPr>
              <a:t> headed project when SLC; former board member of Wireless, Harvard </a:t>
            </a:r>
            <a:r>
              <a:rPr lang="en-US" sz="2400" dirty="0">
                <a:latin typeface="Arial"/>
                <a:cs typeface="Arial"/>
              </a:rPr>
              <a:t>Business School lecturer &amp;</a:t>
            </a:r>
            <a:r>
              <a:rPr lang="en-US" sz="2400" dirty="0" smtClean="0">
                <a:latin typeface="Arial"/>
                <a:cs typeface="Arial"/>
              </a:rPr>
              <a:t> </a:t>
            </a:r>
            <a:r>
              <a:rPr lang="en-US" sz="2400" dirty="0" smtClean="0">
                <a:latin typeface="Arial"/>
                <a:cs typeface="Arial"/>
              </a:rPr>
              <a:t>co-founder </a:t>
            </a:r>
            <a:r>
              <a:rPr lang="en-US" sz="2400" dirty="0">
                <a:latin typeface="Arial"/>
                <a:cs typeface="Arial"/>
              </a:rPr>
              <a:t>of </a:t>
            </a:r>
            <a:r>
              <a:rPr lang="en-US" sz="2400" dirty="0" smtClean="0">
                <a:latin typeface="Arial"/>
                <a:cs typeface="Arial"/>
              </a:rPr>
              <a:t>software company.</a:t>
            </a:r>
          </a:p>
          <a:p>
            <a:endParaRPr lang="en-US" sz="2400" dirty="0" smtClean="0">
              <a:latin typeface="Arial"/>
              <a:cs typeface="Arial"/>
            </a:endParaRPr>
          </a:p>
          <a:p>
            <a:r>
              <a:rPr lang="en-US" sz="2400" dirty="0" smtClean="0">
                <a:latin typeface="Arial"/>
                <a:cs typeface="Arial"/>
              </a:rPr>
              <a:t>Joel Klein, head of </a:t>
            </a:r>
            <a:r>
              <a:rPr lang="en-US" sz="2400" dirty="0" smtClean="0">
                <a:latin typeface="Arial"/>
                <a:cs typeface="Arial"/>
              </a:rPr>
              <a:t>Wireless/Amplify: </a:t>
            </a:r>
            <a:r>
              <a:rPr lang="en-US" sz="2400" dirty="0" smtClean="0">
                <a:latin typeface="Arial"/>
                <a:cs typeface="Arial"/>
              </a:rPr>
              <a:t>former NYC Chancellor.</a:t>
            </a:r>
          </a:p>
          <a:p>
            <a:endParaRPr lang="en-US" sz="2400" dirty="0" smtClean="0">
              <a:latin typeface="Arial"/>
              <a:cs typeface="Arial"/>
            </a:endParaRPr>
          </a:p>
          <a:p>
            <a:r>
              <a:rPr lang="en-US" sz="2400" dirty="0" err="1" smtClean="0">
                <a:latin typeface="Arial"/>
                <a:cs typeface="Arial"/>
              </a:rPr>
              <a:t>Iwan</a:t>
            </a:r>
            <a:r>
              <a:rPr lang="en-US" sz="2400" dirty="0" smtClean="0">
                <a:latin typeface="Arial"/>
                <a:cs typeface="Arial"/>
              </a:rPr>
              <a:t> </a:t>
            </a:r>
            <a:r>
              <a:rPr lang="en-US" sz="2400" dirty="0" err="1" smtClean="0">
                <a:latin typeface="Arial"/>
                <a:cs typeface="Arial"/>
              </a:rPr>
              <a:t>Streichenberger</a:t>
            </a:r>
            <a:r>
              <a:rPr lang="en-US" sz="2400" dirty="0" smtClean="0">
                <a:latin typeface="Arial"/>
                <a:cs typeface="Arial"/>
              </a:rPr>
              <a:t>, </a:t>
            </a:r>
            <a:r>
              <a:rPr lang="en-US" sz="2400" dirty="0" err="1" smtClean="0">
                <a:latin typeface="Arial"/>
                <a:cs typeface="Arial"/>
              </a:rPr>
              <a:t>inBloom</a:t>
            </a:r>
            <a:r>
              <a:rPr lang="en-US" sz="2400" dirty="0" smtClean="0">
                <a:latin typeface="Arial"/>
                <a:cs typeface="Arial"/>
              </a:rPr>
              <a:t> CEO: </a:t>
            </a:r>
            <a:r>
              <a:rPr lang="en-US" sz="2400" dirty="0" smtClean="0">
                <a:latin typeface="Arial"/>
                <a:cs typeface="Arial"/>
              </a:rPr>
              <a:t>former  marketing director of Promethean, company that </a:t>
            </a:r>
            <a:r>
              <a:rPr lang="en-US" sz="2400" dirty="0" smtClean="0">
                <a:latin typeface="Arial"/>
                <a:cs typeface="Arial"/>
              </a:rPr>
              <a:t>sells whiteboards</a:t>
            </a:r>
            <a:r>
              <a:rPr lang="en-US" sz="2400" dirty="0" smtClean="0">
                <a:latin typeface="Arial"/>
                <a:cs typeface="Arial"/>
              </a:rPr>
              <a:t>.</a:t>
            </a:r>
          </a:p>
          <a:p>
            <a:endParaRPr lang="en-US" sz="2400" dirty="0" smtClean="0">
              <a:latin typeface="Arial"/>
              <a:cs typeface="Arial"/>
            </a:endParaRPr>
          </a:p>
          <a:p>
            <a:r>
              <a:rPr lang="en-US" sz="2400" dirty="0" err="1" smtClean="0">
                <a:latin typeface="Arial"/>
                <a:cs typeface="Arial"/>
              </a:rPr>
              <a:t>Sharren</a:t>
            </a:r>
            <a:r>
              <a:rPr lang="en-US" sz="2400" dirty="0" smtClean="0">
                <a:latin typeface="Arial"/>
                <a:cs typeface="Arial"/>
              </a:rPr>
              <a:t> Bates, </a:t>
            </a:r>
            <a:r>
              <a:rPr lang="en-US" sz="2400" dirty="0" err="1" smtClean="0">
                <a:latin typeface="Arial"/>
                <a:cs typeface="Arial"/>
              </a:rPr>
              <a:t>inBloom</a:t>
            </a:r>
            <a:r>
              <a:rPr lang="en-US" sz="2400" dirty="0" smtClean="0">
                <a:latin typeface="Arial"/>
                <a:cs typeface="Arial"/>
              </a:rPr>
              <a:t> CPO: </a:t>
            </a:r>
            <a:r>
              <a:rPr lang="en-US" sz="2400" dirty="0" smtClean="0">
                <a:latin typeface="Arial"/>
                <a:cs typeface="Arial"/>
              </a:rPr>
              <a:t>former DOE project director for ARIS.</a:t>
            </a:r>
          </a:p>
          <a:p>
            <a:endParaRPr lang="en-US" dirty="0">
              <a:latin typeface="Arial"/>
              <a:cs typeface="Arial"/>
            </a:endParaRPr>
          </a:p>
        </p:txBody>
      </p:sp>
      <p:sp>
        <p:nvSpPr>
          <p:cNvPr id="6" name="Title 1"/>
          <p:cNvSpPr>
            <a:spLocks noGrp="1"/>
          </p:cNvSpPr>
          <p:nvPr>
            <p:ph type="title"/>
          </p:nvPr>
        </p:nvSpPr>
        <p:spPr>
          <a:xfrm>
            <a:off x="381000" y="228600"/>
            <a:ext cx="8229600" cy="1143000"/>
          </a:xfrm>
          <a:solidFill>
            <a:srgbClr val="BBE0E3"/>
          </a:solidFill>
          <a:ln>
            <a:solidFill>
              <a:srgbClr val="000090"/>
            </a:solidFill>
          </a:ln>
        </p:spPr>
        <p:txBody>
          <a:bodyPr/>
          <a:lstStyle/>
          <a:p>
            <a:r>
              <a:rPr lang="en-US" sz="3600" dirty="0" smtClean="0"/>
              <a:t>Who is </a:t>
            </a:r>
            <a:r>
              <a:rPr lang="en-US" sz="3600" dirty="0" err="1" smtClean="0"/>
              <a:t>inBloom</a:t>
            </a:r>
            <a:r>
              <a:rPr lang="en-US" sz="3600" dirty="0" smtClean="0"/>
              <a:t>?</a:t>
            </a:r>
            <a:endParaRPr lang="en-US" sz="3600" dirty="0"/>
          </a:p>
        </p:txBody>
      </p:sp>
    </p:spTree>
    <p:extLst>
      <p:ext uri="{BB962C8B-B14F-4D97-AF65-F5344CB8AC3E}">
        <p14:creationId xmlns:p14="http://schemas.microsoft.com/office/powerpoint/2010/main" val="373850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30763"/>
          </a:xfrm>
        </p:spPr>
        <p:txBody>
          <a:bodyPr/>
          <a:lstStyle/>
          <a:p>
            <a:r>
              <a:rPr lang="en-US" sz="2200" dirty="0" err="1" smtClean="0"/>
              <a:t>inBloom</a:t>
            </a:r>
            <a:r>
              <a:rPr lang="en-US" sz="2200" dirty="0" smtClean="0"/>
              <a:t> is collecting student </a:t>
            </a:r>
            <a:r>
              <a:rPr lang="en-US" sz="2200" dirty="0"/>
              <a:t>names, grades, test scores, detailed disciplinary &amp; health records, race /ethnicity, economic and disability status</a:t>
            </a:r>
            <a:r>
              <a:rPr lang="en-US" sz="2200" dirty="0" smtClean="0"/>
              <a:t>.</a:t>
            </a:r>
          </a:p>
          <a:p>
            <a:endParaRPr lang="en-US" sz="2200" dirty="0"/>
          </a:p>
          <a:p>
            <a:r>
              <a:rPr lang="en-US" sz="2200" dirty="0" smtClean="0"/>
              <a:t>The information will  </a:t>
            </a:r>
            <a:r>
              <a:rPr lang="en-US" sz="2200" dirty="0"/>
              <a:t>be stored </a:t>
            </a:r>
            <a:r>
              <a:rPr lang="en-US" sz="2200" dirty="0" smtClean="0"/>
              <a:t>on a data cloud operated by </a:t>
            </a:r>
            <a:r>
              <a:rPr lang="en-US" sz="2200" dirty="0" err="1" smtClean="0"/>
              <a:t>Amazon.com</a:t>
            </a:r>
            <a:r>
              <a:rPr lang="en-US" sz="2200" dirty="0" smtClean="0"/>
              <a:t>.</a:t>
            </a:r>
          </a:p>
          <a:p>
            <a:endParaRPr lang="en-US" sz="2200" dirty="0" smtClean="0"/>
          </a:p>
          <a:p>
            <a:r>
              <a:rPr lang="en-US" sz="2200" dirty="0" smtClean="0"/>
              <a:t>Gates paid at least $44 </a:t>
            </a:r>
            <a:r>
              <a:rPr lang="en-US" sz="2200" dirty="0"/>
              <a:t>million </a:t>
            </a:r>
            <a:r>
              <a:rPr lang="en-US" sz="2200" dirty="0" smtClean="0"/>
              <a:t>to Wireless Generation to build operating system.  Wireless part </a:t>
            </a:r>
            <a:r>
              <a:rPr lang="en-US" sz="2200" smtClean="0"/>
              <a:t>of Rupert Murdoch’s </a:t>
            </a:r>
            <a:r>
              <a:rPr lang="en-US" sz="2200" dirty="0" err="1" smtClean="0"/>
              <a:t>NewsCorp</a:t>
            </a:r>
            <a:r>
              <a:rPr lang="en-US" sz="2200" dirty="0" smtClean="0"/>
              <a:t>.</a:t>
            </a:r>
          </a:p>
          <a:p>
            <a:endParaRPr lang="en-US" sz="2200" dirty="0" smtClean="0"/>
          </a:p>
          <a:p>
            <a:r>
              <a:rPr lang="en-US" sz="2200" dirty="0" err="1"/>
              <a:t>inBloom</a:t>
            </a:r>
            <a:r>
              <a:rPr lang="en-US" sz="2200" dirty="0"/>
              <a:t>, Inc. plans to share </a:t>
            </a:r>
            <a:r>
              <a:rPr lang="en-US" sz="2200" dirty="0" smtClean="0"/>
              <a:t>data with district consent with  </a:t>
            </a:r>
            <a:r>
              <a:rPr lang="en-US" sz="2200" dirty="0"/>
              <a:t>for-profit companies to help them develop and market their “learning products.”  </a:t>
            </a:r>
          </a:p>
          <a:p>
            <a:endParaRPr lang="en-US" dirty="0"/>
          </a:p>
          <a:p>
            <a:endParaRPr lang="en-US" dirty="0"/>
          </a:p>
        </p:txBody>
      </p:sp>
      <p:sp>
        <p:nvSpPr>
          <p:cNvPr id="4"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What is </a:t>
            </a:r>
            <a:r>
              <a:rPr kumimoji="0" lang="en-US" sz="3600" b="0" i="0" u="none" strike="noStrike" kern="0" cap="none" spc="0" normalizeH="0" baseline="0" noProof="0" dirty="0" err="1" smtClean="0">
                <a:ln>
                  <a:noFill/>
                </a:ln>
                <a:solidFill>
                  <a:schemeClr val="tx2"/>
                </a:solidFill>
                <a:effectLst/>
                <a:uLnTx/>
                <a:uFillTx/>
                <a:latin typeface="+mj-lt"/>
                <a:ea typeface="ＭＳ Ｐゴシック" charset="-128"/>
                <a:cs typeface="ＭＳ Ｐゴシック" charset="-128"/>
              </a:rPr>
              <a:t>inBloom</a:t>
            </a:r>
            <a:r>
              <a:rPr kumimoji="0" lang="en-US" sz="36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 doing?</a:t>
            </a:r>
            <a:endParaRPr kumimoji="0" lang="en-US" sz="36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Tree>
    <p:extLst>
      <p:ext uri="{BB962C8B-B14F-4D97-AF65-F5344CB8AC3E}">
        <p14:creationId xmlns:p14="http://schemas.microsoft.com/office/powerpoint/2010/main" val="2727578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59363"/>
          </a:xfrm>
        </p:spPr>
        <p:txBody>
          <a:bodyPr/>
          <a:lstStyle/>
          <a:p>
            <a:r>
              <a:rPr lang="en-US" sz="2000" b="1" dirty="0" smtClean="0"/>
              <a:t>June </a:t>
            </a:r>
            <a:r>
              <a:rPr lang="en-US" sz="2000" b="1" dirty="0"/>
              <a:t>8, </a:t>
            </a:r>
            <a:r>
              <a:rPr lang="en-US" sz="2000" b="1" dirty="0" smtClean="0"/>
              <a:t>2011: </a:t>
            </a:r>
            <a:r>
              <a:rPr lang="en-US" sz="2000" dirty="0" smtClean="0"/>
              <a:t>Daily News reports that </a:t>
            </a:r>
            <a:r>
              <a:rPr lang="en-US" sz="2000" dirty="0" smtClean="0"/>
              <a:t>NYSED </a:t>
            </a:r>
            <a:r>
              <a:rPr lang="en-US" sz="2000" dirty="0" smtClean="0"/>
              <a:t>is proposing no-bid contract with Wireless Generation to built its student data system.</a:t>
            </a:r>
          </a:p>
          <a:p>
            <a:endParaRPr lang="en-US" sz="2000" b="1" dirty="0" smtClean="0"/>
          </a:p>
          <a:p>
            <a:r>
              <a:rPr lang="en-US" sz="2000" b="1" dirty="0" smtClean="0"/>
              <a:t>June-August 2011: </a:t>
            </a:r>
            <a:r>
              <a:rPr lang="en-US" sz="2000" dirty="0" smtClean="0"/>
              <a:t>Parents &amp; advocacy groups protest because of privacy concerns (Wireless/</a:t>
            </a:r>
            <a:r>
              <a:rPr lang="en-US" sz="2000" dirty="0" err="1" smtClean="0"/>
              <a:t>NewsCorp</a:t>
            </a:r>
            <a:r>
              <a:rPr lang="en-US" sz="2000" dirty="0" smtClean="0"/>
              <a:t>) &amp; conflict of interest (Joel Klein’s involvement).</a:t>
            </a:r>
          </a:p>
          <a:p>
            <a:endParaRPr lang="en-US" sz="2000" dirty="0" smtClean="0"/>
          </a:p>
          <a:p>
            <a:r>
              <a:rPr lang="en-US" sz="2000" b="1" dirty="0" smtClean="0"/>
              <a:t>Aug </a:t>
            </a:r>
            <a:r>
              <a:rPr lang="en-US" sz="2000" b="1" dirty="0"/>
              <a:t>25, 2011:</a:t>
            </a:r>
            <a:r>
              <a:rPr lang="en-US" sz="2000" dirty="0"/>
              <a:t> NY </a:t>
            </a:r>
            <a:r>
              <a:rPr lang="en-US" sz="2000" dirty="0" smtClean="0"/>
              <a:t>Comptroller vetoes NYSED’s no-bid contract with Wireless, because of threat to privacy.</a:t>
            </a:r>
          </a:p>
          <a:p>
            <a:endParaRPr lang="en-US" sz="2000" dirty="0" smtClean="0"/>
          </a:p>
          <a:p>
            <a:r>
              <a:rPr lang="en-US" sz="2000" b="1" dirty="0"/>
              <a:t>December </a:t>
            </a:r>
            <a:r>
              <a:rPr lang="en-US" sz="2000" b="1" dirty="0" smtClean="0"/>
              <a:t>13, 2011</a:t>
            </a:r>
            <a:r>
              <a:rPr lang="en-US" sz="2000" b="1" dirty="0"/>
              <a:t>:</a:t>
            </a:r>
            <a:r>
              <a:rPr lang="en-US" sz="2000" dirty="0"/>
              <a:t> the NY </a:t>
            </a:r>
            <a:r>
              <a:rPr lang="en-US" sz="2000" dirty="0" smtClean="0"/>
              <a:t>Regents approve NYSED plan </a:t>
            </a:r>
            <a:r>
              <a:rPr lang="en-US" sz="2000" dirty="0"/>
              <a:t>to share </a:t>
            </a:r>
            <a:r>
              <a:rPr lang="en-US" sz="2000" dirty="0" smtClean="0"/>
              <a:t>data with the Shared Learning Collaborative, with operating system built  by Wireless. </a:t>
            </a:r>
          </a:p>
          <a:p>
            <a:endParaRPr lang="en-US" sz="2000" dirty="0" smtClean="0"/>
          </a:p>
          <a:p>
            <a:r>
              <a:rPr lang="en-US" sz="2000" b="1" dirty="0" smtClean="0"/>
              <a:t>February 2013</a:t>
            </a:r>
            <a:r>
              <a:rPr lang="en-US" sz="2000" dirty="0" smtClean="0"/>
              <a:t>:  The SLC becomes </a:t>
            </a:r>
            <a:r>
              <a:rPr lang="en-US" sz="2000" dirty="0" err="1" smtClean="0"/>
              <a:t>inBloom</a:t>
            </a:r>
            <a:r>
              <a:rPr lang="en-US" sz="2000" dirty="0" smtClean="0"/>
              <a:t> Inc.</a:t>
            </a:r>
            <a:endParaRPr lang="en-US" sz="2000" dirty="0"/>
          </a:p>
        </p:txBody>
      </p:sp>
      <p:sp>
        <p:nvSpPr>
          <p:cNvPr id="5" name="Title 1"/>
          <p:cNvSpPr txBox="1">
            <a:spLocks/>
          </p:cNvSpPr>
          <p:nvPr/>
        </p:nvSpPr>
        <p:spPr bwMode="auto">
          <a:xfrm>
            <a:off x="457200" y="228600"/>
            <a:ext cx="8229600" cy="990600"/>
          </a:xfrm>
          <a:prstGeom prst="rect">
            <a:avLst/>
          </a:prstGeom>
          <a:solidFill>
            <a:schemeClr val="accent1"/>
          </a:solidFill>
          <a:ln w="9525">
            <a:solidFill>
              <a:srgbClr val="00009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3600" kern="0" dirty="0" smtClean="0">
                <a:solidFill>
                  <a:schemeClr val="tx2"/>
                </a:solidFill>
                <a:latin typeface="+mj-lt"/>
                <a:ea typeface="ＭＳ Ｐゴシック" charset="-128"/>
                <a:cs typeface="ＭＳ Ｐゴシック" charset="-128"/>
              </a:rPr>
              <a:t>Timeline</a:t>
            </a:r>
            <a:endParaRPr kumimoji="0" lang="en-US" sz="36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Tree>
    <p:extLst>
      <p:ext uri="{BB962C8B-B14F-4D97-AF65-F5344CB8AC3E}">
        <p14:creationId xmlns:p14="http://schemas.microsoft.com/office/powerpoint/2010/main" val="825757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p:cNvSpPr>
            <a:spLocks noGrp="1"/>
          </p:cNvSpPr>
          <p:nvPr>
            <p:ph idx="1"/>
          </p:nvPr>
        </p:nvSpPr>
        <p:spPr>
          <a:xfrm>
            <a:off x="457200" y="1066800"/>
            <a:ext cx="8229600" cy="5135563"/>
          </a:xfrm>
        </p:spPr>
        <p:txBody>
          <a:bodyPr/>
          <a:lstStyle/>
          <a:p>
            <a:endParaRPr lang="en-US" sz="2300" dirty="0">
              <a:ea typeface="ＭＳ Ｐゴシック" charset="-128"/>
              <a:cs typeface="ＭＳ Ｐゴシック" charset="-128"/>
            </a:endParaRPr>
          </a:p>
          <a:p>
            <a:r>
              <a:rPr lang="en-US" sz="2300" dirty="0" smtClean="0">
                <a:ea typeface="ＭＳ Ｐゴシック" charset="-128"/>
                <a:cs typeface="ＭＳ Ｐゴシック" charset="-128"/>
              </a:rPr>
              <a:t>In </a:t>
            </a:r>
            <a:r>
              <a:rPr lang="en-US" sz="2300" dirty="0">
                <a:ea typeface="ＭＳ Ｐゴシック" charset="-128"/>
                <a:cs typeface="ＭＳ Ｐゴシック" charset="-128"/>
              </a:rPr>
              <a:t>recent survey, 86% of </a:t>
            </a:r>
            <a:r>
              <a:rPr lang="en-US" sz="2300" dirty="0" smtClean="0">
                <a:ea typeface="ＭＳ Ｐゴシック" charset="-128"/>
                <a:cs typeface="ＭＳ Ｐゴシック" charset="-128"/>
              </a:rPr>
              <a:t>technology </a:t>
            </a:r>
            <a:r>
              <a:rPr lang="en-US" sz="2300" dirty="0">
                <a:ea typeface="ＭＳ Ｐゴシック" charset="-128"/>
                <a:cs typeface="ＭＳ Ｐゴシック" charset="-128"/>
              </a:rPr>
              <a:t>experts say they do not trust clouds to hold their organization’s </a:t>
            </a:r>
            <a:r>
              <a:rPr lang="en-US" sz="2300" dirty="0" smtClean="0">
                <a:ea typeface="ＭＳ Ｐゴシック" charset="-128"/>
                <a:cs typeface="ＭＳ Ｐゴシック" charset="-128"/>
              </a:rPr>
              <a:t>“</a:t>
            </a:r>
            <a:r>
              <a:rPr lang="en-US" sz="2300" dirty="0" smtClean="0"/>
              <a:t>more </a:t>
            </a:r>
            <a:r>
              <a:rPr lang="en-US" sz="2300" dirty="0" smtClean="0">
                <a:ea typeface="ＭＳ Ｐゴシック" charset="-128"/>
                <a:cs typeface="ＭＳ Ｐゴシック" charset="-128"/>
              </a:rPr>
              <a:t>sensitive” </a:t>
            </a:r>
            <a:r>
              <a:rPr lang="en-US" sz="2300" dirty="0">
                <a:ea typeface="ＭＳ Ｐゴシック" charset="-128"/>
                <a:cs typeface="ＭＳ Ｐゴシック" charset="-128"/>
              </a:rPr>
              <a:t>data</a:t>
            </a:r>
            <a:r>
              <a:rPr lang="en-US" sz="2300" dirty="0" smtClean="0">
                <a:ea typeface="ＭＳ Ｐゴシック" charset="-128"/>
                <a:cs typeface="ＭＳ Ｐゴシック" charset="-128"/>
              </a:rPr>
              <a:t>.*</a:t>
            </a:r>
            <a:endParaRPr lang="en-US" sz="2300" dirty="0">
              <a:ea typeface="ＭＳ Ｐゴシック" charset="-128"/>
              <a:cs typeface="ＭＳ Ｐゴシック" charset="-128"/>
            </a:endParaRPr>
          </a:p>
          <a:p>
            <a:endParaRPr lang="en-US" sz="2300" dirty="0">
              <a:ea typeface="ＭＳ Ｐゴシック" charset="-128"/>
              <a:cs typeface="ＭＳ Ｐゴシック" charset="-128"/>
            </a:endParaRPr>
          </a:p>
          <a:p>
            <a:r>
              <a:rPr lang="en-US" sz="2300" dirty="0" err="1" smtClean="0"/>
              <a:t>inBloom’s</a:t>
            </a:r>
            <a:r>
              <a:rPr lang="en-US" sz="2300" dirty="0" smtClean="0"/>
              <a:t> </a:t>
            </a:r>
            <a:r>
              <a:rPr lang="en-US" sz="2300" dirty="0" smtClean="0">
                <a:ea typeface="ＭＳ Ｐゴシック" charset="-128"/>
                <a:cs typeface="ＭＳ Ｐゴシック" charset="-128"/>
              </a:rPr>
              <a:t>security policy states </a:t>
            </a:r>
            <a:r>
              <a:rPr lang="en-US" sz="2300" dirty="0">
                <a:ea typeface="ＭＳ Ｐゴシック" charset="-128"/>
                <a:cs typeface="ＭＳ Ｐゴシック" charset="-128"/>
              </a:rPr>
              <a:t>they “</a:t>
            </a:r>
            <a:r>
              <a:rPr lang="en-US" sz="2300" b="1" i="1" dirty="0">
                <a:ea typeface="ＭＳ Ｐゴシック" charset="-128"/>
                <a:cs typeface="ＭＳ Ｐゴシック" charset="-128"/>
              </a:rPr>
              <a:t>cannot guarantee the security of the information stored in </a:t>
            </a:r>
            <a:r>
              <a:rPr lang="en-US" sz="2300" b="1" i="1" dirty="0" err="1">
                <a:ea typeface="ＭＳ Ｐゴシック" charset="-128"/>
                <a:cs typeface="ＭＳ Ｐゴシック" charset="-128"/>
              </a:rPr>
              <a:t>inBloom</a:t>
            </a:r>
            <a:r>
              <a:rPr lang="en-US" sz="2300" b="1" i="1" dirty="0">
                <a:ea typeface="ＭＳ Ｐゴシック" charset="-128"/>
                <a:cs typeface="ＭＳ Ｐゴシック" charset="-128"/>
              </a:rPr>
              <a:t> or that the information will not be intercepted when it is being transmitted</a:t>
            </a:r>
            <a:r>
              <a:rPr lang="en-US" sz="2300" dirty="0" smtClean="0">
                <a:ea typeface="ＭＳ Ｐゴシック" charset="-128"/>
                <a:cs typeface="ＭＳ Ｐゴシック" charset="-128"/>
              </a:rPr>
              <a:t>.”</a:t>
            </a:r>
          </a:p>
          <a:p>
            <a:endParaRPr lang="en-US" sz="2300" dirty="0">
              <a:ea typeface="ＭＳ Ｐゴシック" charset="-128"/>
              <a:cs typeface="ＭＳ Ｐゴシック" charset="-128"/>
            </a:endParaRPr>
          </a:p>
          <a:p>
            <a:r>
              <a:rPr lang="en-US" sz="2300" dirty="0">
                <a:ea typeface="ＭＳ Ｐゴシック" charset="-128"/>
                <a:cs typeface="ＭＳ Ｐゴシック" charset="-128"/>
              </a:rPr>
              <a:t>All this is happening without parental notification or consent</a:t>
            </a:r>
            <a:r>
              <a:rPr lang="en-US" sz="2300" dirty="0" smtClean="0">
                <a:ea typeface="ＭＳ Ｐゴシック" charset="-128"/>
                <a:cs typeface="ＭＳ Ｐゴシック" charset="-128"/>
              </a:rPr>
              <a:t>.</a:t>
            </a:r>
            <a:endParaRPr lang="en-US" sz="2000" dirty="0" smtClean="0"/>
          </a:p>
          <a:p>
            <a:pPr marL="0" indent="0">
              <a:buNone/>
            </a:pPr>
            <a:endParaRPr lang="en-US" sz="2000" dirty="0"/>
          </a:p>
          <a:p>
            <a:pPr marL="0" indent="0">
              <a:buNone/>
            </a:pPr>
            <a:r>
              <a:rPr lang="en-US" sz="2000" dirty="0" smtClean="0"/>
              <a:t>*</a:t>
            </a:r>
            <a:r>
              <a:rPr lang="en-US" sz="1400" i="1" dirty="0"/>
              <a:t>Lieberman Software's 2012 Cloud Security Survey</a:t>
            </a:r>
            <a:endParaRPr lang="en-US" sz="1400" i="1" dirty="0" smtClean="0"/>
          </a:p>
          <a:p>
            <a:endParaRPr lang="en-US" sz="2000" dirty="0">
              <a:ea typeface="ＭＳ Ｐゴシック" charset="-128"/>
              <a:cs typeface="ＭＳ Ｐゴシック" charset="-128"/>
            </a:endParaRPr>
          </a:p>
          <a:p>
            <a:endParaRPr lang="en-US" sz="4400" dirty="0">
              <a:ea typeface="ＭＳ Ｐゴシック" charset="-128"/>
              <a:cs typeface="ＭＳ Ｐゴシック" charset="-128"/>
            </a:endParaRPr>
          </a:p>
        </p:txBody>
      </p:sp>
      <p:sp>
        <p:nvSpPr>
          <p:cNvPr id="5"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What about security?</a:t>
            </a:r>
            <a:endParaRPr kumimoji="0" lang="en-US" sz="36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229600" cy="4267200"/>
          </a:xfrm>
        </p:spPr>
        <p:txBody>
          <a:bodyPr/>
          <a:lstStyle/>
          <a:p>
            <a:r>
              <a:rPr lang="en-US" sz="2400" dirty="0" smtClean="0"/>
              <a:t>Gates is giving millions of dollars in grants to districts that agree to share their data.</a:t>
            </a:r>
          </a:p>
          <a:p>
            <a:endParaRPr lang="en-US" sz="2400" dirty="0"/>
          </a:p>
          <a:p>
            <a:r>
              <a:rPr lang="en-US" sz="2400" dirty="0" err="1" smtClean="0"/>
              <a:t>inBloom</a:t>
            </a:r>
            <a:r>
              <a:rPr lang="en-US" sz="2400" dirty="0" smtClean="0"/>
              <a:t> is traveling the country, offering cash prizes to tech companies to build their software around this data.</a:t>
            </a:r>
          </a:p>
          <a:p>
            <a:endParaRPr lang="en-US" sz="2400" dirty="0" smtClean="0"/>
          </a:p>
          <a:p>
            <a:r>
              <a:rPr lang="en-US" sz="2400" dirty="0" smtClean="0"/>
              <a:t>Ultimate goal: to commercialize the data &amp; provide a thriving market of “learning tools” based on this very valuable &amp; highly confidential info.</a:t>
            </a:r>
            <a:endParaRPr lang="en-US" sz="2400" dirty="0"/>
          </a:p>
        </p:txBody>
      </p:sp>
      <p:sp>
        <p:nvSpPr>
          <p:cNvPr id="5"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Financial incentives to participate</a:t>
            </a:r>
            <a:endParaRPr kumimoji="0" lang="en-US" sz="36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Tree>
    <p:extLst>
      <p:ext uri="{BB962C8B-B14F-4D97-AF65-F5344CB8AC3E}">
        <p14:creationId xmlns:p14="http://schemas.microsoft.com/office/powerpoint/2010/main" val="641331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dirty="0" smtClean="0"/>
              <a:t>Issue of consent or opt out</a:t>
            </a:r>
            <a:endParaRPr lang="en-US" dirty="0"/>
          </a:p>
        </p:txBody>
      </p:sp>
      <p:sp>
        <p:nvSpPr>
          <p:cNvPr id="3" name="Content Placeholder 2"/>
          <p:cNvSpPr>
            <a:spLocks noGrp="1"/>
          </p:cNvSpPr>
          <p:nvPr>
            <p:ph idx="1"/>
          </p:nvPr>
        </p:nvSpPr>
        <p:spPr>
          <a:xfrm>
            <a:off x="609600" y="1295400"/>
            <a:ext cx="8077200" cy="5105400"/>
          </a:xfrm>
        </p:spPr>
        <p:txBody>
          <a:bodyPr/>
          <a:lstStyle/>
          <a:p>
            <a:r>
              <a:rPr lang="en-US" sz="1400" dirty="0" smtClean="0"/>
              <a:t>October 2012: Stacey </a:t>
            </a:r>
            <a:r>
              <a:rPr lang="en-US" sz="1400" dirty="0"/>
              <a:t>Childress </a:t>
            </a:r>
            <a:r>
              <a:rPr lang="en-US" sz="1400" dirty="0" smtClean="0"/>
              <a:t>of Gates Foundation </a:t>
            </a:r>
            <a:r>
              <a:rPr lang="en-US" sz="1400" dirty="0"/>
              <a:t>writes on the </a:t>
            </a:r>
            <a:r>
              <a:rPr lang="en-US" sz="1400" dirty="0" smtClean="0"/>
              <a:t>Shared Learning Collaborative </a:t>
            </a:r>
            <a:r>
              <a:rPr lang="en-US" sz="1400" dirty="0" err="1" smtClean="0"/>
              <a:t>webiste</a:t>
            </a:r>
            <a:r>
              <a:rPr lang="en-US" sz="1400" dirty="0" smtClean="0"/>
              <a:t>: </a:t>
            </a:r>
            <a:r>
              <a:rPr lang="en-US" sz="1400" dirty="0"/>
              <a:t>“…</a:t>
            </a:r>
            <a:r>
              <a:rPr lang="en-US" sz="1400" b="1" i="1" dirty="0"/>
              <a:t>Under federal law, school districts must manage and honor parent requests to opt out of programs that require the use of student data</a:t>
            </a:r>
            <a:r>
              <a:rPr lang="en-US" sz="1400" dirty="0" smtClean="0"/>
              <a:t>.” Statement later removed from website.</a:t>
            </a:r>
          </a:p>
          <a:p>
            <a:endParaRPr lang="en-US" sz="1400" dirty="0" smtClean="0"/>
          </a:p>
          <a:p>
            <a:r>
              <a:rPr lang="en-US" sz="1400" dirty="0" smtClean="0"/>
              <a:t>February 2013:  </a:t>
            </a:r>
            <a:r>
              <a:rPr lang="en-US" sz="1400" dirty="0" err="1" smtClean="0"/>
              <a:t>inBloom</a:t>
            </a:r>
            <a:r>
              <a:rPr lang="en-US" sz="1400" dirty="0" smtClean="0"/>
              <a:t> website : “School </a:t>
            </a:r>
            <a:r>
              <a:rPr lang="en-US" sz="1400" dirty="0"/>
              <a:t>District and State Educational Agency Customers are responsible, as appropriate, for determining and notifying parents of policies regarding the extent to which parents (or students 18 and over) are given advance notice of, and the opportunity to decline, the provision of PII for their children (or themselves) to a Third Party Application Provider that uses the PII to provide educational services to schools or students. </a:t>
            </a:r>
            <a:r>
              <a:rPr lang="en-US" sz="1400" dirty="0" smtClean="0"/>
              <a:t>”</a:t>
            </a:r>
          </a:p>
          <a:p>
            <a:endParaRPr lang="en-US" sz="1400" dirty="0"/>
          </a:p>
          <a:p>
            <a:r>
              <a:rPr lang="en-US" sz="1400" dirty="0" smtClean="0"/>
              <a:t>March 2013: Tom Dunn, NYSED spokesman to Village Voice reporter about  plan to provide statewide student data  to </a:t>
            </a:r>
            <a:r>
              <a:rPr lang="en-US" sz="1400" dirty="0" err="1" smtClean="0"/>
              <a:t>inBloom</a:t>
            </a:r>
            <a:r>
              <a:rPr lang="en-US" sz="1400" dirty="0" smtClean="0"/>
              <a:t> for their “Education Data Portals {EDPs]”: “</a:t>
            </a:r>
            <a:r>
              <a:rPr lang="en-US" sz="1400" b="1" i="1" dirty="0" smtClean="0"/>
              <a:t>I'm </a:t>
            </a:r>
            <a:r>
              <a:rPr lang="en-US" sz="1400" b="1" i="1" dirty="0"/>
              <a:t>not sure there's consent involved. This is regular student information that when parents register a child for school. They give </a:t>
            </a:r>
            <a:r>
              <a:rPr lang="en-US" sz="1400" b="1" i="1" dirty="0" smtClean="0"/>
              <a:t>up….”</a:t>
            </a:r>
          </a:p>
          <a:p>
            <a:endParaRPr lang="en-US" sz="1400" dirty="0"/>
          </a:p>
          <a:p>
            <a:r>
              <a:rPr lang="en-US" sz="1400" dirty="0" smtClean="0"/>
              <a:t>April 2013: NYSED memo </a:t>
            </a:r>
            <a:r>
              <a:rPr lang="en-US" sz="1400" dirty="0"/>
              <a:t>to districts: </a:t>
            </a:r>
            <a:r>
              <a:rPr lang="en-US" sz="1400" dirty="0" smtClean="0"/>
              <a:t>“NYSED </a:t>
            </a:r>
            <a:r>
              <a:rPr lang="en-US" sz="1400" dirty="0"/>
              <a:t>is not aware of additional disclosure, notification, or opt out requirements for districts supplying data for tools that directly support instruction and program improvement like those currently provided in school districts and those provided in the </a:t>
            </a:r>
            <a:r>
              <a:rPr lang="en-US" sz="1400" dirty="0" smtClean="0"/>
              <a:t>EDP.”</a:t>
            </a:r>
          </a:p>
          <a:p>
            <a:pPr marL="0" indent="0">
              <a:buNone/>
            </a:pPr>
            <a:endParaRPr lang="en-US" sz="1800" dirty="0"/>
          </a:p>
        </p:txBody>
      </p:sp>
    </p:spTree>
    <p:extLst>
      <p:ext uri="{BB962C8B-B14F-4D97-AF65-F5344CB8AC3E}">
        <p14:creationId xmlns:p14="http://schemas.microsoft.com/office/powerpoint/2010/main" val="977817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830763"/>
          </a:xfrm>
        </p:spPr>
        <p:txBody>
          <a:bodyPr/>
          <a:lstStyle/>
          <a:p>
            <a:r>
              <a:rPr lang="en-US" sz="2200" dirty="0"/>
              <a:t>In UK and US, News Corp has been found to illegally violate the </a:t>
            </a:r>
            <a:r>
              <a:rPr lang="en-US" sz="2200" dirty="0" smtClean="0"/>
              <a:t>privacy </a:t>
            </a:r>
            <a:r>
              <a:rPr lang="en-US" sz="2200" dirty="0"/>
              <a:t>of </a:t>
            </a:r>
            <a:r>
              <a:rPr lang="en-US" sz="2200" dirty="0" smtClean="0"/>
              <a:t>individuals.</a:t>
            </a:r>
          </a:p>
          <a:p>
            <a:endParaRPr lang="en-US" sz="2200" dirty="0"/>
          </a:p>
          <a:p>
            <a:r>
              <a:rPr lang="en-US" sz="2200" dirty="0" smtClean="0"/>
              <a:t>If this data was regulated by </a:t>
            </a:r>
            <a:r>
              <a:rPr lang="en-US" sz="2200" dirty="0"/>
              <a:t>HIPAA (Health Insurance Portability and Accountability Act) </a:t>
            </a:r>
            <a:r>
              <a:rPr lang="en-US" sz="2200" dirty="0" smtClean="0"/>
              <a:t>or COPPA (Children’s Online </a:t>
            </a:r>
            <a:r>
              <a:rPr lang="en-US" sz="2200" dirty="0"/>
              <a:t>P</a:t>
            </a:r>
            <a:r>
              <a:rPr lang="en-US" sz="2200" dirty="0" smtClean="0"/>
              <a:t>rotection </a:t>
            </a:r>
            <a:r>
              <a:rPr lang="en-US" sz="2200" dirty="0"/>
              <a:t>A</a:t>
            </a:r>
            <a:r>
              <a:rPr lang="en-US" sz="2200" dirty="0" smtClean="0"/>
              <a:t>ct) it could not be shared without parental consent.</a:t>
            </a:r>
          </a:p>
          <a:p>
            <a:endParaRPr lang="en-US" sz="2200" dirty="0"/>
          </a:p>
          <a:p>
            <a:r>
              <a:rPr lang="en-US" sz="2200" dirty="0" smtClean="0"/>
              <a:t>FERPA (</a:t>
            </a:r>
            <a:r>
              <a:rPr lang="en-US" sz="2200" i="1" dirty="0" smtClean="0"/>
              <a:t>Family </a:t>
            </a:r>
            <a:r>
              <a:rPr lang="en-US" sz="2200" i="1" dirty="0"/>
              <a:t>Educational Rights and Privacy </a:t>
            </a:r>
            <a:r>
              <a:rPr lang="en-US" sz="2200" i="1" dirty="0" smtClean="0"/>
              <a:t>Act) </a:t>
            </a:r>
            <a:r>
              <a:rPr lang="en-US" sz="2200" dirty="0" smtClean="0"/>
              <a:t>which regulates the privacy of educational records has been severely weakened by US </a:t>
            </a:r>
            <a:r>
              <a:rPr lang="en-US" sz="2200" dirty="0" err="1" smtClean="0"/>
              <a:t>Dept</a:t>
            </a:r>
            <a:r>
              <a:rPr lang="en-US" sz="2200" dirty="0" smtClean="0"/>
              <a:t> Ed.</a:t>
            </a:r>
          </a:p>
          <a:p>
            <a:endParaRPr lang="en-US" sz="2200" dirty="0" smtClean="0"/>
          </a:p>
          <a:p>
            <a:r>
              <a:rPr lang="en-US" sz="2200" dirty="0" smtClean="0"/>
              <a:t>Lawsuit in federal court against US </a:t>
            </a:r>
            <a:r>
              <a:rPr lang="en-US" sz="2200" dirty="0" err="1" smtClean="0"/>
              <a:t>Dept</a:t>
            </a:r>
            <a:r>
              <a:rPr lang="en-US" sz="2200" dirty="0" smtClean="0"/>
              <a:t> of Ed for rewriting regulations of FERPA to violate original intent of law.</a:t>
            </a:r>
          </a:p>
          <a:p>
            <a:endParaRPr lang="en-US" dirty="0"/>
          </a:p>
          <a:p>
            <a:endParaRPr lang="en-US" dirty="0"/>
          </a:p>
        </p:txBody>
      </p:sp>
      <p:sp>
        <p:nvSpPr>
          <p:cNvPr id="5"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What about privacy?</a:t>
            </a:r>
            <a:endParaRPr kumimoji="0" lang="en-US" sz="36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Tree>
    <p:extLst>
      <p:ext uri="{BB962C8B-B14F-4D97-AF65-F5344CB8AC3E}">
        <p14:creationId xmlns:p14="http://schemas.microsoft.com/office/powerpoint/2010/main" val="1509369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10244</TotalTime>
  <Words>1421</Words>
  <Application>Microsoft Office PowerPoint</Application>
  <PresentationFormat>On-screen Show (4:3)</PresentationFormat>
  <Paragraphs>168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NYS &amp; 7 other states plan to share confidential student data with inBloom Inc.</vt:lpstr>
      <vt:lpstr>Who is inBloom?</vt:lpstr>
      <vt:lpstr>PowerPoint Presentation</vt:lpstr>
      <vt:lpstr>PowerPoint Presentation</vt:lpstr>
      <vt:lpstr>PowerPoint Presentation</vt:lpstr>
      <vt:lpstr>PowerPoint Presentation</vt:lpstr>
      <vt:lpstr>Issue of consent or opt out</vt:lpstr>
      <vt:lpstr>PowerPoint Presentation</vt:lpstr>
      <vt:lpstr>Considerable costs &amp; risks to states/districts</vt:lpstr>
      <vt:lpstr>Risks to student privacy even greater </vt:lpstr>
      <vt:lpstr>Sample racial, economic, language &amp; foster care data to be shared with inBloom, Inc. </vt:lpstr>
      <vt:lpstr>Sample disciplinary data being collected by inBloom </vt:lpstr>
      <vt:lpstr>Sample disability &amp; medical data collected by inBloom, Inc. </vt:lpstr>
      <vt:lpstr>inBloom also collecting confidential teacher data</vt:lpstr>
      <vt:lpstr>Sample teacher data to be shared with inBloom; reason for leaving job </vt:lpstr>
      <vt:lpstr>Though risks to privacy great, benefits hypothetical</vt:lpstr>
      <vt:lpstr>What can parents do?</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Leonie Haimson</dc:creator>
  <cp:lastModifiedBy>Leonie</cp:lastModifiedBy>
  <cp:revision>92</cp:revision>
  <dcterms:created xsi:type="dcterms:W3CDTF">2013-04-29T15:00:57Z</dcterms:created>
  <dcterms:modified xsi:type="dcterms:W3CDTF">2013-04-29T18:12:21Z</dcterms:modified>
</cp:coreProperties>
</file>