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01" r:id="rId2"/>
    <p:sldId id="401" r:id="rId3"/>
    <p:sldId id="414" r:id="rId4"/>
    <p:sldId id="415" r:id="rId5"/>
    <p:sldId id="416" r:id="rId6"/>
    <p:sldId id="397" r:id="rId7"/>
    <p:sldId id="399" r:id="rId8"/>
    <p:sldId id="412" r:id="rId9"/>
    <p:sldId id="393" r:id="rId10"/>
    <p:sldId id="402" r:id="rId11"/>
    <p:sldId id="413" r:id="rId12"/>
    <p:sldId id="419" r:id="rId13"/>
    <p:sldId id="425" r:id="rId14"/>
    <p:sldId id="426" r:id="rId15"/>
  </p:sldIdLst>
  <p:sldSz cx="9144000" cy="6858000" type="screen4x3"/>
  <p:notesSz cx="9313863"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9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112"/>
    </p:cViewPr>
  </p:sorterViewPr>
  <p:notesViewPr>
    <p:cSldViewPr>
      <p:cViewPr varScale="1">
        <p:scale>
          <a:sx n="78" d="100"/>
          <a:sy n="78" d="100"/>
        </p:scale>
        <p:origin x="-1548" y="-102"/>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275263" y="0"/>
            <a:ext cx="4037012" cy="342900"/>
          </a:xfrm>
          <a:prstGeom prst="rect">
            <a:avLst/>
          </a:prstGeom>
        </p:spPr>
        <p:txBody>
          <a:bodyPr vert="horz" wrap="square" lIns="91440" tIns="45720" rIns="91440" bIns="45720" numCol="1" anchor="t" anchorCtr="0" compatLnSpc="1">
            <a:prstTxWarp prst="textNoShape">
              <a:avLst/>
            </a:prstTxWarp>
          </a:bodyPr>
          <a:lstStyle>
            <a:lvl1pPr algn="r">
              <a:defRPr sz="1200">
                <a:ea typeface="Arial" charset="0"/>
              </a:defRPr>
            </a:lvl1pPr>
          </a:lstStyle>
          <a:p>
            <a:pPr>
              <a:defRPr/>
            </a:pPr>
            <a:fld id="{07B6B123-A5A1-4869-9C8D-BB16FE9259AD}" type="datetime1">
              <a:rPr lang="en-US"/>
              <a:pPr>
                <a:defRPr/>
              </a:pPr>
              <a:t>3/6/2014</a:t>
            </a:fld>
            <a:endParaRPr lang="en-US"/>
          </a:p>
        </p:txBody>
      </p:sp>
      <p:sp>
        <p:nvSpPr>
          <p:cNvPr id="4" name="Footer Placeholder 3"/>
          <p:cNvSpPr>
            <a:spLocks noGrp="1"/>
          </p:cNvSpPr>
          <p:nvPr>
            <p:ph type="ftr" sz="quarter" idx="2"/>
          </p:nvPr>
        </p:nvSpPr>
        <p:spPr>
          <a:xfrm>
            <a:off x="0" y="6515100"/>
            <a:ext cx="4035425" cy="341313"/>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275263" y="6515100"/>
            <a:ext cx="4037012" cy="341313"/>
          </a:xfrm>
          <a:prstGeom prst="rect">
            <a:avLst/>
          </a:prstGeom>
        </p:spPr>
        <p:txBody>
          <a:bodyPr vert="horz" wrap="square" lIns="91440" tIns="45720" rIns="91440" bIns="45720" numCol="1" anchor="b" anchorCtr="0" compatLnSpc="1">
            <a:prstTxWarp prst="textNoShape">
              <a:avLst/>
            </a:prstTxWarp>
          </a:bodyPr>
          <a:lstStyle>
            <a:lvl1pPr algn="r">
              <a:defRPr sz="1200">
                <a:ea typeface="Arial" charset="0"/>
              </a:defRPr>
            </a:lvl1pPr>
          </a:lstStyle>
          <a:p>
            <a:pPr>
              <a:defRPr/>
            </a:pPr>
            <a:fld id="{EA1DE305-00C1-41CF-9CFF-49D758C2D4CE}" type="slidenum">
              <a:rPr lang="en-US"/>
              <a:pPr>
                <a:defRPr/>
              </a:pPr>
              <a:t>‹#›</a:t>
            </a:fld>
            <a:endParaRPr lang="en-US"/>
          </a:p>
        </p:txBody>
      </p:sp>
    </p:spTree>
    <p:extLst>
      <p:ext uri="{BB962C8B-B14F-4D97-AF65-F5344CB8AC3E}">
        <p14:creationId xmlns:p14="http://schemas.microsoft.com/office/powerpoint/2010/main" val="625760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2941638" y="514350"/>
            <a:ext cx="3430587"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1863" y="3257550"/>
            <a:ext cx="7450137"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Arial" charset="0"/>
              </a:defRPr>
            </a:lvl1pPr>
          </a:lstStyle>
          <a:p>
            <a:pPr>
              <a:defRPr/>
            </a:pPr>
            <a:fld id="{61D7B388-7F86-4C7E-8FED-FED8FEA64C33}" type="slidenum">
              <a:rPr lang="en-US"/>
              <a:pPr>
                <a:defRPr/>
              </a:pPr>
              <a:t>‹#›</a:t>
            </a:fld>
            <a:endParaRPr lang="en-US"/>
          </a:p>
        </p:txBody>
      </p:sp>
    </p:spTree>
    <p:extLst>
      <p:ext uri="{BB962C8B-B14F-4D97-AF65-F5344CB8AC3E}">
        <p14:creationId xmlns:p14="http://schemas.microsoft.com/office/powerpoint/2010/main" val="288568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B9EFA96F-2981-4B5E-8592-9E85444E7989}" type="slidenum">
              <a:rPr lang="en-US" altLang="en-US" smtClean="0"/>
              <a:pPr eaLnBrk="1" hangingPunct="1">
                <a:spcBef>
                  <a:spcPct val="0"/>
                </a:spcBef>
              </a:pPr>
              <a:t>1</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itchFamily="34" charset="-128"/>
            </a:endParaRPr>
          </a:p>
        </p:txBody>
      </p:sp>
    </p:spTree>
    <p:extLst>
      <p:ext uri="{BB962C8B-B14F-4D97-AF65-F5344CB8AC3E}">
        <p14:creationId xmlns:p14="http://schemas.microsoft.com/office/powerpoint/2010/main" val="946582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0BFE0FFF-769D-42B5-ABEC-64308902DB1A}" type="slidenum">
              <a:rPr lang="en-US" altLang="en-US" smtClean="0"/>
              <a:pPr eaLnBrk="1" hangingPunct="1">
                <a:spcBef>
                  <a:spcPct val="0"/>
                </a:spcBef>
              </a:pPr>
              <a:t>10</a:t>
            </a:fld>
            <a:endParaRPr lang="en-US" altLang="en-US" smtClean="0"/>
          </a:p>
        </p:txBody>
      </p:sp>
    </p:spTree>
    <p:extLst>
      <p:ext uri="{BB962C8B-B14F-4D97-AF65-F5344CB8AC3E}">
        <p14:creationId xmlns:p14="http://schemas.microsoft.com/office/powerpoint/2010/main" val="535223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688F90D2-BA40-4155-B3B8-BF6A7AC8A555}" type="slidenum">
              <a:rPr lang="en-US" altLang="en-US" smtClean="0"/>
              <a:pPr eaLnBrk="1" hangingPunct="1">
                <a:spcBef>
                  <a:spcPct val="0"/>
                </a:spcBef>
              </a:pPr>
              <a:t>11</a:t>
            </a:fld>
            <a:endParaRPr lang="en-US" altLang="en-US" smtClean="0"/>
          </a:p>
        </p:txBody>
      </p:sp>
    </p:spTree>
    <p:extLst>
      <p:ext uri="{BB962C8B-B14F-4D97-AF65-F5344CB8AC3E}">
        <p14:creationId xmlns:p14="http://schemas.microsoft.com/office/powerpoint/2010/main" val="2054470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C73356F6-3D34-4C9C-883E-CAFD68D8AE8D}" type="slidenum">
              <a:rPr lang="en-US" altLang="en-US" smtClean="0"/>
              <a:pPr eaLnBrk="1" hangingPunct="1">
                <a:spcBef>
                  <a:spcPct val="0"/>
                </a:spcBef>
              </a:pPr>
              <a:t>12</a:t>
            </a:fld>
            <a:endParaRPr lang="en-US" altLang="en-US" smtClean="0"/>
          </a:p>
        </p:txBody>
      </p:sp>
    </p:spTree>
    <p:extLst>
      <p:ext uri="{BB962C8B-B14F-4D97-AF65-F5344CB8AC3E}">
        <p14:creationId xmlns:p14="http://schemas.microsoft.com/office/powerpoint/2010/main" val="4173185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BB1CFFF-2630-4BFE-BB55-A39717589F6E}" type="slidenum">
              <a:rPr lang="en-US" altLang="en-US" smtClean="0"/>
              <a:pPr eaLnBrk="1" hangingPunct="1">
                <a:spcBef>
                  <a:spcPct val="0"/>
                </a:spcBef>
              </a:pPr>
              <a:t>13</a:t>
            </a:fld>
            <a:endParaRPr lang="en-US" altLang="en-US" smtClean="0"/>
          </a:p>
        </p:txBody>
      </p:sp>
    </p:spTree>
    <p:extLst>
      <p:ext uri="{BB962C8B-B14F-4D97-AF65-F5344CB8AC3E}">
        <p14:creationId xmlns:p14="http://schemas.microsoft.com/office/powerpoint/2010/main" val="235098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28F5972A-26E8-46C1-A0A2-10F1E9FECF8B}" type="slidenum">
              <a:rPr lang="en-US" altLang="en-US" smtClean="0"/>
              <a:pPr eaLnBrk="1" hangingPunct="1">
                <a:spcBef>
                  <a:spcPct val="0"/>
                </a:spcBef>
              </a:pPr>
              <a:t>2</a:t>
            </a:fld>
            <a:endParaRPr lang="en-US" altLang="en-US" smtClean="0"/>
          </a:p>
        </p:txBody>
      </p:sp>
    </p:spTree>
    <p:extLst>
      <p:ext uri="{BB962C8B-B14F-4D97-AF65-F5344CB8AC3E}">
        <p14:creationId xmlns:p14="http://schemas.microsoft.com/office/powerpoint/2010/main" val="313176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4B0AF0AD-9B78-45CF-9433-E3665BD895CA}" type="slidenum">
              <a:rPr lang="en-US" altLang="en-US" smtClean="0"/>
              <a:pPr eaLnBrk="1" hangingPunct="1">
                <a:spcBef>
                  <a:spcPct val="0"/>
                </a:spcBef>
              </a:pPr>
              <a:t>3</a:t>
            </a:fld>
            <a:endParaRPr lang="en-US" altLang="en-US" smtClean="0"/>
          </a:p>
        </p:txBody>
      </p:sp>
    </p:spTree>
    <p:extLst>
      <p:ext uri="{BB962C8B-B14F-4D97-AF65-F5344CB8AC3E}">
        <p14:creationId xmlns:p14="http://schemas.microsoft.com/office/powerpoint/2010/main" val="3997526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6763F3D4-389E-4360-BE0F-DD255F9DA15B}" type="slidenum">
              <a:rPr lang="en-US" altLang="en-US" smtClean="0"/>
              <a:pPr eaLnBrk="1" hangingPunct="1">
                <a:spcBef>
                  <a:spcPct val="0"/>
                </a:spcBef>
              </a:pPr>
              <a:t>4</a:t>
            </a:fld>
            <a:endParaRPr lang="en-US" altLang="en-US" smtClean="0"/>
          </a:p>
        </p:txBody>
      </p:sp>
    </p:spTree>
    <p:extLst>
      <p:ext uri="{BB962C8B-B14F-4D97-AF65-F5344CB8AC3E}">
        <p14:creationId xmlns:p14="http://schemas.microsoft.com/office/powerpoint/2010/main" val="2007115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CC3A566-2BE6-4FD5-A3D0-B969DC2FB1FF}" type="slidenum">
              <a:rPr lang="en-US" altLang="en-US" smtClean="0"/>
              <a:pPr eaLnBrk="1" hangingPunct="1">
                <a:spcBef>
                  <a:spcPct val="0"/>
                </a:spcBef>
              </a:pPr>
              <a:t>5</a:t>
            </a:fld>
            <a:endParaRPr lang="en-US" altLang="en-US" smtClean="0"/>
          </a:p>
        </p:txBody>
      </p:sp>
    </p:spTree>
    <p:extLst>
      <p:ext uri="{BB962C8B-B14F-4D97-AF65-F5344CB8AC3E}">
        <p14:creationId xmlns:p14="http://schemas.microsoft.com/office/powerpoint/2010/main" val="198552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F1195ED9-99B4-44A1-8930-E605701F0DD3}" type="slidenum">
              <a:rPr lang="en-US" altLang="en-US" smtClean="0"/>
              <a:pPr eaLnBrk="1" hangingPunct="1">
                <a:spcBef>
                  <a:spcPct val="0"/>
                </a:spcBef>
              </a:pPr>
              <a:t>6</a:t>
            </a:fld>
            <a:endParaRPr lang="en-US" altLang="en-US" smtClean="0"/>
          </a:p>
        </p:txBody>
      </p:sp>
    </p:spTree>
    <p:extLst>
      <p:ext uri="{BB962C8B-B14F-4D97-AF65-F5344CB8AC3E}">
        <p14:creationId xmlns:p14="http://schemas.microsoft.com/office/powerpoint/2010/main" val="1282121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10C4316-ACA9-4D2A-B163-40263BA6DAE8}" type="slidenum">
              <a:rPr lang="en-US" altLang="en-US" smtClean="0"/>
              <a:pPr eaLnBrk="1" hangingPunct="1">
                <a:spcBef>
                  <a:spcPct val="0"/>
                </a:spcBef>
              </a:pPr>
              <a:t>7</a:t>
            </a:fld>
            <a:endParaRPr lang="en-US" altLang="en-US" smtClean="0"/>
          </a:p>
        </p:txBody>
      </p:sp>
    </p:spTree>
    <p:extLst>
      <p:ext uri="{BB962C8B-B14F-4D97-AF65-F5344CB8AC3E}">
        <p14:creationId xmlns:p14="http://schemas.microsoft.com/office/powerpoint/2010/main" val="2879603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F60C4408-962E-4939-B2F3-799F1CF39E93}" type="slidenum">
              <a:rPr lang="en-US" altLang="en-US" smtClean="0"/>
              <a:pPr eaLnBrk="1" hangingPunct="1">
                <a:spcBef>
                  <a:spcPct val="0"/>
                </a:spcBef>
              </a:pPr>
              <a:t>8</a:t>
            </a:fld>
            <a:endParaRPr lang="en-US" altLang="en-US" smtClean="0"/>
          </a:p>
        </p:txBody>
      </p:sp>
    </p:spTree>
    <p:extLst>
      <p:ext uri="{BB962C8B-B14F-4D97-AF65-F5344CB8AC3E}">
        <p14:creationId xmlns:p14="http://schemas.microsoft.com/office/powerpoint/2010/main" val="685109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CA8BA52E-7371-44FF-80CC-D4D30EC14F43}" type="slidenum">
              <a:rPr lang="en-US" altLang="en-US" smtClean="0"/>
              <a:pPr eaLnBrk="1" hangingPunct="1">
                <a:spcBef>
                  <a:spcPct val="0"/>
                </a:spcBef>
              </a:pPr>
              <a:t>9</a:t>
            </a:fld>
            <a:endParaRPr lang="en-US" altLang="en-US" smtClean="0"/>
          </a:p>
        </p:txBody>
      </p:sp>
    </p:spTree>
    <p:extLst>
      <p:ext uri="{BB962C8B-B14F-4D97-AF65-F5344CB8AC3E}">
        <p14:creationId xmlns:p14="http://schemas.microsoft.com/office/powerpoint/2010/main" val="1286828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E67279-B302-487C-B345-D3E49EC721D2}" type="slidenum">
              <a:rPr lang="en-US"/>
              <a:pPr>
                <a:defRPr/>
              </a:pPr>
              <a:t>‹#›</a:t>
            </a:fld>
            <a:endParaRPr lang="en-US"/>
          </a:p>
        </p:txBody>
      </p:sp>
    </p:spTree>
    <p:extLst>
      <p:ext uri="{BB962C8B-B14F-4D97-AF65-F5344CB8AC3E}">
        <p14:creationId xmlns:p14="http://schemas.microsoft.com/office/powerpoint/2010/main" val="234788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E79213-D5F0-453E-B6AE-C2AE8F9879BA}" type="slidenum">
              <a:rPr lang="en-US"/>
              <a:pPr>
                <a:defRPr/>
              </a:pPr>
              <a:t>‹#›</a:t>
            </a:fld>
            <a:endParaRPr lang="en-US"/>
          </a:p>
        </p:txBody>
      </p:sp>
    </p:spTree>
    <p:extLst>
      <p:ext uri="{BB962C8B-B14F-4D97-AF65-F5344CB8AC3E}">
        <p14:creationId xmlns:p14="http://schemas.microsoft.com/office/powerpoint/2010/main" val="1359165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94656C-4DF5-491A-B56C-DC0431EF7A96}" type="slidenum">
              <a:rPr lang="en-US"/>
              <a:pPr>
                <a:defRPr/>
              </a:pPr>
              <a:t>‹#›</a:t>
            </a:fld>
            <a:endParaRPr lang="en-US"/>
          </a:p>
        </p:txBody>
      </p:sp>
    </p:spTree>
    <p:extLst>
      <p:ext uri="{BB962C8B-B14F-4D97-AF65-F5344CB8AC3E}">
        <p14:creationId xmlns:p14="http://schemas.microsoft.com/office/powerpoint/2010/main" val="405988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E708B04-56BC-4AED-8F24-831EC4BD95D1}" type="slidenum">
              <a:rPr lang="en-US"/>
              <a:pPr>
                <a:defRPr/>
              </a:pPr>
              <a:t>‹#›</a:t>
            </a:fld>
            <a:endParaRPr lang="en-US"/>
          </a:p>
        </p:txBody>
      </p:sp>
    </p:spTree>
    <p:extLst>
      <p:ext uri="{BB962C8B-B14F-4D97-AF65-F5344CB8AC3E}">
        <p14:creationId xmlns:p14="http://schemas.microsoft.com/office/powerpoint/2010/main" val="177377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A921D6-F595-4F9F-9806-09850C8B5DB8}" type="slidenum">
              <a:rPr lang="en-US"/>
              <a:pPr>
                <a:defRPr/>
              </a:pPr>
              <a:t>‹#›</a:t>
            </a:fld>
            <a:endParaRPr lang="en-US"/>
          </a:p>
        </p:txBody>
      </p:sp>
    </p:spTree>
    <p:extLst>
      <p:ext uri="{BB962C8B-B14F-4D97-AF65-F5344CB8AC3E}">
        <p14:creationId xmlns:p14="http://schemas.microsoft.com/office/powerpoint/2010/main" val="138386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C061AF-B4F1-4400-A16F-414BF8CC99F6}" type="slidenum">
              <a:rPr lang="en-US"/>
              <a:pPr>
                <a:defRPr/>
              </a:pPr>
              <a:t>‹#›</a:t>
            </a:fld>
            <a:endParaRPr lang="en-US"/>
          </a:p>
        </p:txBody>
      </p:sp>
    </p:spTree>
    <p:extLst>
      <p:ext uri="{BB962C8B-B14F-4D97-AF65-F5344CB8AC3E}">
        <p14:creationId xmlns:p14="http://schemas.microsoft.com/office/powerpoint/2010/main" val="173788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97FCFD-51F1-477E-9234-72EDFADE4B47}" type="slidenum">
              <a:rPr lang="en-US"/>
              <a:pPr>
                <a:defRPr/>
              </a:pPr>
              <a:t>‹#›</a:t>
            </a:fld>
            <a:endParaRPr lang="en-US"/>
          </a:p>
        </p:txBody>
      </p:sp>
    </p:spTree>
    <p:extLst>
      <p:ext uri="{BB962C8B-B14F-4D97-AF65-F5344CB8AC3E}">
        <p14:creationId xmlns:p14="http://schemas.microsoft.com/office/powerpoint/2010/main" val="285289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F2C6F1-B710-4FB5-8BFF-F17BA800C017}" type="slidenum">
              <a:rPr lang="en-US"/>
              <a:pPr>
                <a:defRPr/>
              </a:pPr>
              <a:t>‹#›</a:t>
            </a:fld>
            <a:endParaRPr lang="en-US"/>
          </a:p>
        </p:txBody>
      </p:sp>
    </p:spTree>
    <p:extLst>
      <p:ext uri="{BB962C8B-B14F-4D97-AF65-F5344CB8AC3E}">
        <p14:creationId xmlns:p14="http://schemas.microsoft.com/office/powerpoint/2010/main" val="166655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EF2849B-47E5-496B-81FD-4E136981DE7F}" type="slidenum">
              <a:rPr lang="en-US"/>
              <a:pPr>
                <a:defRPr/>
              </a:pPr>
              <a:t>‹#›</a:t>
            </a:fld>
            <a:endParaRPr lang="en-US"/>
          </a:p>
        </p:txBody>
      </p:sp>
    </p:spTree>
    <p:extLst>
      <p:ext uri="{BB962C8B-B14F-4D97-AF65-F5344CB8AC3E}">
        <p14:creationId xmlns:p14="http://schemas.microsoft.com/office/powerpoint/2010/main" val="1033805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57A06CE-620E-42D1-AA2E-22D08AF275E7}" type="slidenum">
              <a:rPr lang="en-US"/>
              <a:pPr>
                <a:defRPr/>
              </a:pPr>
              <a:t>‹#›</a:t>
            </a:fld>
            <a:endParaRPr lang="en-US"/>
          </a:p>
        </p:txBody>
      </p:sp>
    </p:spTree>
    <p:extLst>
      <p:ext uri="{BB962C8B-B14F-4D97-AF65-F5344CB8AC3E}">
        <p14:creationId xmlns:p14="http://schemas.microsoft.com/office/powerpoint/2010/main" val="246926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614D3B-BDF7-494D-B5D0-001098FCB447}" type="slidenum">
              <a:rPr lang="en-US"/>
              <a:pPr>
                <a:defRPr/>
              </a:pPr>
              <a:t>‹#›</a:t>
            </a:fld>
            <a:endParaRPr lang="en-US"/>
          </a:p>
        </p:txBody>
      </p:sp>
    </p:spTree>
    <p:extLst>
      <p:ext uri="{BB962C8B-B14F-4D97-AF65-F5344CB8AC3E}">
        <p14:creationId xmlns:p14="http://schemas.microsoft.com/office/powerpoint/2010/main" val="53328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0E9DE8B-8536-4FBF-AE79-96F5A1BDC841}" type="slidenum">
              <a:rPr lang="en-US"/>
              <a:pPr>
                <a:defRPr/>
              </a:pPr>
              <a:t>‹#›</a:t>
            </a:fld>
            <a:endParaRPr lang="en-US"/>
          </a:p>
        </p:txBody>
      </p:sp>
    </p:spTree>
    <p:extLst>
      <p:ext uri="{BB962C8B-B14F-4D97-AF65-F5344CB8AC3E}">
        <p14:creationId xmlns:p14="http://schemas.microsoft.com/office/powerpoint/2010/main" val="797222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Arial" charset="0"/>
              </a:defRPr>
            </a:lvl1pPr>
          </a:lstStyle>
          <a:p>
            <a:pPr>
              <a:defRPr/>
            </a:pPr>
            <a:fld id="{EA073410-A252-4E3F-8272-A580706DD3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lasssizematters.org/wp-content/uploads/2011/07/sed-letter-re-wireless-5.5.1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reuters.com/article/2011/07/18/us-newscorp-quickguide-idUSTRE76H5SA20110718" TargetMode="External"/><Relationship Id="rId4" Type="http://schemas.openxmlformats.org/officeDocument/2006/relationships/hyperlink" Target="http://www.nydailynews.com/blogs/dailypolitics/2011/06/company-overseen-by-joel-klein-poised-to-clean-up-with-27m-no-bid-state-contr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0" y="0"/>
            <a:ext cx="9144000" cy="6858000"/>
          </a:xfrm>
          <a:solidFill>
            <a:schemeClr val="accent1"/>
          </a:solidFill>
        </p:spPr>
        <p:txBody>
          <a:bodyPr/>
          <a:lstStyle/>
          <a:p>
            <a:pPr marL="0" indent="0" algn="ctr">
              <a:buFontTx/>
              <a:buNone/>
              <a:defRPr/>
            </a:pPr>
            <a:endParaRPr lang="en-US" sz="3600" dirty="0" smtClean="0"/>
          </a:p>
          <a:p>
            <a:pPr marL="0" indent="0" algn="ctr">
              <a:buFontTx/>
              <a:buNone/>
              <a:defRPr/>
            </a:pPr>
            <a:r>
              <a:rPr lang="en-US" sz="3600" dirty="0" smtClean="0"/>
              <a:t>inBloom</a:t>
            </a:r>
            <a:r>
              <a:rPr lang="en-US" sz="3600" dirty="0"/>
              <a:t>, Inc</a:t>
            </a:r>
            <a:r>
              <a:rPr lang="en-US" sz="3600" dirty="0" smtClean="0"/>
              <a:t>. and data-sharing: </a:t>
            </a:r>
            <a:r>
              <a:rPr lang="en-US" sz="3600" dirty="0"/>
              <a:t>The Threat to Student Privacy and Safety </a:t>
            </a:r>
          </a:p>
          <a:p>
            <a:pPr marL="0" indent="0">
              <a:buFontTx/>
              <a:buNone/>
              <a:defRPr/>
            </a:pPr>
            <a:r>
              <a:rPr lang="en-US" sz="3600" dirty="0"/>
              <a:t> </a:t>
            </a:r>
          </a:p>
          <a:p>
            <a:pPr algn="ctr" eaLnBrk="1" hangingPunct="1">
              <a:buFontTx/>
              <a:buNone/>
              <a:defRPr/>
            </a:pPr>
            <a:endParaRPr lang="en-US" sz="3600" dirty="0"/>
          </a:p>
          <a:p>
            <a:pPr algn="ctr" eaLnBrk="1" hangingPunct="1">
              <a:buFontTx/>
              <a:buNone/>
              <a:defRPr/>
            </a:pPr>
            <a:r>
              <a:rPr lang="en-US" dirty="0" smtClean="0"/>
              <a:t>Leonie Haimson, Class Size Matters</a:t>
            </a:r>
          </a:p>
          <a:p>
            <a:pPr algn="ctr" eaLnBrk="1" hangingPunct="1">
              <a:buFontTx/>
              <a:buNone/>
              <a:defRPr/>
            </a:pPr>
            <a:r>
              <a:rPr lang="en-US" smtClean="0"/>
              <a:t>March </a:t>
            </a:r>
            <a:r>
              <a:rPr lang="en-US" dirty="0" smtClean="0"/>
              <a:t>2014</a:t>
            </a:r>
            <a:endParaRPr lang="en-US" dirty="0"/>
          </a:p>
          <a:p>
            <a:pPr algn="ctr" eaLnBrk="1" hangingPunct="1">
              <a:buFontTx/>
              <a:buNone/>
              <a:defRPr/>
            </a:pPr>
            <a:endParaRPr lang="en-US" dirty="0"/>
          </a:p>
          <a:p>
            <a:pPr algn="ctr" eaLnBrk="1" hangingPunct="1">
              <a:buFontTx/>
              <a:buNone/>
              <a:defRPr/>
            </a:pPr>
            <a:r>
              <a:rPr lang="en-US" sz="3600" dirty="0" smtClean="0"/>
              <a:t> </a:t>
            </a:r>
            <a:endParaRPr lang="en-US" dirty="0" smtClean="0"/>
          </a:p>
          <a:p>
            <a:pPr algn="ctr" eaLnBrk="1" hangingPunct="1">
              <a:buFontTx/>
              <a:buNone/>
              <a:defRPr/>
            </a:pPr>
            <a:endParaRPr lang="en-US" sz="2800" dirty="0" smtClean="0"/>
          </a:p>
          <a:p>
            <a:pPr algn="ctr" eaLnBrk="1" hangingPunct="1">
              <a:buFontTx/>
              <a:buNone/>
              <a:defRPr/>
            </a:pPr>
            <a:endParaRPr lang="en-US" sz="2400" b="1" i="1" dirty="0" smtClean="0"/>
          </a:p>
          <a:p>
            <a:pPr algn="ctr" eaLnBrk="1" hangingPunct="1">
              <a:buFontTx/>
              <a:buNone/>
              <a:defRPr/>
            </a:pPr>
            <a:endParaRPr lang="en-US" sz="2400" b="1"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30763"/>
          </a:xfrm>
        </p:spPr>
        <p:txBody>
          <a:bodyPr/>
          <a:lstStyle/>
          <a:p>
            <a:pPr>
              <a:defRPr/>
            </a:pPr>
            <a:r>
              <a:rPr lang="en-US" sz="2000" dirty="0" smtClean="0"/>
              <a:t>Though NYSED claims inBloom FERPA-compliant, </a:t>
            </a:r>
            <a:r>
              <a:rPr lang="en-US" sz="2000" i="1" dirty="0" smtClean="0"/>
              <a:t>Family </a:t>
            </a:r>
            <a:r>
              <a:rPr lang="en-US" sz="2000" i="1" dirty="0"/>
              <a:t>Educational Rights and Privacy </a:t>
            </a:r>
            <a:r>
              <a:rPr lang="en-US" sz="2000" i="1" dirty="0" smtClean="0"/>
              <a:t>Act </a:t>
            </a:r>
            <a:r>
              <a:rPr lang="en-US" sz="2000" dirty="0" smtClean="0"/>
              <a:t>regulating</a:t>
            </a:r>
            <a:r>
              <a:rPr lang="en-US" sz="2000" i="1" dirty="0" smtClean="0"/>
              <a:t> </a:t>
            </a:r>
            <a:r>
              <a:rPr lang="en-US" sz="2000" dirty="0" smtClean="0"/>
              <a:t>privacy of </a:t>
            </a:r>
            <a:r>
              <a:rPr lang="en-US" sz="2000" dirty="0"/>
              <a:t>educational </a:t>
            </a:r>
            <a:r>
              <a:rPr lang="en-US" sz="2000" dirty="0" smtClean="0"/>
              <a:t>records.</a:t>
            </a:r>
          </a:p>
          <a:p>
            <a:pPr>
              <a:defRPr/>
            </a:pPr>
            <a:endParaRPr lang="en-US" sz="2000" dirty="0"/>
          </a:p>
          <a:p>
            <a:pPr>
              <a:defRPr/>
            </a:pPr>
            <a:r>
              <a:rPr lang="en-US" sz="2000" dirty="0" smtClean="0"/>
              <a:t>FERPA </a:t>
            </a:r>
            <a:r>
              <a:rPr lang="en-US" sz="2000" dirty="0" err="1" smtClean="0"/>
              <a:t>regs</a:t>
            </a:r>
            <a:r>
              <a:rPr lang="en-US" sz="2000" dirty="0" smtClean="0"/>
              <a:t> weakened by </a:t>
            </a:r>
            <a:r>
              <a:rPr lang="en-US" sz="2000" dirty="0"/>
              <a:t>US </a:t>
            </a:r>
            <a:r>
              <a:rPr lang="en-US" sz="2000" dirty="0" err="1"/>
              <a:t>Dept</a:t>
            </a:r>
            <a:r>
              <a:rPr lang="en-US" sz="2000" dirty="0"/>
              <a:t> of Ed in 2009 and </a:t>
            </a:r>
            <a:r>
              <a:rPr lang="en-US" sz="2000" dirty="0" smtClean="0"/>
              <a:t>2011 </a:t>
            </a:r>
            <a:r>
              <a:rPr lang="en-US" sz="2000" dirty="0"/>
              <a:t>to encourage data sharing with </a:t>
            </a:r>
            <a:r>
              <a:rPr lang="en-US" sz="2000" dirty="0" smtClean="0"/>
              <a:t>contractors &amp; “authorized agents” without parental consent.</a:t>
            </a:r>
          </a:p>
          <a:p>
            <a:pPr>
              <a:defRPr/>
            </a:pPr>
            <a:endParaRPr lang="en-US" sz="2000" dirty="0"/>
          </a:p>
          <a:p>
            <a:pPr>
              <a:defRPr/>
            </a:pPr>
            <a:r>
              <a:rPr lang="en-US" sz="2000" dirty="0"/>
              <a:t>US </a:t>
            </a:r>
            <a:r>
              <a:rPr lang="en-US" sz="2000" dirty="0" err="1"/>
              <a:t>Dept</a:t>
            </a:r>
            <a:r>
              <a:rPr lang="en-US" sz="2000" dirty="0"/>
              <a:t> of </a:t>
            </a:r>
            <a:r>
              <a:rPr lang="en-US" sz="2000" dirty="0" smtClean="0"/>
              <a:t>Ed was sued in </a:t>
            </a:r>
            <a:r>
              <a:rPr lang="en-US" sz="2000" dirty="0"/>
              <a:t>federal court </a:t>
            </a:r>
            <a:r>
              <a:rPr lang="en-US" sz="2000" dirty="0" smtClean="0"/>
              <a:t>for </a:t>
            </a:r>
            <a:r>
              <a:rPr lang="en-US" sz="2000" dirty="0"/>
              <a:t>rewriting </a:t>
            </a:r>
            <a:r>
              <a:rPr lang="en-US" sz="2000" dirty="0" smtClean="0"/>
              <a:t>FERPA in way violates original intent </a:t>
            </a:r>
            <a:r>
              <a:rPr lang="en-US" sz="2000" dirty="0"/>
              <a:t>and language of </a:t>
            </a:r>
            <a:r>
              <a:rPr lang="en-US" sz="2000" dirty="0" smtClean="0"/>
              <a:t>law.</a:t>
            </a:r>
          </a:p>
          <a:p>
            <a:pPr>
              <a:defRPr/>
            </a:pPr>
            <a:endParaRPr lang="en-US" sz="2000" dirty="0"/>
          </a:p>
          <a:p>
            <a:pPr>
              <a:defRPr/>
            </a:pPr>
            <a:r>
              <a:rPr lang="en-US" sz="2000" dirty="0" smtClean="0"/>
              <a:t>The same data stored in child’s health records or gained through online usage could NOT be shared with any 3</a:t>
            </a:r>
            <a:r>
              <a:rPr lang="en-US" sz="2000" baseline="30000" dirty="0" smtClean="0"/>
              <a:t>rd</a:t>
            </a:r>
            <a:r>
              <a:rPr lang="en-US" sz="2000" dirty="0" smtClean="0"/>
              <a:t> parties without parental consent, acc. to HIPAA </a:t>
            </a:r>
            <a:r>
              <a:rPr lang="en-US" sz="2000" dirty="0"/>
              <a:t>(</a:t>
            </a:r>
            <a:r>
              <a:rPr lang="en-US" sz="2000" i="1" dirty="0"/>
              <a:t>Health Insurance Portability and Accountability Act</a:t>
            </a:r>
            <a:r>
              <a:rPr lang="en-US" sz="2000" dirty="0"/>
              <a:t>) </a:t>
            </a:r>
            <a:r>
              <a:rPr lang="en-US" sz="2000" dirty="0" smtClean="0"/>
              <a:t>or COPPA (</a:t>
            </a:r>
            <a:r>
              <a:rPr lang="en-US" sz="2000" i="1" dirty="0" smtClean="0"/>
              <a:t>Children’s Online </a:t>
            </a:r>
            <a:r>
              <a:rPr lang="en-US" sz="2000" i="1" dirty="0"/>
              <a:t>P</a:t>
            </a:r>
            <a:r>
              <a:rPr lang="en-US" sz="2000" i="1" dirty="0" smtClean="0"/>
              <a:t>rotection </a:t>
            </a:r>
            <a:r>
              <a:rPr lang="en-US" sz="2000" i="1" dirty="0"/>
              <a:t>A</a:t>
            </a:r>
            <a:r>
              <a:rPr lang="en-US" sz="2000" i="1" dirty="0" smtClean="0"/>
              <a:t>ct</a:t>
            </a:r>
            <a:r>
              <a:rPr lang="en-US" sz="2000" dirty="0" smtClean="0"/>
              <a:t>)</a:t>
            </a:r>
          </a:p>
          <a:p>
            <a:pPr>
              <a:defRPr/>
            </a:pPr>
            <a:endParaRPr lang="en-US" sz="1800" dirty="0" smtClean="0"/>
          </a:p>
          <a:p>
            <a:pPr>
              <a:defRPr/>
            </a:pPr>
            <a:endParaRPr lang="en-US" sz="1800" dirty="0" smtClean="0"/>
          </a:p>
          <a:p>
            <a:pPr>
              <a:defRPr/>
            </a:pPr>
            <a:endParaRPr lang="en-US" sz="1800" dirty="0"/>
          </a:p>
          <a:p>
            <a:pPr marL="0" indent="0">
              <a:buFontTx/>
              <a:buNone/>
              <a:defRPr/>
            </a:pPr>
            <a:endParaRPr lang="en-US" sz="1800" dirty="0" smtClean="0"/>
          </a:p>
          <a:p>
            <a:pPr marL="0" indent="0">
              <a:buFontTx/>
              <a:buNone/>
              <a:defRPr/>
            </a:pPr>
            <a:endParaRPr lang="en-US" sz="1800" dirty="0"/>
          </a:p>
          <a:p>
            <a:pPr>
              <a:defRPr/>
            </a:pPr>
            <a:endParaRPr lang="en-US"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about privacy?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274638"/>
            <a:ext cx="8305800" cy="1249362"/>
          </a:xfrm>
          <a:solidFill>
            <a:schemeClr val="accent1"/>
          </a:solidFill>
        </p:spPr>
        <p:txBody>
          <a:bodyPr/>
          <a:lstStyle/>
          <a:p>
            <a:r>
              <a:rPr lang="en-US" altLang="en-US" sz="4000" smtClean="0">
                <a:ea typeface="ＭＳ Ｐゴシック" pitchFamily="34" charset="-128"/>
              </a:rPr>
              <a:t>Issues with the dashboards</a:t>
            </a:r>
            <a:br>
              <a:rPr lang="en-US" altLang="en-US" sz="4000" smtClean="0">
                <a:ea typeface="ＭＳ Ｐゴシック" pitchFamily="34" charset="-128"/>
              </a:rPr>
            </a:br>
            <a:r>
              <a:rPr lang="en-US" altLang="en-US" sz="4000" i="1" smtClean="0">
                <a:ea typeface="ＭＳ Ｐゴシック" pitchFamily="34" charset="-128"/>
              </a:rPr>
              <a:t>-- even if there are no breaches</a:t>
            </a:r>
          </a:p>
        </p:txBody>
      </p:sp>
      <p:sp>
        <p:nvSpPr>
          <p:cNvPr id="3" name="Content Placeholder 2"/>
          <p:cNvSpPr>
            <a:spLocks noGrp="1"/>
          </p:cNvSpPr>
          <p:nvPr>
            <p:ph idx="1"/>
          </p:nvPr>
        </p:nvSpPr>
        <p:spPr/>
        <p:txBody>
          <a:bodyPr/>
          <a:lstStyle/>
          <a:p>
            <a:pPr>
              <a:defRPr/>
            </a:pPr>
            <a:r>
              <a:rPr lang="en-US" sz="2400" dirty="0" smtClean="0"/>
              <a:t>Minor incidents will now enter into a student’s permanent record and be easily accessible to teachers and others through the dashboards.</a:t>
            </a:r>
          </a:p>
          <a:p>
            <a:pPr>
              <a:defRPr/>
            </a:pPr>
            <a:endParaRPr lang="en-US" sz="2400" dirty="0"/>
          </a:p>
          <a:p>
            <a:pPr>
              <a:defRPr/>
            </a:pPr>
            <a:r>
              <a:rPr lang="en-US" sz="2400" dirty="0" smtClean="0"/>
              <a:t>Research shows that teachers tend to stereotype students based on prior knowledge and that this can become a self-fulfilling prophecy.</a:t>
            </a:r>
          </a:p>
          <a:p>
            <a:pPr>
              <a:defRPr/>
            </a:pPr>
            <a:endParaRPr lang="en-US" sz="2400" dirty="0" smtClean="0"/>
          </a:p>
          <a:p>
            <a:pPr>
              <a:defRPr/>
            </a:pPr>
            <a:r>
              <a:rPr lang="en-US" sz="2400" dirty="0" smtClean="0"/>
              <a:t>If dashboards reveal details in an academic or disciplinary history before teachers have met students, this can create negative expectations that seriously impair their prospects.</a:t>
            </a:r>
          </a:p>
          <a:p>
            <a:pPr marL="0" indent="0">
              <a:buFontTx/>
              <a:buNone/>
              <a:defRPr/>
            </a:pP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solidFill>
            <a:schemeClr val="accent1"/>
          </a:solidFill>
        </p:spPr>
        <p:txBody>
          <a:bodyPr/>
          <a:lstStyle/>
          <a:p>
            <a:r>
              <a:rPr lang="en-US" altLang="en-US" sz="4000" dirty="0" smtClean="0">
                <a:ea typeface="ＭＳ Ｐゴシック" pitchFamily="34" charset="-128"/>
              </a:rPr>
              <a:t>Data collection/connection with Common core</a:t>
            </a:r>
          </a:p>
        </p:txBody>
      </p:sp>
      <p:sp>
        <p:nvSpPr>
          <p:cNvPr id="15363" name="Content Placeholder 2"/>
          <p:cNvSpPr>
            <a:spLocks noGrp="1"/>
          </p:cNvSpPr>
          <p:nvPr>
            <p:ph idx="1"/>
          </p:nvPr>
        </p:nvSpPr>
        <p:spPr>
          <a:xfrm>
            <a:off x="304800" y="1447800"/>
            <a:ext cx="8229600" cy="4678363"/>
          </a:xfrm>
        </p:spPr>
        <p:txBody>
          <a:bodyPr/>
          <a:lstStyle/>
          <a:p>
            <a:r>
              <a:rPr lang="en-US" altLang="en-US" sz="2000" dirty="0" smtClean="0">
                <a:ea typeface="ＭＳ Ｐゴシック" pitchFamily="34" charset="-128"/>
              </a:rPr>
              <a:t>With uniform tests and test score data across nation, multi-state databases more valuable to vendors &amp; groups like Gates Foundation.</a:t>
            </a:r>
          </a:p>
          <a:p>
            <a:endParaRPr lang="en-US" altLang="en-US" sz="2000" dirty="0" smtClean="0">
              <a:ea typeface="ＭＳ Ｐゴシック" pitchFamily="34" charset="-128"/>
            </a:endParaRPr>
          </a:p>
          <a:p>
            <a:r>
              <a:rPr lang="en-US" altLang="en-US" sz="2000" dirty="0" smtClean="0">
                <a:ea typeface="ＭＳ Ｐゴシック" pitchFamily="34" charset="-128"/>
              </a:rPr>
              <a:t>Through federal stimulus funds &amp; RTTT, US </a:t>
            </a:r>
            <a:r>
              <a:rPr lang="en-US" altLang="en-US" sz="2000" dirty="0" err="1" smtClean="0">
                <a:ea typeface="ＭＳ Ｐゴシック" pitchFamily="34" charset="-128"/>
              </a:rPr>
              <a:t>Dept</a:t>
            </a:r>
            <a:r>
              <a:rPr lang="en-US" altLang="en-US" sz="2000" dirty="0" smtClean="0">
                <a:ea typeface="ＭＳ Ｐゴシック" pitchFamily="34" charset="-128"/>
              </a:rPr>
              <a:t> of Ed pushed states to create longitudinal “cradle to grave” data systems </a:t>
            </a:r>
          </a:p>
          <a:p>
            <a:endParaRPr lang="en-US" altLang="en-US" sz="2000" dirty="0" smtClean="0">
              <a:ea typeface="ＭＳ Ｐゴシック" pitchFamily="34" charset="-128"/>
            </a:endParaRPr>
          </a:p>
          <a:p>
            <a:r>
              <a:rPr lang="en-US" altLang="en-US" sz="2000" dirty="0" smtClean="0">
                <a:ea typeface="ＭＳ Ｐゴシック" pitchFamily="34" charset="-128"/>
              </a:rPr>
              <a:t>These systems supposed to collect info on children among many state agencies and provide it to researchers and others.</a:t>
            </a:r>
          </a:p>
          <a:p>
            <a:endParaRPr lang="en-US" altLang="en-US" sz="2000" dirty="0">
              <a:ea typeface="ＭＳ Ｐゴシック" pitchFamily="34" charset="-128"/>
            </a:endParaRPr>
          </a:p>
          <a:p>
            <a:r>
              <a:rPr lang="en-US" altLang="en-US" sz="2000" dirty="0" smtClean="0">
                <a:ea typeface="ＭＳ Ｐゴシック" pitchFamily="34" charset="-128"/>
              </a:rPr>
              <a:t>PARCC &amp; SBAC testing consortia poised to become </a:t>
            </a:r>
            <a:r>
              <a:rPr lang="en-US" altLang="en-US" sz="2000" dirty="0" err="1" smtClean="0">
                <a:ea typeface="ＭＳ Ｐゴシック" pitchFamily="34" charset="-128"/>
              </a:rPr>
              <a:t>inBloom</a:t>
            </a:r>
            <a:r>
              <a:rPr lang="en-US" altLang="en-US" sz="2000" dirty="0" smtClean="0">
                <a:ea typeface="ＭＳ Ｐゴシック" pitchFamily="34" charset="-128"/>
              </a:rPr>
              <a:t>-like, multi-state databases collecting and sharing personal data w/o parental knowledge or consent.</a:t>
            </a:r>
          </a:p>
          <a:p>
            <a:endParaRPr lang="en-US" altLang="en-US"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chemeClr val="accent1"/>
          </a:solidFill>
        </p:spPr>
        <p:txBody>
          <a:bodyPr/>
          <a:lstStyle/>
          <a:p>
            <a:r>
              <a:rPr lang="en-US" altLang="en-US" dirty="0" smtClean="0">
                <a:ea typeface="ＭＳ Ｐゴシック" pitchFamily="34" charset="-128"/>
              </a:rPr>
              <a:t>Post </a:t>
            </a:r>
            <a:r>
              <a:rPr lang="en-US" altLang="en-US" dirty="0" err="1" smtClean="0">
                <a:ea typeface="ＭＳ Ｐゴシック" pitchFamily="34" charset="-128"/>
              </a:rPr>
              <a:t>inBloom</a:t>
            </a:r>
            <a:r>
              <a:rPr lang="en-US" altLang="en-US" dirty="0" smtClean="0">
                <a:ea typeface="ＭＳ Ｐゴシック" pitchFamily="34" charset="-128"/>
              </a:rPr>
              <a:t>…</a:t>
            </a:r>
          </a:p>
        </p:txBody>
      </p:sp>
      <p:sp>
        <p:nvSpPr>
          <p:cNvPr id="19459" name="Content Placeholder 2"/>
          <p:cNvSpPr>
            <a:spLocks noGrp="1"/>
          </p:cNvSpPr>
          <p:nvPr>
            <p:ph idx="1"/>
          </p:nvPr>
        </p:nvSpPr>
        <p:spPr>
          <a:xfrm>
            <a:off x="457200" y="1295400"/>
            <a:ext cx="8229600" cy="4830763"/>
          </a:xfrm>
        </p:spPr>
        <p:txBody>
          <a:bodyPr/>
          <a:lstStyle/>
          <a:p>
            <a:r>
              <a:rPr lang="en-US" altLang="en-US" sz="2400" dirty="0" smtClean="0">
                <a:ea typeface="ＭＳ Ｐゴシック" pitchFamily="34" charset="-128"/>
              </a:rPr>
              <a:t>Parents need to know </a:t>
            </a:r>
            <a:r>
              <a:rPr lang="en-US" altLang="en-US" sz="2400" b="1" i="1" dirty="0" smtClean="0">
                <a:ea typeface="ＭＳ Ｐゴシック" pitchFamily="34" charset="-128"/>
              </a:rPr>
              <a:t>exactly</a:t>
            </a:r>
            <a:r>
              <a:rPr lang="en-US" altLang="en-US" sz="2400" dirty="0" smtClean="0">
                <a:ea typeface="ＭＳ Ｐゴシック" pitchFamily="34" charset="-128"/>
              </a:rPr>
              <a:t> what districts are </a:t>
            </a:r>
            <a:r>
              <a:rPr lang="en-US" altLang="en-US" sz="2400" b="1" i="1" dirty="0" smtClean="0">
                <a:ea typeface="ＭＳ Ｐゴシック" pitchFamily="34" charset="-128"/>
              </a:rPr>
              <a:t>already </a:t>
            </a:r>
            <a:r>
              <a:rPr lang="en-US" altLang="en-US" sz="2400" dirty="0" smtClean="0">
                <a:ea typeface="ＭＳ Ｐゴシック" pitchFamily="34" charset="-128"/>
              </a:rPr>
              <a:t>doing w/their children’s private data.</a:t>
            </a:r>
          </a:p>
          <a:p>
            <a:endParaRPr lang="en-US" altLang="en-US" sz="2400" dirty="0" smtClean="0">
              <a:ea typeface="ＭＳ Ｐゴシック" pitchFamily="34" charset="-128"/>
            </a:endParaRPr>
          </a:p>
          <a:p>
            <a:r>
              <a:rPr lang="en-US" altLang="en-US" sz="2400" dirty="0" smtClean="0">
                <a:ea typeface="ＭＳ Ｐゴシック" pitchFamily="34" charset="-128"/>
              </a:rPr>
              <a:t>Every parent should ask their principal &amp;/or Superintendent what personal data is being disclosed to which 3</a:t>
            </a:r>
            <a:r>
              <a:rPr lang="en-US" altLang="en-US" sz="2400" baseline="30000" dirty="0" smtClean="0">
                <a:ea typeface="ＭＳ Ｐゴシック" pitchFamily="34" charset="-128"/>
              </a:rPr>
              <a:t>rd</a:t>
            </a:r>
            <a:r>
              <a:rPr lang="en-US" altLang="en-US" sz="2400" dirty="0" smtClean="0">
                <a:ea typeface="ＭＳ Ｐゴシック" pitchFamily="34" charset="-128"/>
              </a:rPr>
              <a:t> parties &amp; under what conditions.</a:t>
            </a:r>
          </a:p>
          <a:p>
            <a:endParaRPr lang="en-US" altLang="en-US" sz="2400" dirty="0" smtClean="0">
              <a:ea typeface="ＭＳ Ｐゴシック" pitchFamily="34" charset="-128"/>
            </a:endParaRPr>
          </a:p>
          <a:p>
            <a:r>
              <a:rPr lang="en-US" altLang="en-US" sz="2400" dirty="0" smtClean="0">
                <a:ea typeface="ＭＳ Ｐゴシック" pitchFamily="34" charset="-128"/>
              </a:rPr>
              <a:t>With growth of online learning &amp; Common Core standards, student data is now incredibly valuable </a:t>
            </a:r>
          </a:p>
          <a:p>
            <a:endParaRPr lang="en-US" altLang="en-US" sz="2400" dirty="0" smtClean="0">
              <a:ea typeface="ＭＳ Ｐゴシック" pitchFamily="34" charset="-128"/>
            </a:endParaRPr>
          </a:p>
          <a:p>
            <a:r>
              <a:rPr lang="en-US" altLang="en-US" sz="2400" dirty="0" smtClean="0">
                <a:ea typeface="ＭＳ Ｐゴシック" pitchFamily="34" charset="-128"/>
              </a:rPr>
              <a:t>K12 education $500 billion potential market that vendors eager to get their hands 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t>Other examples </a:t>
            </a:r>
            <a:endParaRPr lang="en-US" dirty="0"/>
          </a:p>
        </p:txBody>
      </p:sp>
      <p:sp>
        <p:nvSpPr>
          <p:cNvPr id="3" name="Content Placeholder 2"/>
          <p:cNvSpPr>
            <a:spLocks noGrp="1"/>
          </p:cNvSpPr>
          <p:nvPr>
            <p:ph idx="1"/>
          </p:nvPr>
        </p:nvSpPr>
        <p:spPr/>
        <p:txBody>
          <a:bodyPr/>
          <a:lstStyle/>
          <a:p>
            <a:r>
              <a:rPr lang="en-US" sz="2000" dirty="0" smtClean="0"/>
              <a:t>ALEC bills: </a:t>
            </a:r>
            <a:r>
              <a:rPr lang="en-US" sz="2000" b="1" i="1" dirty="0" smtClean="0"/>
              <a:t>Student Achievement Backpack Act </a:t>
            </a:r>
            <a:r>
              <a:rPr lang="en-US" sz="2000" dirty="0" err="1" smtClean="0"/>
              <a:t>wd</a:t>
            </a:r>
            <a:r>
              <a:rPr lang="en-US" sz="2000" dirty="0" smtClean="0"/>
              <a:t> provide </a:t>
            </a:r>
            <a:r>
              <a:rPr lang="en-US" sz="2000" dirty="0"/>
              <a:t>“</a:t>
            </a:r>
            <a:r>
              <a:rPr lang="en-US" sz="2000" b="1" i="1" dirty="0"/>
              <a:t>a complete learner profile</a:t>
            </a:r>
            <a:r>
              <a:rPr lang="en-US" sz="2000" dirty="0"/>
              <a:t>” </a:t>
            </a:r>
            <a:r>
              <a:rPr lang="en-US" sz="2000" dirty="0" smtClean="0"/>
              <a:t>stored </a:t>
            </a:r>
            <a:r>
              <a:rPr lang="en-US" sz="2000" dirty="0"/>
              <a:t>on a data cloud and “managed by the State Office of Education” which would follow “the student from school to school.” Parents would have no authority over who accessed their children’s data </a:t>
            </a:r>
            <a:endParaRPr lang="en-US" sz="2000" dirty="0" smtClean="0"/>
          </a:p>
          <a:p>
            <a:endParaRPr lang="en-US" sz="2000" dirty="0" smtClean="0"/>
          </a:p>
          <a:p>
            <a:r>
              <a:rPr lang="en-US" sz="2000" b="1" dirty="0" smtClean="0"/>
              <a:t>“</a:t>
            </a:r>
            <a:r>
              <a:rPr lang="en-US" sz="2000" b="1" i="1" dirty="0"/>
              <a:t>Student Futures Steering Committee</a:t>
            </a:r>
            <a:r>
              <a:rPr lang="en-US" sz="2000" dirty="0"/>
              <a:t>" </a:t>
            </a:r>
            <a:r>
              <a:rPr lang="en-US" sz="2000" dirty="0" smtClean="0"/>
              <a:t>members </a:t>
            </a:r>
            <a:r>
              <a:rPr lang="en-US" sz="2000" dirty="0" err="1" smtClean="0"/>
              <a:t>appt</a:t>
            </a:r>
            <a:r>
              <a:rPr lang="en-US" sz="2000" dirty="0" smtClean="0"/>
              <a:t> by Governor</a:t>
            </a:r>
            <a:r>
              <a:rPr lang="en-US" sz="2000" dirty="0"/>
              <a:t>, </a:t>
            </a:r>
            <a:r>
              <a:rPr lang="en-US" sz="2000" dirty="0" smtClean="0"/>
              <a:t>to collect student data across agencies and “</a:t>
            </a:r>
            <a:r>
              <a:rPr lang="en-US" sz="2000" i="1" dirty="0"/>
              <a:t>administer and manage Student Futures in collaboration with the Department of Workforce Services, the State Board of Regents, and the State Board of </a:t>
            </a:r>
            <a:r>
              <a:rPr lang="en-US" sz="2000" i="1" dirty="0" smtClean="0"/>
              <a:t>Education</a:t>
            </a:r>
            <a:r>
              <a:rPr lang="en-US" sz="2000" dirty="0" smtClean="0"/>
              <a:t>” to steer kids into appropriate careers.</a:t>
            </a:r>
          </a:p>
          <a:p>
            <a:endParaRPr lang="en-US" sz="2000" dirty="0"/>
          </a:p>
          <a:p>
            <a:r>
              <a:rPr lang="en-US" sz="2000" dirty="0" smtClean="0"/>
              <a:t>Code.org , asking for 7 </a:t>
            </a:r>
            <a:r>
              <a:rPr lang="en-US" sz="2000" dirty="0" err="1" smtClean="0"/>
              <a:t>yrs</a:t>
            </a:r>
            <a:r>
              <a:rPr lang="en-US" sz="2000" dirty="0" smtClean="0"/>
              <a:t> of personal data in exchange for free software &amp; PD.</a:t>
            </a:r>
          </a:p>
          <a:p>
            <a:endParaRPr lang="en-US" dirty="0"/>
          </a:p>
          <a:p>
            <a:endParaRPr lang="en-US" dirty="0"/>
          </a:p>
        </p:txBody>
      </p:sp>
    </p:spTree>
    <p:extLst>
      <p:ext uri="{BB962C8B-B14F-4D97-AF65-F5344CB8AC3E}">
        <p14:creationId xmlns:p14="http://schemas.microsoft.com/office/powerpoint/2010/main" val="3840240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35563"/>
          </a:xfrm>
        </p:spPr>
        <p:txBody>
          <a:bodyPr/>
          <a:lstStyle/>
          <a:p>
            <a:pPr>
              <a:defRPr/>
            </a:pPr>
            <a:r>
              <a:rPr lang="en-US" sz="1800" dirty="0" smtClean="0"/>
              <a:t>inBloom Inc. non-profit corporation funded with $100M from Gates Foundation &amp; Carnegie Corporation to collect, format and share personally identifiable student data with vendors.</a:t>
            </a:r>
          </a:p>
          <a:p>
            <a:pPr>
              <a:defRPr/>
            </a:pPr>
            <a:endParaRPr lang="en-US" sz="1800" dirty="0"/>
          </a:p>
          <a:p>
            <a:pPr>
              <a:defRPr/>
            </a:pPr>
            <a:r>
              <a:rPr lang="en-US" sz="1800" dirty="0" smtClean="0"/>
              <a:t>Data uploaded onto a cloud operated by Amazon.com, with operating system built by Wireless </a:t>
            </a:r>
            <a:r>
              <a:rPr lang="en-US" sz="1800" dirty="0"/>
              <a:t>Generation/Amplify, </a:t>
            </a:r>
            <a:r>
              <a:rPr lang="en-US" sz="1800" dirty="0" smtClean="0"/>
              <a:t>subsidiary </a:t>
            </a:r>
            <a:r>
              <a:rPr lang="en-US" sz="1800" dirty="0"/>
              <a:t>of Rupert Murdoch’s </a:t>
            </a:r>
            <a:r>
              <a:rPr lang="en-US" sz="1800" dirty="0" err="1" smtClean="0"/>
              <a:t>NewsCorp</a:t>
            </a:r>
            <a:r>
              <a:rPr lang="en-US" sz="1800" dirty="0" smtClean="0"/>
              <a:t>..</a:t>
            </a:r>
          </a:p>
          <a:p>
            <a:pPr>
              <a:defRPr/>
            </a:pPr>
            <a:endParaRPr lang="en-US" sz="1800" dirty="0"/>
          </a:p>
          <a:p>
            <a:pPr>
              <a:defRPr/>
            </a:pPr>
            <a:r>
              <a:rPr lang="en-US" sz="1800" dirty="0" smtClean="0"/>
              <a:t>NY RTTT districts told to sign up for “data dashboards” from 3 vendors, </a:t>
            </a:r>
            <a:r>
              <a:rPr lang="en-US" sz="1800" dirty="0" err="1" smtClean="0"/>
              <a:t>ConnectEDU</a:t>
            </a:r>
            <a:r>
              <a:rPr lang="en-US" sz="1800" dirty="0" smtClean="0"/>
              <a:t>, </a:t>
            </a:r>
            <a:r>
              <a:rPr lang="en-US" sz="1800" dirty="0" err="1"/>
              <a:t>eScholar</a:t>
            </a:r>
            <a:r>
              <a:rPr lang="en-US" sz="1800" dirty="0"/>
              <a:t> </a:t>
            </a:r>
            <a:r>
              <a:rPr lang="en-US" sz="1800" dirty="0" smtClean="0"/>
              <a:t>or </a:t>
            </a:r>
            <a:r>
              <a:rPr lang="en-US" sz="1800" dirty="0"/>
              <a:t>NCS </a:t>
            </a:r>
            <a:r>
              <a:rPr lang="en-US" sz="1800" dirty="0" smtClean="0"/>
              <a:t>Pearson/</a:t>
            </a:r>
            <a:r>
              <a:rPr lang="en-US" sz="1800" dirty="0" err="1" smtClean="0"/>
              <a:t>Schoolnet</a:t>
            </a:r>
            <a:r>
              <a:rPr lang="en-US" sz="1800" dirty="0" smtClean="0"/>
              <a:t>, populated with data from inBloom cloud.</a:t>
            </a:r>
          </a:p>
          <a:p>
            <a:pPr>
              <a:defRPr/>
            </a:pPr>
            <a:endParaRPr lang="en-US" sz="1800" dirty="0"/>
          </a:p>
          <a:p>
            <a:pPr>
              <a:defRPr/>
            </a:pPr>
            <a:r>
              <a:rPr lang="en-US" sz="1800" dirty="0" smtClean="0"/>
              <a:t>At least 40 districts returned RTTT funds but NYSED says their data will be uploaded anyway.</a:t>
            </a:r>
          </a:p>
          <a:p>
            <a:pPr>
              <a:defRPr/>
            </a:pPr>
            <a:endParaRPr lang="en-US" sz="1800" dirty="0" smtClean="0"/>
          </a:p>
          <a:p>
            <a:pPr>
              <a:defRPr/>
            </a:pPr>
            <a:r>
              <a:rPr lang="en-US" sz="1800" dirty="0" smtClean="0"/>
              <a:t>inBloom plans to commercialize this data, and w/ district consent, provide it to for-profit software vendors, </a:t>
            </a:r>
            <a:r>
              <a:rPr lang="en-US" sz="1800" dirty="0"/>
              <a:t>to help them develop </a:t>
            </a:r>
            <a:r>
              <a:rPr lang="en-US" sz="1800" dirty="0" smtClean="0"/>
              <a:t>their “learning </a:t>
            </a:r>
            <a:r>
              <a:rPr lang="en-US" sz="1800" dirty="0"/>
              <a:t>products.”  </a:t>
            </a:r>
            <a:endParaRPr lang="en-US" sz="1800" dirty="0" smtClean="0"/>
          </a:p>
          <a:p>
            <a:pPr>
              <a:defRPr/>
            </a:pPr>
            <a:endParaRPr lang="en-US" sz="1800" dirty="0"/>
          </a:p>
          <a:p>
            <a:pPr>
              <a:defRPr/>
            </a:pPr>
            <a:endParaRPr lang="en-US" sz="1800" dirty="0" smtClean="0"/>
          </a:p>
          <a:p>
            <a:pPr>
              <a:defRPr/>
            </a:pPr>
            <a:endParaRPr lang="en-US" sz="2200" dirty="0"/>
          </a:p>
          <a:p>
            <a:pPr marL="0" indent="0">
              <a:buFontTx/>
              <a:buNone/>
              <a:defRPr/>
            </a:pPr>
            <a:endParaRPr lang="en-US" sz="2400" dirty="0"/>
          </a:p>
        </p:txBody>
      </p:sp>
      <p:sp>
        <p:nvSpPr>
          <p:cNvPr id="4"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is </a:t>
            </a:r>
            <a:r>
              <a:rPr lang="en-US" sz="3600" kern="0" dirty="0" err="1">
                <a:solidFill>
                  <a:schemeClr val="tx2"/>
                </a:solidFill>
                <a:latin typeface="+mj-lt"/>
                <a:ea typeface="ＭＳ Ｐゴシック" charset="-128"/>
                <a:cs typeface="ＭＳ Ｐゴシック" charset="-128"/>
              </a:rPr>
              <a:t>inBloom</a:t>
            </a:r>
            <a:r>
              <a:rPr lang="en-US" sz="3600" kern="0" dirty="0">
                <a:solidFill>
                  <a:schemeClr val="tx2"/>
                </a:solidFill>
                <a:latin typeface="+mj-lt"/>
                <a:ea typeface="ＭＳ Ｐゴシック" charset="-128"/>
                <a:cs typeface="ＭＳ Ｐゴシック" charset="-128"/>
              </a:rPr>
              <a:t> Inc.?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274638"/>
            <a:ext cx="8001000" cy="563562"/>
          </a:xfrm>
          <a:solidFill>
            <a:schemeClr val="accent1"/>
          </a:solidFill>
        </p:spPr>
        <p:txBody>
          <a:bodyPr/>
          <a:lstStyle/>
          <a:p>
            <a:r>
              <a:rPr lang="en-US" altLang="en-US" smtClean="0">
                <a:ea typeface="ＭＳ Ｐゴシック" pitchFamily="34" charset="-128"/>
              </a:rPr>
              <a:t>inBloom Timeline</a:t>
            </a:r>
          </a:p>
        </p:txBody>
      </p:sp>
      <p:sp>
        <p:nvSpPr>
          <p:cNvPr id="3" name="Content Placeholder 2"/>
          <p:cNvSpPr>
            <a:spLocks noGrp="1"/>
          </p:cNvSpPr>
          <p:nvPr>
            <p:ph idx="1"/>
          </p:nvPr>
        </p:nvSpPr>
        <p:spPr>
          <a:xfrm>
            <a:off x="381000" y="914400"/>
            <a:ext cx="8610600" cy="5211763"/>
          </a:xfrm>
        </p:spPr>
        <p:txBody>
          <a:bodyPr/>
          <a:lstStyle/>
          <a:p>
            <a:pPr>
              <a:defRPr/>
            </a:pPr>
            <a:r>
              <a:rPr lang="en-US" sz="1600" b="1" dirty="0"/>
              <a:t>May 5, 2011:</a:t>
            </a:r>
            <a:r>
              <a:rPr lang="en-US" sz="1600" dirty="0"/>
              <a:t> </a:t>
            </a:r>
            <a:r>
              <a:rPr lang="en-US" sz="1600" dirty="0" smtClean="0">
                <a:hlinkClick r:id="rId3"/>
              </a:rPr>
              <a:t>NYSED sends letter </a:t>
            </a:r>
            <a:r>
              <a:rPr lang="en-US" sz="1600" dirty="0">
                <a:hlinkClick r:id="rId3"/>
              </a:rPr>
              <a:t>to the State </a:t>
            </a:r>
            <a:r>
              <a:rPr lang="en-US" sz="1600" dirty="0" smtClean="0">
                <a:hlinkClick r:id="rId3"/>
              </a:rPr>
              <a:t>Comptroller</a:t>
            </a:r>
            <a:r>
              <a:rPr lang="en-US" sz="1600" dirty="0" smtClean="0"/>
              <a:t>, </a:t>
            </a:r>
            <a:r>
              <a:rPr lang="en-US" sz="1600" dirty="0"/>
              <a:t>asking </a:t>
            </a:r>
            <a:r>
              <a:rPr lang="en-US" sz="1600" dirty="0" smtClean="0"/>
              <a:t>approval of a </a:t>
            </a:r>
            <a:r>
              <a:rPr lang="en-US" sz="1600" dirty="0"/>
              <a:t>$27 million no-bid contract with Wireless Generation, to build </a:t>
            </a:r>
            <a:r>
              <a:rPr lang="en-US" sz="1600" dirty="0" smtClean="0"/>
              <a:t>state’s longitudinal student data system</a:t>
            </a:r>
          </a:p>
          <a:p>
            <a:pPr>
              <a:defRPr/>
            </a:pPr>
            <a:endParaRPr lang="en-US" sz="1600" dirty="0" smtClean="0"/>
          </a:p>
          <a:p>
            <a:pPr>
              <a:defRPr/>
            </a:pPr>
            <a:r>
              <a:rPr lang="en-US" sz="1600" b="1" dirty="0" smtClean="0"/>
              <a:t>June </a:t>
            </a:r>
            <a:r>
              <a:rPr lang="en-US" sz="1600" b="1" dirty="0"/>
              <a:t>8, 2011:</a:t>
            </a:r>
            <a:r>
              <a:rPr lang="en-US" sz="1600" dirty="0"/>
              <a:t> </a:t>
            </a:r>
            <a:r>
              <a:rPr lang="en-US" sz="1600" dirty="0">
                <a:hlinkClick r:id="rId4"/>
              </a:rPr>
              <a:t>Daily News </a:t>
            </a:r>
            <a:r>
              <a:rPr lang="en-US" sz="1600" dirty="0" smtClean="0"/>
              <a:t>reports on proposed </a:t>
            </a:r>
            <a:r>
              <a:rPr lang="en-US" sz="1600" dirty="0"/>
              <a:t>contract.  Controversy </a:t>
            </a:r>
            <a:r>
              <a:rPr lang="en-US" sz="1600" dirty="0" smtClean="0"/>
              <a:t>ensues as Wireless bought by Murdoch’s </a:t>
            </a:r>
            <a:r>
              <a:rPr lang="en-US" sz="1600" dirty="0" err="1" smtClean="0"/>
              <a:t>NewsCorp</a:t>
            </a:r>
            <a:r>
              <a:rPr lang="en-US" sz="1600" dirty="0" smtClean="0"/>
              <a:t>  6 months before, days </a:t>
            </a:r>
            <a:r>
              <a:rPr lang="en-US" sz="1600" dirty="0"/>
              <a:t>after Joel Klein announced </a:t>
            </a:r>
            <a:r>
              <a:rPr lang="en-US" sz="1600" dirty="0" smtClean="0"/>
              <a:t>resignation from </a:t>
            </a:r>
            <a:r>
              <a:rPr lang="en-US" sz="1600" dirty="0"/>
              <a:t>DOE to work at </a:t>
            </a:r>
            <a:r>
              <a:rPr lang="en-US" sz="1600" dirty="0" smtClean="0"/>
              <a:t>News Corp.</a:t>
            </a:r>
          </a:p>
          <a:p>
            <a:pPr>
              <a:defRPr/>
            </a:pPr>
            <a:endParaRPr lang="en-US" sz="1600" dirty="0"/>
          </a:p>
          <a:p>
            <a:pPr>
              <a:defRPr/>
            </a:pPr>
            <a:r>
              <a:rPr lang="en-US" sz="1600" b="1" dirty="0"/>
              <a:t>July 2011:</a:t>
            </a:r>
            <a:r>
              <a:rPr lang="en-US" sz="1600" dirty="0"/>
              <a:t> </a:t>
            </a:r>
            <a:r>
              <a:rPr lang="en-US" sz="1600" dirty="0" smtClean="0"/>
              <a:t>News Corp engulfed </a:t>
            </a:r>
            <a:r>
              <a:rPr lang="en-US" sz="1600" dirty="0"/>
              <a:t>in a </a:t>
            </a:r>
            <a:r>
              <a:rPr lang="en-US" sz="1600" dirty="0">
                <a:hlinkClick r:id="rId5"/>
              </a:rPr>
              <a:t>huge scandal</a:t>
            </a:r>
            <a:r>
              <a:rPr lang="en-US" sz="1600" dirty="0"/>
              <a:t>, including </a:t>
            </a:r>
            <a:r>
              <a:rPr lang="en-US" sz="1600" dirty="0" smtClean="0"/>
              <a:t>phone hacking in UK. CSM, NYSUT and others urge State </a:t>
            </a:r>
            <a:r>
              <a:rPr lang="en-US" sz="1600" dirty="0"/>
              <a:t>Comptroller </a:t>
            </a:r>
            <a:r>
              <a:rPr lang="en-US" sz="1600" dirty="0" smtClean="0"/>
              <a:t>to reject contract based on privacy concerns.</a:t>
            </a:r>
            <a:endParaRPr lang="en-US" sz="1600" dirty="0"/>
          </a:p>
          <a:p>
            <a:pPr marL="0" indent="0">
              <a:buFontTx/>
              <a:buNone/>
              <a:defRPr/>
            </a:pPr>
            <a:endParaRPr lang="en-US" sz="1600" dirty="0"/>
          </a:p>
          <a:p>
            <a:pPr>
              <a:defRPr/>
            </a:pPr>
            <a:r>
              <a:rPr lang="en-US" sz="1600" b="1" dirty="0"/>
              <a:t>Aug </a:t>
            </a:r>
            <a:r>
              <a:rPr lang="en-US" sz="1600" b="1" dirty="0" smtClean="0"/>
              <a:t>9, 2011: </a:t>
            </a:r>
            <a:r>
              <a:rPr lang="en-US" sz="1600" dirty="0" smtClean="0"/>
              <a:t>My first </a:t>
            </a:r>
            <a:r>
              <a:rPr lang="en-US" sz="1600" dirty="0" err="1" smtClean="0"/>
              <a:t>HuffPo</a:t>
            </a:r>
            <a:r>
              <a:rPr lang="en-US" sz="1600" dirty="0" smtClean="0"/>
              <a:t> column on the multi-state Gates data collection project called the Shared Learning Collaborative, also with an operating system built by Wireless Generation for $44 million.</a:t>
            </a:r>
          </a:p>
          <a:p>
            <a:pPr>
              <a:defRPr/>
            </a:pPr>
            <a:endParaRPr lang="en-US" sz="1600" b="1" dirty="0"/>
          </a:p>
          <a:p>
            <a:pPr>
              <a:defRPr/>
            </a:pPr>
            <a:r>
              <a:rPr lang="en-US" sz="1600" b="1" dirty="0" smtClean="0"/>
              <a:t>Aug 25</a:t>
            </a:r>
            <a:r>
              <a:rPr lang="en-US" sz="1600" b="1" dirty="0"/>
              <a:t>, 2011:</a:t>
            </a:r>
            <a:r>
              <a:rPr lang="en-US" sz="1600" dirty="0"/>
              <a:t> NY State Comptroller Thomas </a:t>
            </a:r>
            <a:r>
              <a:rPr lang="en-US" sz="1600" dirty="0" err="1"/>
              <a:t>DiNapoli</a:t>
            </a:r>
            <a:r>
              <a:rPr lang="en-US" sz="1600" dirty="0"/>
              <a:t> </a:t>
            </a:r>
            <a:r>
              <a:rPr lang="en-US" sz="1600" dirty="0" smtClean="0"/>
              <a:t>rejects Wireless contract: cites “</a:t>
            </a:r>
            <a:r>
              <a:rPr lang="en-US" sz="1600" b="1" i="1" dirty="0" smtClean="0"/>
              <a:t>significant </a:t>
            </a:r>
            <a:r>
              <a:rPr lang="en-US" sz="1600" b="1" i="1" dirty="0"/>
              <a:t>ongoing investigations and continuing revelations with respect to News </a:t>
            </a:r>
            <a:r>
              <a:rPr lang="en-US" sz="1600" b="1" i="1" dirty="0" smtClean="0"/>
              <a:t>Corporation”</a:t>
            </a:r>
            <a:endParaRPr lang="en-US" sz="1600" i="1" dirty="0" smtClean="0"/>
          </a:p>
          <a:p>
            <a:pPr>
              <a:defRPr/>
            </a:pPr>
            <a:endParaRPr lang="en-US" sz="1600" dirty="0"/>
          </a:p>
          <a:p>
            <a:pPr>
              <a:defRPr/>
            </a:pPr>
            <a:r>
              <a:rPr lang="en-US" sz="1600" b="1" dirty="0"/>
              <a:t>December </a:t>
            </a:r>
            <a:r>
              <a:rPr lang="en-US" sz="1600" b="1" dirty="0" smtClean="0"/>
              <a:t>13, 2011</a:t>
            </a:r>
            <a:r>
              <a:rPr lang="en-US" sz="1600" b="1" dirty="0"/>
              <a:t>:</a:t>
            </a:r>
            <a:r>
              <a:rPr lang="en-US" sz="1600" dirty="0"/>
              <a:t> </a:t>
            </a:r>
            <a:r>
              <a:rPr lang="en-US" sz="1600" dirty="0" smtClean="0"/>
              <a:t>NY </a:t>
            </a:r>
            <a:r>
              <a:rPr lang="en-US" sz="1600" dirty="0"/>
              <a:t>Board of Regents approves NYSED’s plan to share student </a:t>
            </a:r>
            <a:r>
              <a:rPr lang="en-US" sz="1600" dirty="0" smtClean="0"/>
              <a:t>data </a:t>
            </a:r>
            <a:r>
              <a:rPr lang="en-US" sz="1600" dirty="0"/>
              <a:t>with </a:t>
            </a:r>
            <a:r>
              <a:rPr lang="en-US" sz="1600" dirty="0" smtClean="0"/>
              <a:t>Shared </a:t>
            </a:r>
            <a:r>
              <a:rPr lang="en-US" sz="1600" dirty="0"/>
              <a:t>Learning </a:t>
            </a:r>
            <a:r>
              <a:rPr lang="en-US" sz="1600" dirty="0" smtClean="0"/>
              <a:t>Collaborative. Contract bypasses State &amp; City Comptroller because no funds initially change hands. </a:t>
            </a:r>
          </a:p>
          <a:p>
            <a:pPr>
              <a:defRPr/>
            </a:pPr>
            <a:endParaRPr lang="en-US" sz="1600" dirty="0"/>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90600" y="274638"/>
            <a:ext cx="7696200" cy="868362"/>
          </a:xfrm>
          <a:solidFill>
            <a:schemeClr val="accent1"/>
          </a:solidFill>
        </p:spPr>
        <p:txBody>
          <a:bodyPr/>
          <a:lstStyle/>
          <a:p>
            <a:r>
              <a:rPr lang="en-US" altLang="en-US" smtClean="0">
                <a:ea typeface="ＭＳ Ｐゴシック" pitchFamily="34" charset="-128"/>
              </a:rPr>
              <a:t>Timeline (part II)</a:t>
            </a:r>
          </a:p>
        </p:txBody>
      </p:sp>
      <p:sp>
        <p:nvSpPr>
          <p:cNvPr id="5123" name="Content Placeholder 2"/>
          <p:cNvSpPr>
            <a:spLocks noGrp="1"/>
          </p:cNvSpPr>
          <p:nvPr>
            <p:ph idx="1"/>
          </p:nvPr>
        </p:nvSpPr>
        <p:spPr>
          <a:xfrm>
            <a:off x="457200" y="1143000"/>
            <a:ext cx="8229600" cy="4983163"/>
          </a:xfrm>
        </p:spPr>
        <p:txBody>
          <a:bodyPr/>
          <a:lstStyle/>
          <a:p>
            <a:r>
              <a:rPr lang="en-US" altLang="en-US" sz="2000" dirty="0" smtClean="0">
                <a:ea typeface="ＭＳ Ｐゴシック" pitchFamily="34" charset="-128"/>
              </a:rPr>
              <a:t>October 10, 2012: Class Size Matters and attorney Norman Siegel hold press conference, urging NYSED to hold hearings, disclose more info about plan,  and give parents the right to consent before personal data shared with the Shared Learning Collaborative.</a:t>
            </a:r>
          </a:p>
          <a:p>
            <a:endParaRPr lang="en-US" altLang="en-US" sz="2000" dirty="0" smtClean="0">
              <a:ea typeface="ＭＳ Ｐゴシック" pitchFamily="34" charset="-128"/>
            </a:endParaRPr>
          </a:p>
          <a:p>
            <a:r>
              <a:rPr lang="en-US" altLang="en-US" sz="2000" dirty="0" smtClean="0">
                <a:ea typeface="ＭＳ Ｐゴシック" pitchFamily="34" charset="-128"/>
              </a:rPr>
              <a:t>October 24, 2012: NYSED says no need for hearings since plans are “public knowledge” – yet few if any elected officials, parents, superintendents or school board members know anything about this.</a:t>
            </a:r>
          </a:p>
          <a:p>
            <a:endParaRPr lang="en-US" altLang="en-US" sz="2000" dirty="0" smtClean="0">
              <a:ea typeface="ＭＳ Ｐゴシック" pitchFamily="34" charset="-128"/>
            </a:endParaRPr>
          </a:p>
          <a:p>
            <a:r>
              <a:rPr lang="en-US" altLang="en-US" sz="2000" dirty="0" smtClean="0">
                <a:ea typeface="ＭＳ Ｐゴシック" pitchFamily="34" charset="-128"/>
              </a:rPr>
              <a:t>October 29, 2012: Diane Ravitch publishes first of many blog posts on SLC, linking to our online petition to NYSED.</a:t>
            </a:r>
          </a:p>
          <a:p>
            <a:endParaRPr lang="en-US" altLang="en-US" sz="2000" dirty="0">
              <a:ea typeface="ＭＳ Ｐゴシック" pitchFamily="34" charset="-128"/>
            </a:endParaRPr>
          </a:p>
          <a:p>
            <a:r>
              <a:rPr lang="en-US" altLang="en-US" sz="2000" dirty="0" smtClean="0">
                <a:ea typeface="ＭＳ Ｐゴシック" pitchFamily="34" charset="-128"/>
              </a:rPr>
              <a:t>February 6, 2013: SLC becomes </a:t>
            </a:r>
            <a:r>
              <a:rPr lang="en-US" altLang="en-US" sz="2000" dirty="0" err="1" smtClean="0">
                <a:ea typeface="ＭＳ Ｐゴシック" pitchFamily="34" charset="-128"/>
              </a:rPr>
              <a:t>inBloom</a:t>
            </a:r>
            <a:r>
              <a:rPr lang="en-US" altLang="en-US" sz="2000" dirty="0" smtClean="0">
                <a:ea typeface="ＭＳ Ｐゴシック" pitchFamily="34" charset="-128"/>
              </a:rPr>
              <a:t> Inc.</a:t>
            </a:r>
          </a:p>
          <a:p>
            <a:endParaRPr lang="en-US" altLang="en-US" sz="2000" dirty="0" smtClean="0">
              <a:ea typeface="ＭＳ Ｐゴシック" pitchFamily="34" charset="-128"/>
            </a:endParaRPr>
          </a:p>
          <a:p>
            <a:r>
              <a:rPr lang="en-US" altLang="en-US" sz="2000" dirty="0" smtClean="0">
                <a:ea typeface="ＭＳ Ｐゴシック" pitchFamily="34" charset="-128"/>
              </a:rPr>
              <a:t>March 3, 2013: Stephanie Simon of Reuters writes first national story  about </a:t>
            </a:r>
            <a:r>
              <a:rPr lang="en-US" altLang="en-US" sz="2000" dirty="0" err="1" smtClean="0">
                <a:ea typeface="ＭＳ Ｐゴシック" pitchFamily="34" charset="-128"/>
              </a:rPr>
              <a:t>inBloom</a:t>
            </a:r>
            <a:r>
              <a:rPr lang="en-US" altLang="en-US" sz="2000" dirty="0" smtClean="0">
                <a:ea typeface="ＭＳ Ｐゴシック" pitchFamily="34" charset="-128"/>
              </a:rPr>
              <a:t>, on opening day of SXSW-Edu conference.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274638"/>
            <a:ext cx="8001000" cy="944562"/>
          </a:xfrm>
          <a:solidFill>
            <a:schemeClr val="accent1"/>
          </a:solidFill>
        </p:spPr>
        <p:txBody>
          <a:bodyPr/>
          <a:lstStyle/>
          <a:p>
            <a:r>
              <a:rPr lang="en-US" altLang="en-US" sz="2800" dirty="0" smtClean="0">
                <a:ea typeface="ＭＳ Ｐゴシック" pitchFamily="34" charset="-128"/>
              </a:rPr>
              <a:t>Within months, parents erupt in rage &amp;</a:t>
            </a:r>
            <a:br>
              <a:rPr lang="en-US" altLang="en-US" sz="2800" dirty="0" smtClean="0">
                <a:ea typeface="ＭＳ Ｐゴシック" pitchFamily="34" charset="-128"/>
              </a:rPr>
            </a:br>
            <a:r>
              <a:rPr lang="en-US" altLang="en-US" sz="2800" dirty="0" smtClean="0">
                <a:ea typeface="ＭＳ Ｐゴシック" pitchFamily="34" charset="-128"/>
              </a:rPr>
              <a:t>8 of 9 </a:t>
            </a:r>
            <a:r>
              <a:rPr lang="en-US" altLang="en-US" sz="2800" dirty="0" err="1" smtClean="0">
                <a:ea typeface="ＭＳ Ｐゴシック" pitchFamily="34" charset="-128"/>
              </a:rPr>
              <a:t>inBloom</a:t>
            </a:r>
            <a:r>
              <a:rPr lang="en-US" altLang="en-US" sz="2800" dirty="0" smtClean="0">
                <a:ea typeface="ＭＳ Ｐゴシック" pitchFamily="34" charset="-128"/>
              </a:rPr>
              <a:t> states pull out or put plans on hold </a:t>
            </a:r>
          </a:p>
        </p:txBody>
      </p:sp>
      <p:sp>
        <p:nvSpPr>
          <p:cNvPr id="6147" name="Content Placeholder 2"/>
          <p:cNvSpPr>
            <a:spLocks noGrp="1"/>
          </p:cNvSpPr>
          <p:nvPr>
            <p:ph idx="1"/>
          </p:nvPr>
        </p:nvSpPr>
        <p:spPr>
          <a:xfrm>
            <a:off x="457200" y="1295400"/>
            <a:ext cx="8229600" cy="4572000"/>
          </a:xfrm>
        </p:spPr>
        <p:txBody>
          <a:bodyPr/>
          <a:lstStyle/>
          <a:p>
            <a:r>
              <a:rPr lang="en-US" altLang="en-US" sz="1600" dirty="0" smtClean="0">
                <a:ea typeface="ＭＳ Ｐゴシック" pitchFamily="34" charset="-128"/>
              </a:rPr>
              <a:t>April 19, 2013: Louisiana Superintendent John White pulls data out of </a:t>
            </a:r>
            <a:r>
              <a:rPr lang="en-US" altLang="en-US" sz="1600" dirty="0" err="1" smtClean="0">
                <a:ea typeface="ＭＳ Ｐゴシック" pitchFamily="34" charset="-128"/>
              </a:rPr>
              <a:t>inBloom</a:t>
            </a:r>
            <a:r>
              <a:rPr lang="en-US" altLang="en-US" sz="1600" dirty="0" smtClean="0">
                <a:ea typeface="ＭＳ Ｐゴシック" pitchFamily="34" charset="-128"/>
              </a:rPr>
              <a:t> after protests from parent &amp; teacher activists.</a:t>
            </a:r>
          </a:p>
          <a:p>
            <a:endParaRPr lang="en-US" altLang="en-US" sz="1600" dirty="0" smtClean="0">
              <a:ea typeface="ＭＳ Ｐゴシック" pitchFamily="34" charset="-128"/>
            </a:endParaRPr>
          </a:p>
          <a:p>
            <a:r>
              <a:rPr lang="en-US" altLang="en-US" sz="1600" dirty="0" smtClean="0">
                <a:ea typeface="ＭＳ Ｐゴシック" pitchFamily="34" charset="-128"/>
              </a:rPr>
              <a:t>May 4, 2013: Georgia Superintendent assures parents that he will not disclose any student data to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May 29, 2013: Reuters confirms Delaware, Georgia and Kentucky have no plans to share data with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August 1, 2013: The only “pilot” district, in NC Guilford Co., pulls out of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Nov. 7, 2013: After anti-</a:t>
            </a:r>
            <a:r>
              <a:rPr lang="en-US" altLang="en-US" sz="1600" dirty="0" err="1" smtClean="0">
                <a:ea typeface="ＭＳ Ｐゴシック" pitchFamily="34" charset="-128"/>
              </a:rPr>
              <a:t>inBloom</a:t>
            </a:r>
            <a:r>
              <a:rPr lang="en-US" altLang="en-US" sz="1600" dirty="0" smtClean="0">
                <a:ea typeface="ＭＳ Ｐゴシック" pitchFamily="34" charset="-128"/>
              </a:rPr>
              <a:t> slate of candidates sweeps election, Jeff Co. school board votes to withdraw &amp; Colorado severs all ties to </a:t>
            </a:r>
            <a:r>
              <a:rPr lang="en-US" altLang="en-US" sz="1600" dirty="0" err="1" smtClean="0">
                <a:ea typeface="ＭＳ Ｐゴシック" pitchFamily="34" charset="-128"/>
              </a:rPr>
              <a:t>inBloom</a:t>
            </a:r>
            <a:r>
              <a:rPr lang="en-US" altLang="en-US" sz="1600" dirty="0" smtClean="0">
                <a:ea typeface="ＭＳ Ｐゴシック" pitchFamily="34" charset="-128"/>
              </a:rPr>
              <a:t>. </a:t>
            </a:r>
          </a:p>
          <a:p>
            <a:endParaRPr lang="en-US" altLang="en-US" sz="1600" dirty="0" smtClean="0">
              <a:ea typeface="ＭＳ Ｐゴシック" pitchFamily="34" charset="-128"/>
            </a:endParaRPr>
          </a:p>
          <a:p>
            <a:r>
              <a:rPr lang="en-US" altLang="en-US" sz="1600" dirty="0" smtClean="0">
                <a:ea typeface="ＭＳ Ｐゴシック" pitchFamily="34" charset="-128"/>
              </a:rPr>
              <a:t>Nov. 26, 2013:  Illinois says will keep data system separate from </a:t>
            </a:r>
            <a:r>
              <a:rPr lang="en-US" altLang="en-US" sz="1600" dirty="0" err="1" smtClean="0">
                <a:ea typeface="ＭＳ Ｐゴシック" pitchFamily="34" charset="-128"/>
              </a:rPr>
              <a:t>inBloom</a:t>
            </a:r>
            <a:r>
              <a:rPr lang="en-US" altLang="en-US" sz="1600" dirty="0" smtClean="0">
                <a:ea typeface="ＭＳ Ｐゴシック" pitchFamily="34" charset="-128"/>
              </a:rPr>
              <a:t> &amp; allow districts to opt out; Chicago immediately pulls out.</a:t>
            </a:r>
          </a:p>
          <a:p>
            <a:endParaRPr lang="en-US" altLang="en-US" sz="1600" dirty="0">
              <a:ea typeface="ＭＳ Ｐゴシック" pitchFamily="34" charset="-128"/>
            </a:endParaRPr>
          </a:p>
          <a:p>
            <a:r>
              <a:rPr lang="en-US" altLang="en-US" sz="1600" dirty="0" smtClean="0">
                <a:ea typeface="ＭＳ Ｐゴシック" pitchFamily="34" charset="-128"/>
              </a:rPr>
              <a:t>Feb. 10, 2014: NYS Commissioner John King announces delay on the launch of data dashboards related to </a:t>
            </a:r>
            <a:r>
              <a:rPr lang="en-US" altLang="en-US" sz="1600" dirty="0" err="1" smtClean="0">
                <a:ea typeface="ＭＳ Ｐゴシック" pitchFamily="34" charset="-128"/>
              </a:rPr>
              <a:t>inBloom</a:t>
            </a:r>
            <a:r>
              <a:rPr lang="en-US" altLang="en-US" sz="1600" dirty="0" smtClean="0">
                <a:ea typeface="ＭＳ Ｐゴシック" pitchFamily="34" charset="-128"/>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228600"/>
            <a:ext cx="7848600" cy="1143000"/>
          </a:xfrm>
          <a:solidFill>
            <a:srgbClr val="BBE0E3"/>
          </a:solidFill>
          <a:ln>
            <a:solidFill>
              <a:srgbClr val="000090"/>
            </a:solidFill>
            <a:miter lim="800000"/>
            <a:headEnd/>
            <a:tailEnd/>
          </a:ln>
        </p:spPr>
        <p:txBody>
          <a:bodyPr/>
          <a:lstStyle/>
          <a:p>
            <a:r>
              <a:rPr lang="en-US" altLang="en-US" sz="3600" smtClean="0">
                <a:ea typeface="ＭＳ Ｐゴシック" pitchFamily="34" charset="-128"/>
              </a:rPr>
              <a:t>What information is being shared?</a:t>
            </a:r>
          </a:p>
        </p:txBody>
      </p:sp>
      <p:sp>
        <p:nvSpPr>
          <p:cNvPr id="3" name="Content Placeholder 2"/>
          <p:cNvSpPr>
            <a:spLocks noGrp="1"/>
          </p:cNvSpPr>
          <p:nvPr>
            <p:ph idx="1"/>
          </p:nvPr>
        </p:nvSpPr>
        <p:spPr>
          <a:xfrm>
            <a:off x="381000" y="1600200"/>
            <a:ext cx="8229600" cy="4267200"/>
          </a:xfrm>
        </p:spPr>
        <p:txBody>
          <a:bodyPr/>
          <a:lstStyle/>
          <a:p>
            <a:pPr>
              <a:defRPr/>
            </a:pPr>
            <a:r>
              <a:rPr lang="en-US" sz="2000" dirty="0" smtClean="0"/>
              <a:t>NY plans to share student names, addresses, phone nos., emails, grades, test scores &amp; proficiency levels, ethnicity, economic, racial and disability status, health (504) conditions, attendance and suspension records. </a:t>
            </a:r>
          </a:p>
          <a:p>
            <a:pPr>
              <a:defRPr/>
            </a:pPr>
            <a:endParaRPr lang="en-US" sz="2000" dirty="0"/>
          </a:p>
          <a:p>
            <a:pPr>
              <a:defRPr/>
            </a:pPr>
            <a:r>
              <a:rPr lang="en-US" sz="2000" dirty="0" smtClean="0"/>
              <a:t>Info to include each student’s’ records from day s/he enrolls in school till graduation, including up to 12 </a:t>
            </a:r>
            <a:r>
              <a:rPr lang="en-US" sz="2000" dirty="0" err="1" smtClean="0"/>
              <a:t>yrs</a:t>
            </a:r>
            <a:r>
              <a:rPr lang="en-US" sz="2000" dirty="0" smtClean="0"/>
              <a:t> of data for HS students. </a:t>
            </a:r>
          </a:p>
          <a:p>
            <a:pPr>
              <a:defRPr/>
            </a:pPr>
            <a:endParaRPr lang="en-US" sz="2000" dirty="0"/>
          </a:p>
          <a:p>
            <a:pPr>
              <a:defRPr/>
            </a:pPr>
            <a:r>
              <a:rPr lang="en-US" sz="2000" dirty="0"/>
              <a:t>After graduation, all data to be transferred to State Archives for minimum of 8 years, with unclear restriction on access.</a:t>
            </a:r>
          </a:p>
          <a:p>
            <a:pPr>
              <a:defRPr/>
            </a:pPr>
            <a:endParaRPr lang="en-US" sz="2000" dirty="0" smtClean="0"/>
          </a:p>
          <a:p>
            <a:pPr>
              <a:defRPr/>
            </a:pPr>
            <a:r>
              <a:rPr lang="en-US" sz="2000" dirty="0" err="1" smtClean="0"/>
              <a:t>inBloom</a:t>
            </a:r>
            <a:r>
              <a:rPr lang="en-US" sz="2000" dirty="0" smtClean="0"/>
              <a:t> system includes data collection fields with even more sensitive information, including detailed health &amp; pregnancy information, arrest records, family structure and immigration records. </a:t>
            </a:r>
          </a:p>
          <a:p>
            <a:pPr marL="0" indent="0">
              <a:buFontTx/>
              <a:buNone/>
              <a:defRPr/>
            </a:pP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228600"/>
            <a:ext cx="8229600" cy="1143000"/>
          </a:xfrm>
          <a:solidFill>
            <a:srgbClr val="BBE0E3"/>
          </a:solidFill>
          <a:ln>
            <a:solidFill>
              <a:srgbClr val="000090"/>
            </a:solidFill>
            <a:miter lim="800000"/>
            <a:headEnd/>
            <a:tailEnd/>
          </a:ln>
        </p:spPr>
        <p:txBody>
          <a:bodyPr/>
          <a:lstStyle/>
          <a:p>
            <a:r>
              <a:rPr lang="en-US" altLang="en-US" sz="3000" smtClean="0">
                <a:ea typeface="ＭＳ Ｐゴシック" pitchFamily="34" charset="-128"/>
              </a:rPr>
              <a:t>What is inBloom’s goal? </a:t>
            </a:r>
          </a:p>
        </p:txBody>
      </p:sp>
      <p:sp>
        <p:nvSpPr>
          <p:cNvPr id="8195" name="Content Placeholder 2"/>
          <p:cNvSpPr>
            <a:spLocks noGrp="1"/>
          </p:cNvSpPr>
          <p:nvPr>
            <p:ph idx="1"/>
          </p:nvPr>
        </p:nvSpPr>
        <p:spPr>
          <a:xfrm>
            <a:off x="457200" y="1447800"/>
            <a:ext cx="8229600" cy="4724400"/>
          </a:xfrm>
        </p:spPr>
        <p:txBody>
          <a:bodyPr/>
          <a:lstStyle/>
          <a:p>
            <a:r>
              <a:rPr lang="en-US" altLang="en-US" sz="2000" smtClean="0">
                <a:ea typeface="ＭＳ Ｐゴシック" pitchFamily="34" charset="-128"/>
              </a:rPr>
              <a:t>InBloom claims that this project will lead to greater efficiency, data analysis and integration, and create a vibrant market in “personalized” learning tools – by allowing vendors to data-mine student information &amp; create “interoperable” software programs.</a:t>
            </a:r>
          </a:p>
          <a:p>
            <a:endParaRPr lang="en-US" altLang="en-US" sz="2000" smtClean="0">
              <a:ea typeface="ＭＳ Ｐゴシック" pitchFamily="34" charset="-128"/>
            </a:endParaRPr>
          </a:p>
          <a:p>
            <a:r>
              <a:rPr lang="en-US" altLang="en-US" sz="2000" smtClean="0">
                <a:ea typeface="ＭＳ Ｐゴシック" pitchFamily="34" charset="-128"/>
              </a:rPr>
              <a:t>Ken Wagner of NYSED says that service providers, tools and standards will converge in "</a:t>
            </a:r>
            <a:r>
              <a:rPr lang="en-US" altLang="en-US" sz="2000" i="1" smtClean="0">
                <a:ea typeface="ＭＳ Ｐゴシック" pitchFamily="34" charset="-128"/>
              </a:rPr>
              <a:t>a magic mix that hasn't come together before</a:t>
            </a:r>
            <a:r>
              <a:rPr lang="en-US" altLang="en-US" sz="2000" smtClean="0">
                <a:ea typeface="ＭＳ Ｐゴシック" pitchFamily="34" charset="-128"/>
              </a:rPr>
              <a:t>." </a:t>
            </a:r>
          </a:p>
          <a:p>
            <a:endParaRPr lang="en-US" altLang="en-US" sz="2000" smtClean="0">
              <a:ea typeface="ＭＳ Ｐゴシック" pitchFamily="34" charset="-128"/>
            </a:endParaRPr>
          </a:p>
          <a:p>
            <a:r>
              <a:rPr lang="en-US" altLang="en-US" sz="2000" smtClean="0">
                <a:ea typeface="ＭＳ Ｐゴシック" pitchFamily="34" charset="-128"/>
              </a:rPr>
              <a:t>In NYC, the Department of Education spent $80M on ARIS data system, with data dashboards also built by Wireless Generation. Many of same claims were made, yet ARIS is rarely used and considered by many a boondoggle.</a:t>
            </a:r>
          </a:p>
          <a:p>
            <a:endParaRPr lang="en-US" altLang="en-US" sz="2000" smtClean="0">
              <a:ea typeface="ＭＳ Ｐゴシック" pitchFamily="34" charset="-128"/>
            </a:endParaRPr>
          </a:p>
          <a:p>
            <a:endParaRPr lang="en-US" altLang="en-US" sz="2000" smtClean="0">
              <a:ea typeface="ＭＳ Ｐゴシック" pitchFamily="34" charset="-128"/>
            </a:endParaRPr>
          </a:p>
          <a:p>
            <a:endParaRPr lang="en-US" altLang="en-US" sz="2000" smtClean="0">
              <a:ea typeface="ＭＳ Ｐゴシック" pitchFamily="34" charset="-128"/>
            </a:endParaRPr>
          </a:p>
          <a:p>
            <a:endParaRPr lang="en-US" altLang="en-US" sz="220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868362"/>
          </a:xfrm>
          <a:solidFill>
            <a:schemeClr val="accent1"/>
          </a:solidFill>
        </p:spPr>
        <p:txBody>
          <a:bodyPr/>
          <a:lstStyle/>
          <a:p>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Dashboards will also include “warning flags” and “behavioral incidents”</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Sample dashboard from inBloom video</a:t>
            </a:r>
            <a:r>
              <a:rPr lang="en-US" altLang="en-US" smtClean="0">
                <a:ea typeface="ＭＳ Ｐゴシック" pitchFamily="34" charset="-128"/>
              </a:rPr>
              <a:t/>
            </a:r>
            <a:br>
              <a:rPr lang="en-US" altLang="en-US" smtClean="0">
                <a:ea typeface="ＭＳ Ｐゴシック" pitchFamily="34" charset="-128"/>
              </a:rPr>
            </a:br>
            <a:endParaRPr lang="en-US" altLang="en-US" smtClean="0">
              <a:ea typeface="ＭＳ Ｐゴシック" pitchFamily="34" charset="-128"/>
            </a:endParaRPr>
          </a:p>
        </p:txBody>
      </p:sp>
      <p:pic>
        <p:nvPicPr>
          <p:cNvPr id="9219" name="Picture 2" descr="C:\Users\Leonie\Pictures\inbloom screen sho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7966075"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457200" y="1066800"/>
            <a:ext cx="8229600" cy="5135563"/>
          </a:xfrm>
        </p:spPr>
        <p:txBody>
          <a:bodyPr/>
          <a:lstStyle/>
          <a:p>
            <a:pPr>
              <a:defRPr/>
            </a:pPr>
            <a:endParaRPr lang="en-US" sz="2300" dirty="0"/>
          </a:p>
          <a:p>
            <a:pPr>
              <a:defRPr/>
            </a:pPr>
            <a:r>
              <a:rPr lang="en-US" sz="2000" dirty="0" smtClean="0"/>
              <a:t>In survey</a:t>
            </a:r>
            <a:r>
              <a:rPr lang="en-US" sz="2000" dirty="0"/>
              <a:t>, 86% of </a:t>
            </a:r>
            <a:r>
              <a:rPr lang="en-US" sz="2000" dirty="0" smtClean="0"/>
              <a:t>technology </a:t>
            </a:r>
            <a:r>
              <a:rPr lang="en-US" sz="2000" dirty="0"/>
              <a:t>experts say they do not trust clouds to hold their organization’s </a:t>
            </a:r>
            <a:r>
              <a:rPr lang="en-US" sz="2000" dirty="0" smtClean="0"/>
              <a:t>“more sensitive” </a:t>
            </a:r>
            <a:r>
              <a:rPr lang="en-US" sz="2000" dirty="0"/>
              <a:t>data</a:t>
            </a:r>
            <a:r>
              <a:rPr lang="en-US" sz="2000" dirty="0" smtClean="0"/>
              <a:t>.*</a:t>
            </a:r>
            <a:endParaRPr lang="en-US" sz="2000" dirty="0"/>
          </a:p>
          <a:p>
            <a:pPr>
              <a:defRPr/>
            </a:pPr>
            <a:endParaRPr lang="en-US" sz="2000" dirty="0"/>
          </a:p>
          <a:p>
            <a:pPr>
              <a:defRPr/>
            </a:pPr>
            <a:r>
              <a:rPr lang="en-US" sz="2000" dirty="0" err="1" smtClean="0"/>
              <a:t>inBloom’s</a:t>
            </a:r>
            <a:r>
              <a:rPr lang="en-US" sz="2000" dirty="0" smtClean="0"/>
              <a:t> security policy: they </a:t>
            </a:r>
            <a:r>
              <a:rPr lang="en-US" sz="2000" dirty="0"/>
              <a:t>“</a:t>
            </a:r>
            <a:r>
              <a:rPr lang="en-US" sz="2000" b="1" i="1" dirty="0"/>
              <a:t>cannot guarantee the security of the information stored in inBloom or that the information will not be intercepted when it is being transmitted</a:t>
            </a:r>
            <a:r>
              <a:rPr lang="en-US" sz="2000" dirty="0" smtClean="0"/>
              <a:t>.”</a:t>
            </a:r>
          </a:p>
          <a:p>
            <a:pPr>
              <a:defRPr/>
            </a:pPr>
            <a:endParaRPr lang="en-US" sz="2000" dirty="0"/>
          </a:p>
          <a:p>
            <a:pPr>
              <a:defRPr/>
            </a:pPr>
            <a:r>
              <a:rPr lang="en-US" sz="2000" dirty="0" smtClean="0"/>
              <a:t>In April, the personal information of 50 million </a:t>
            </a:r>
            <a:r>
              <a:rPr lang="en-US" sz="2000" dirty="0" err="1" smtClean="0"/>
              <a:t>LivingSocial</a:t>
            </a:r>
            <a:r>
              <a:rPr lang="en-US" sz="2000" dirty="0" smtClean="0"/>
              <a:t> customers was disclosed </a:t>
            </a:r>
            <a:r>
              <a:rPr lang="en-US" sz="2000" dirty="0"/>
              <a:t>when </a:t>
            </a:r>
            <a:r>
              <a:rPr lang="en-US" sz="2000" dirty="0" smtClean="0"/>
              <a:t>an </a:t>
            </a:r>
            <a:r>
              <a:rPr lang="en-US" sz="2000" dirty="0"/>
              <a:t>Amazon.com </a:t>
            </a:r>
            <a:r>
              <a:rPr lang="en-US" sz="2000" dirty="0" smtClean="0"/>
              <a:t>cloud </a:t>
            </a:r>
            <a:r>
              <a:rPr lang="en-US" sz="2000" dirty="0"/>
              <a:t>was </a:t>
            </a:r>
            <a:r>
              <a:rPr lang="en-US" sz="2000" dirty="0" smtClean="0"/>
              <a:t>hacked.  </a:t>
            </a:r>
          </a:p>
          <a:p>
            <a:pPr>
              <a:defRPr/>
            </a:pPr>
            <a:endParaRPr lang="en-US" sz="2000" dirty="0"/>
          </a:p>
          <a:p>
            <a:pPr>
              <a:defRPr/>
            </a:pPr>
            <a:r>
              <a:rPr lang="en-US" sz="2000" dirty="0" smtClean="0"/>
              <a:t>Last month, Target breach affected up to 110 million customers. </a:t>
            </a:r>
          </a:p>
          <a:p>
            <a:pPr>
              <a:defRPr/>
            </a:pPr>
            <a:endParaRPr lang="en-US" sz="2000" dirty="0"/>
          </a:p>
          <a:p>
            <a:pPr marL="0" indent="0">
              <a:buFontTx/>
              <a:buNone/>
              <a:defRPr/>
            </a:pPr>
            <a:r>
              <a:rPr lang="en-US" sz="2000" dirty="0" smtClean="0"/>
              <a:t>*</a:t>
            </a:r>
            <a:r>
              <a:rPr lang="en-US" sz="1400" i="1" dirty="0"/>
              <a:t>Lieberman Software's 2012 Cloud Security Survey</a:t>
            </a:r>
            <a:endParaRPr lang="en-US" sz="1400" i="1" dirty="0" smtClean="0"/>
          </a:p>
          <a:p>
            <a:pPr>
              <a:defRPr/>
            </a:pPr>
            <a:endParaRPr lang="en-US" sz="2000" dirty="0"/>
          </a:p>
          <a:p>
            <a:pPr>
              <a:defRPr/>
            </a:pPr>
            <a:endParaRPr lang="en-US" sz="4400"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about security?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14071</TotalTime>
  <Words>1343</Words>
  <Application>Microsoft Office PowerPoint</Application>
  <PresentationFormat>On-screen Show (4:3)</PresentationFormat>
  <Paragraphs>138</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PowerPoint Presentation</vt:lpstr>
      <vt:lpstr>inBloom Timeline</vt:lpstr>
      <vt:lpstr>Timeline (part II)</vt:lpstr>
      <vt:lpstr>Within months, parents erupt in rage &amp; 8 of 9 inBloom states pull out or put plans on hold </vt:lpstr>
      <vt:lpstr>What information is being shared?</vt:lpstr>
      <vt:lpstr>What is inBloom’s goal? </vt:lpstr>
      <vt:lpstr>   Dashboards will also include “warning flags” and “behavioral incidents”  Sample dashboard from inBloom video </vt:lpstr>
      <vt:lpstr>PowerPoint Presentation</vt:lpstr>
      <vt:lpstr>PowerPoint Presentation</vt:lpstr>
      <vt:lpstr>Issues with the dashboards -- even if there are no breaches</vt:lpstr>
      <vt:lpstr>Data collection/connection with Common core</vt:lpstr>
      <vt:lpstr>Post inBloom…</vt:lpstr>
      <vt:lpstr>Other examples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Leonie Haimson</dc:creator>
  <cp:lastModifiedBy>Leonie</cp:lastModifiedBy>
  <cp:revision>157</cp:revision>
  <cp:lastPrinted>2013-10-29T01:27:46Z</cp:lastPrinted>
  <dcterms:created xsi:type="dcterms:W3CDTF">2013-04-29T15:00:57Z</dcterms:created>
  <dcterms:modified xsi:type="dcterms:W3CDTF">2014-03-06T17:23:10Z</dcterms:modified>
</cp:coreProperties>
</file>