
<file path=[Content_Types].xml><?xml version="1.0" encoding="utf-8"?>
<Types xmlns="http://schemas.openxmlformats.org/package/2006/content-types"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charts/chart4.xml" ContentType="application/vnd.openxmlformats-officedocument.drawingml.chart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6.xml" ContentType="application/vnd.openxmlformats-officedocument.presentationml.notes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12.xml" ContentType="application/vnd.openxmlformats-officedocument.presentationml.notesSlide+xml"/>
  <Default Extension="jpeg" ContentType="image/jpeg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Default Extension="xml" ContentType="application/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charts/chart5.xml" ContentType="application/vnd.openxmlformats-officedocument.drawingml.chart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charts/chart2.xml" ContentType="application/vnd.openxmlformats-officedocument.drawingml.chart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charts/chart3.xml" ContentType="application/vnd.openxmlformats-officedocument.drawingml.chart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8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Override1.xml" ContentType="application/vnd.openxmlformats-officedocument.themeOverrid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73" r:id="rId2"/>
    <p:sldId id="374" r:id="rId3"/>
    <p:sldId id="375" r:id="rId4"/>
    <p:sldId id="376" r:id="rId5"/>
    <p:sldId id="344" r:id="rId6"/>
    <p:sldId id="367" r:id="rId7"/>
    <p:sldId id="349" r:id="rId8"/>
    <p:sldId id="377" r:id="rId9"/>
    <p:sldId id="378" r:id="rId10"/>
    <p:sldId id="379" r:id="rId11"/>
    <p:sldId id="380" r:id="rId12"/>
    <p:sldId id="381" r:id="rId13"/>
    <p:sldId id="382" r:id="rId14"/>
    <p:sldId id="383" r:id="rId15"/>
    <p:sldId id="384" r:id="rId16"/>
    <p:sldId id="385" r:id="rId17"/>
    <p:sldId id="386" r:id="rId18"/>
  </p:sldIdLst>
  <p:sldSz cx="9144000" cy="6858000" type="screen4x3"/>
  <p:notesSz cx="9313863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88" y="-6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1548" y="-102"/>
      </p:cViewPr>
      <p:guideLst>
        <p:guide orient="horz" pos="2160"/>
        <p:guide pos="293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ollymoody:Desktop:Class%20Size%20Data:Short%20term%20CS%20Data:District%20Data:D27%20Class%20Size%20Analysis%20updated%202012-13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ollymoody:Desktop:Class%20Size%20Data:Short%20term%20CS%20Data:District%20Data:D27%20Class%20Size%20Analysis%20updated%202012-13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ollymoody:Desktop:Class%20Size%20Data:Short%20term%20CS%20Data:District%20Data:D27%20Class%20Size%20Analysis%20updated%202012-13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Macintosh%20HD:Users:mollymoody:Desktop:CSM:Class%20Size%20Data:Class%20Size:Short%20term%20CS%20Data:HScoreclass%20size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oleObject" Target="Macintosh%20HD:Users:mollymoody:Desktop:Class%20Size%20Data:Class%20Size%20Averages%20upd.%201.7.13%20citywide%202006-2012%20w.%20char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title>
      <c:tx>
        <c:rich>
          <a:bodyPr/>
          <a:lstStyle/>
          <a:p>
            <a:pPr>
              <a:defRPr/>
            </a:pPr>
            <a:r>
              <a:rPr lang="en-US"/>
              <a:t>D27 k-3</a:t>
            </a:r>
            <a:r>
              <a:rPr lang="en-US" baseline="0"/>
              <a:t> class sizes rise above C4E goals</a:t>
            </a:r>
            <a:endParaRPr lang="en-US"/>
          </a:p>
        </c:rich>
      </c:tx>
      <c:layout/>
    </c:title>
    <c:plotArea>
      <c:layout>
        <c:manualLayout>
          <c:layoutTarget val="inner"/>
          <c:xMode val="edge"/>
          <c:yMode val="edge"/>
          <c:x val="0.0561006451296392"/>
          <c:y val="0.102298850574713"/>
          <c:w val="0.766248681531631"/>
          <c:h val="0.752223956919178"/>
        </c:manualLayout>
      </c:layout>
      <c:lineChart>
        <c:grouping val="standard"/>
        <c:ser>
          <c:idx val="0"/>
          <c:order val="0"/>
          <c:tx>
            <c:strRef>
              <c:f>Summary!$A$3</c:f>
              <c:strCache>
                <c:ptCount val="1"/>
                <c:pt idx="0">
                  <c:v>C4E goals</c:v>
                </c:pt>
              </c:strCache>
            </c:strRef>
          </c:tx>
          <c:spPr>
            <a:ln>
              <a:solidFill>
                <a:srgbClr val="000090"/>
              </a:solidFill>
            </a:ln>
          </c:spPr>
          <c:marker>
            <c:symbol val="none"/>
          </c:marker>
          <c:dLbls>
            <c:showVal val="1"/>
          </c:dLbls>
          <c:cat>
            <c:strRef>
              <c:f>Summary!$B$2:$H$2</c:f>
              <c:strCache>
                <c:ptCount val="7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</c:strCache>
            </c:strRef>
          </c:cat>
          <c:val>
            <c:numRef>
              <c:f>Summary!$B$3:$H$3</c:f>
              <c:numCache>
                <c:formatCode>General</c:formatCode>
                <c:ptCount val="7"/>
                <c:pt idx="0">
                  <c:v>21.0</c:v>
                </c:pt>
                <c:pt idx="1">
                  <c:v>20.7</c:v>
                </c:pt>
                <c:pt idx="2">
                  <c:v>20.5</c:v>
                </c:pt>
                <c:pt idx="3">
                  <c:v>20.3</c:v>
                </c:pt>
                <c:pt idx="4">
                  <c:v>20.1</c:v>
                </c:pt>
                <c:pt idx="5">
                  <c:v>19.9</c:v>
                </c:pt>
                <c:pt idx="6">
                  <c:v>19.9</c:v>
                </c:pt>
              </c:numCache>
            </c:numRef>
          </c:val>
        </c:ser>
        <c:ser>
          <c:idx val="1"/>
          <c:order val="1"/>
          <c:tx>
            <c:strRef>
              <c:f>Summary!$A$4</c:f>
              <c:strCache>
                <c:ptCount val="1"/>
                <c:pt idx="0">
                  <c:v>Citywide actual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Summary!$B$2:$H$2</c:f>
              <c:strCache>
                <c:ptCount val="7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</c:strCache>
            </c:strRef>
          </c:cat>
          <c:val>
            <c:numRef>
              <c:f>Summary!$B$4:$H$4</c:f>
              <c:numCache>
                <c:formatCode>General</c:formatCode>
                <c:ptCount val="7"/>
                <c:pt idx="0">
                  <c:v>21.0</c:v>
                </c:pt>
                <c:pt idx="1">
                  <c:v>20.9</c:v>
                </c:pt>
                <c:pt idx="2">
                  <c:v>21.4</c:v>
                </c:pt>
                <c:pt idx="3">
                  <c:v>22.1</c:v>
                </c:pt>
                <c:pt idx="4">
                  <c:v>22.9</c:v>
                </c:pt>
                <c:pt idx="5">
                  <c:v>23.9</c:v>
                </c:pt>
                <c:pt idx="6">
                  <c:v>24.5</c:v>
                </c:pt>
              </c:numCache>
            </c:numRef>
          </c:val>
        </c:ser>
        <c:ser>
          <c:idx val="2"/>
          <c:order val="2"/>
          <c:tx>
            <c:strRef>
              <c:f>Summary!$A$5</c:f>
              <c:strCache>
                <c:ptCount val="1"/>
                <c:pt idx="0">
                  <c:v>D27</c:v>
                </c:pt>
              </c:strCache>
            </c:strRef>
          </c:tx>
          <c:spPr>
            <a:ln>
              <a:solidFill>
                <a:srgbClr val="008000"/>
              </a:solidFill>
            </a:ln>
          </c:spPr>
          <c:marker>
            <c:symbol val="none"/>
          </c:marker>
          <c:dLbls>
            <c:showVal val="1"/>
          </c:dLbls>
          <c:cat>
            <c:strRef>
              <c:f>Summary!$B$2:$H$2</c:f>
              <c:strCache>
                <c:ptCount val="7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</c:strCache>
            </c:strRef>
          </c:cat>
          <c:val>
            <c:numRef>
              <c:f>Summary!$B$5:$H$5</c:f>
              <c:numCache>
                <c:formatCode>General</c:formatCode>
                <c:ptCount val="7"/>
                <c:pt idx="0">
                  <c:v>21.3</c:v>
                </c:pt>
                <c:pt idx="1">
                  <c:v>21.2</c:v>
                </c:pt>
                <c:pt idx="2">
                  <c:v>21.7</c:v>
                </c:pt>
                <c:pt idx="3">
                  <c:v>22.5</c:v>
                </c:pt>
                <c:pt idx="4">
                  <c:v>23.2</c:v>
                </c:pt>
                <c:pt idx="5">
                  <c:v>24.5</c:v>
                </c:pt>
                <c:pt idx="6">
                  <c:v>24.5</c:v>
                </c:pt>
              </c:numCache>
            </c:numRef>
          </c:val>
        </c:ser>
        <c:marker val="1"/>
        <c:axId val="483883208"/>
        <c:axId val="583605176"/>
      </c:lineChart>
      <c:catAx>
        <c:axId val="483883208"/>
        <c:scaling>
          <c:orientation val="minMax"/>
        </c:scaling>
        <c:axPos val="b"/>
        <c:majorTickMark val="none"/>
        <c:tickLblPos val="nextTo"/>
        <c:txPr>
          <a:bodyPr rot="-2700000"/>
          <a:lstStyle/>
          <a:p>
            <a:pPr>
              <a:defRPr/>
            </a:pPr>
            <a:endParaRPr lang="en-US"/>
          </a:p>
        </c:txPr>
        <c:crossAx val="583605176"/>
        <c:crosses val="autoZero"/>
        <c:auto val="1"/>
        <c:lblAlgn val="ctr"/>
        <c:lblOffset val="100"/>
      </c:catAx>
      <c:valAx>
        <c:axId val="583605176"/>
        <c:scaling>
          <c:orientation val="minMax"/>
          <c:min val="19.0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Students per Section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4838832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0137488655039"/>
          <c:y val="0.294400850755724"/>
          <c:w val="0.160516716952437"/>
          <c:h val="0.361198072223731"/>
        </c:manualLayout>
      </c:layout>
      <c:spPr>
        <a:ln>
          <a:solidFill>
            <a:srgbClr val="FFFFFF"/>
          </a:solidFill>
        </a:ln>
      </c:spPr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</c:chart>
  <c:spPr>
    <a:ln>
      <a:noFill/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title>
      <c:tx>
        <c:rich>
          <a:bodyPr/>
          <a:lstStyle/>
          <a:p>
            <a:pPr>
              <a:defRPr/>
            </a:pPr>
            <a:r>
              <a:rPr lang="en-US"/>
              <a:t>D27 k-3 sections/teachers</a:t>
            </a:r>
            <a:r>
              <a:rPr lang="en-US" baseline="0"/>
              <a:t> drop drastically as student pop rises</a:t>
            </a:r>
            <a:endParaRPr lang="en-US"/>
          </a:p>
        </c:rich>
      </c:tx>
      <c:layout/>
    </c:title>
    <c:plotArea>
      <c:layout>
        <c:manualLayout>
          <c:layoutTarget val="inner"/>
          <c:xMode val="edge"/>
          <c:yMode val="edge"/>
          <c:x val="0.124610051993068"/>
          <c:y val="0.144919187733112"/>
          <c:w val="0.680408885061082"/>
          <c:h val="0.713818485385662"/>
        </c:manualLayout>
      </c:layout>
      <c:lineChart>
        <c:grouping val="standard"/>
        <c:ser>
          <c:idx val="1"/>
          <c:order val="1"/>
          <c:tx>
            <c:strRef>
              <c:f>Summary!$A$18</c:f>
              <c:strCache>
                <c:ptCount val="1"/>
                <c:pt idx="0">
                  <c:v>Total Students</c:v>
                </c:pt>
              </c:strCache>
            </c:strRef>
          </c:tx>
          <c:marker>
            <c:symbol val="none"/>
          </c:marker>
          <c:dLbls>
            <c:dLbl>
              <c:idx val="5"/>
              <c:layout>
                <c:manualLayout>
                  <c:x val="-0.0137299746427909"/>
                  <c:y val="-0.0323886639676114"/>
                </c:manualLayout>
              </c:layout>
              <c:showVal val="1"/>
            </c:dLbl>
            <c:showVal val="1"/>
          </c:dLbls>
          <c:cat>
            <c:strRef>
              <c:f>Summary!$B$16:$G$16</c:f>
              <c:strCache>
                <c:ptCount val="6"/>
                <c:pt idx="0">
                  <c:v>2007-8</c:v>
                </c:pt>
                <c:pt idx="1">
                  <c:v>2008-9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</c:strCache>
            </c:strRef>
          </c:cat>
          <c:val>
            <c:numRef>
              <c:f>Summary!$B$18:$G$18</c:f>
              <c:numCache>
                <c:formatCode>General</c:formatCode>
                <c:ptCount val="6"/>
                <c:pt idx="0">
                  <c:v>13603.0</c:v>
                </c:pt>
                <c:pt idx="1">
                  <c:v>13765.0</c:v>
                </c:pt>
                <c:pt idx="2">
                  <c:v>14204.0</c:v>
                </c:pt>
                <c:pt idx="3">
                  <c:v>14181.0</c:v>
                </c:pt>
                <c:pt idx="4">
                  <c:v>14198.0</c:v>
                </c:pt>
                <c:pt idx="5">
                  <c:v>14173.0</c:v>
                </c:pt>
              </c:numCache>
            </c:numRef>
          </c:val>
        </c:ser>
        <c:marker val="1"/>
        <c:axId val="499468392"/>
        <c:axId val="500133544"/>
      </c:lineChart>
      <c:lineChart>
        <c:grouping val="standard"/>
        <c:ser>
          <c:idx val="0"/>
          <c:order val="0"/>
          <c:tx>
            <c:strRef>
              <c:f>Summary!$A$17</c:f>
              <c:strCache>
                <c:ptCount val="1"/>
                <c:pt idx="0">
                  <c:v>Total Sections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dLbls>
            <c:dLbl>
              <c:idx val="5"/>
              <c:layout>
                <c:manualLayout>
                  <c:x val="-0.0228832910713181"/>
                  <c:y val="0.0161943319838057"/>
                </c:manualLayout>
              </c:layout>
              <c:showVal val="1"/>
            </c:dLbl>
            <c:showVal val="1"/>
          </c:dLbls>
          <c:cat>
            <c:strRef>
              <c:f>Summary!$B$16:$G$16</c:f>
              <c:strCache>
                <c:ptCount val="6"/>
                <c:pt idx="0">
                  <c:v>2007-8</c:v>
                </c:pt>
                <c:pt idx="1">
                  <c:v>2008-9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</c:strCache>
            </c:strRef>
          </c:cat>
          <c:val>
            <c:numRef>
              <c:f>Summary!$B$17:$G$17</c:f>
              <c:numCache>
                <c:formatCode>General</c:formatCode>
                <c:ptCount val="6"/>
                <c:pt idx="0">
                  <c:v>642.0</c:v>
                </c:pt>
                <c:pt idx="1">
                  <c:v>633.0</c:v>
                </c:pt>
                <c:pt idx="2">
                  <c:v>632.0</c:v>
                </c:pt>
                <c:pt idx="3">
                  <c:v>611.0</c:v>
                </c:pt>
                <c:pt idx="4">
                  <c:v>579.0</c:v>
                </c:pt>
                <c:pt idx="5">
                  <c:v>579.0</c:v>
                </c:pt>
              </c:numCache>
            </c:numRef>
          </c:val>
        </c:ser>
        <c:marker val="1"/>
        <c:axId val="499759176"/>
        <c:axId val="553950520"/>
      </c:lineChart>
      <c:catAx>
        <c:axId val="499468392"/>
        <c:scaling>
          <c:orientation val="minMax"/>
        </c:scaling>
        <c:axPos val="b"/>
        <c:majorTickMark val="none"/>
        <c:tickLblPos val="nextTo"/>
        <c:txPr>
          <a:bodyPr rot="-2700000"/>
          <a:lstStyle/>
          <a:p>
            <a:pPr>
              <a:defRPr/>
            </a:pPr>
            <a:endParaRPr lang="en-US"/>
          </a:p>
        </c:txPr>
        <c:crossAx val="500133544"/>
        <c:crosses val="autoZero"/>
        <c:auto val="1"/>
        <c:lblAlgn val="ctr"/>
        <c:lblOffset val="100"/>
      </c:catAx>
      <c:valAx>
        <c:axId val="500133544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Students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499468392"/>
        <c:crosses val="autoZero"/>
        <c:crossBetween val="between"/>
      </c:valAx>
      <c:valAx>
        <c:axId val="553950520"/>
        <c:scaling>
          <c:orientation val="minMax"/>
        </c:scaling>
        <c:axPos val="r"/>
        <c:numFmt formatCode="General" sourceLinked="1"/>
        <c:tickLblPos val="nextTo"/>
        <c:crossAx val="499759176"/>
        <c:crosses val="max"/>
        <c:crossBetween val="between"/>
      </c:valAx>
      <c:catAx>
        <c:axId val="499759176"/>
        <c:scaling>
          <c:orientation val="minMax"/>
        </c:scaling>
        <c:delete val="1"/>
        <c:axPos val="b"/>
        <c:tickLblPos val="nextTo"/>
        <c:crossAx val="553950520"/>
        <c:crosses val="autoZero"/>
        <c:auto val="1"/>
        <c:lblAlgn val="ctr"/>
        <c:lblOffset val="100"/>
      </c:catAx>
    </c:plotArea>
    <c:legend>
      <c:legendPos val="r"/>
      <c:layout>
        <c:manualLayout>
          <c:xMode val="edge"/>
          <c:yMode val="edge"/>
          <c:x val="0.832533847263452"/>
          <c:y val="0.424610009481799"/>
          <c:w val="0.158500613586439"/>
          <c:h val="0.211512965329596"/>
        </c:manualLayout>
      </c:layout>
      <c:spPr>
        <a:ln>
          <a:solidFill>
            <a:srgbClr val="FFFFFF"/>
          </a:solidFill>
        </a:ln>
      </c:spPr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</c:chart>
  <c:spPr>
    <a:ln>
      <a:solidFill>
        <a:srgbClr val="FFFFFF"/>
      </a:solidFill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title>
      <c:tx>
        <c:rich>
          <a:bodyPr/>
          <a:lstStyle/>
          <a:p>
            <a:pPr>
              <a:defRPr/>
            </a:pPr>
            <a:r>
              <a:rPr lang="en-US" dirty="0"/>
              <a:t>D27 4-8 class sizes</a:t>
            </a:r>
            <a:r>
              <a:rPr lang="en-US" dirty="0" smtClean="0"/>
              <a:t> fluctuate,</a:t>
            </a:r>
            <a:r>
              <a:rPr lang="en-US" baseline="0" dirty="0" smtClean="0"/>
              <a:t> </a:t>
            </a:r>
            <a:r>
              <a:rPr lang="en-US" dirty="0" smtClean="0"/>
              <a:t>remain </a:t>
            </a:r>
            <a:r>
              <a:rPr lang="en-US" dirty="0"/>
              <a:t>above C4E goals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0864901226993943"/>
          <c:y val="0.112698412698413"/>
          <c:w val="0.742527481160508"/>
          <c:h val="0.742788193142524"/>
        </c:manualLayout>
      </c:layout>
      <c:lineChart>
        <c:grouping val="standard"/>
        <c:ser>
          <c:idx val="0"/>
          <c:order val="0"/>
          <c:tx>
            <c:strRef>
              <c:f>Summary!$A$10</c:f>
              <c:strCache>
                <c:ptCount val="1"/>
                <c:pt idx="0">
                  <c:v>C4E target</c:v>
                </c:pt>
              </c:strCache>
            </c:strRef>
          </c:tx>
          <c:spPr>
            <a:ln>
              <a:solidFill>
                <a:srgbClr val="000090"/>
              </a:solidFill>
            </a:ln>
          </c:spPr>
          <c:marker>
            <c:symbol val="none"/>
          </c:marker>
          <c:dLbls>
            <c:showVal val="1"/>
          </c:dLbls>
          <c:cat>
            <c:strRef>
              <c:f>Summary!$B$9:$H$9</c:f>
              <c:strCache>
                <c:ptCount val="7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</c:strCache>
            </c:strRef>
          </c:cat>
          <c:val>
            <c:numRef>
              <c:f>Summary!$B$10:$H$10</c:f>
              <c:numCache>
                <c:formatCode>General</c:formatCode>
                <c:ptCount val="7"/>
                <c:pt idx="0">
                  <c:v>25.6</c:v>
                </c:pt>
                <c:pt idx="1">
                  <c:v>24.8</c:v>
                </c:pt>
                <c:pt idx="2">
                  <c:v>24.6</c:v>
                </c:pt>
                <c:pt idx="3">
                  <c:v>23.8</c:v>
                </c:pt>
                <c:pt idx="4">
                  <c:v>23.3</c:v>
                </c:pt>
                <c:pt idx="5">
                  <c:v>22.9</c:v>
                </c:pt>
                <c:pt idx="6">
                  <c:v>22.9</c:v>
                </c:pt>
              </c:numCache>
            </c:numRef>
          </c:val>
        </c:ser>
        <c:ser>
          <c:idx val="1"/>
          <c:order val="1"/>
          <c:tx>
            <c:strRef>
              <c:f>Summary!$A$11</c:f>
              <c:strCache>
                <c:ptCount val="1"/>
                <c:pt idx="0">
                  <c:v>Citywide actual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dLbls>
            <c:showVal val="1"/>
          </c:dLbls>
          <c:cat>
            <c:strRef>
              <c:f>Summary!$B$9:$H$9</c:f>
              <c:strCache>
                <c:ptCount val="7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</c:strCache>
            </c:strRef>
          </c:cat>
          <c:val>
            <c:numRef>
              <c:f>Summary!$B$11:$H$11</c:f>
              <c:numCache>
                <c:formatCode>General</c:formatCode>
                <c:ptCount val="7"/>
                <c:pt idx="0">
                  <c:v>25.6</c:v>
                </c:pt>
                <c:pt idx="1">
                  <c:v>25.1</c:v>
                </c:pt>
                <c:pt idx="2">
                  <c:v>25.3</c:v>
                </c:pt>
                <c:pt idx="3">
                  <c:v>25.8</c:v>
                </c:pt>
                <c:pt idx="4">
                  <c:v>26.3</c:v>
                </c:pt>
                <c:pt idx="5">
                  <c:v>26.6</c:v>
                </c:pt>
                <c:pt idx="6">
                  <c:v>26.7</c:v>
                </c:pt>
              </c:numCache>
            </c:numRef>
          </c:val>
        </c:ser>
        <c:ser>
          <c:idx val="2"/>
          <c:order val="2"/>
          <c:tx>
            <c:strRef>
              <c:f>Summary!$A$12</c:f>
              <c:strCache>
                <c:ptCount val="1"/>
                <c:pt idx="0">
                  <c:v>D27</c:v>
                </c:pt>
              </c:strCache>
            </c:strRef>
          </c:tx>
          <c:spPr>
            <a:ln>
              <a:solidFill>
                <a:srgbClr val="008000"/>
              </a:solidFill>
            </a:ln>
          </c:spPr>
          <c:marker>
            <c:symbol val="none"/>
          </c:marker>
          <c:dLbls>
            <c:showVal val="1"/>
          </c:dLbls>
          <c:cat>
            <c:strRef>
              <c:f>Summary!$B$9:$H$9</c:f>
              <c:strCache>
                <c:ptCount val="7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</c:strCache>
            </c:strRef>
          </c:cat>
          <c:val>
            <c:numRef>
              <c:f>Summary!$B$12:$H$12</c:f>
              <c:numCache>
                <c:formatCode>General</c:formatCode>
                <c:ptCount val="7"/>
                <c:pt idx="0">
                  <c:v>26.4</c:v>
                </c:pt>
                <c:pt idx="1">
                  <c:v>25.6</c:v>
                </c:pt>
                <c:pt idx="2">
                  <c:v>25.9</c:v>
                </c:pt>
                <c:pt idx="3">
                  <c:v>26.8</c:v>
                </c:pt>
                <c:pt idx="4">
                  <c:v>26.9</c:v>
                </c:pt>
                <c:pt idx="5">
                  <c:v>27.2</c:v>
                </c:pt>
                <c:pt idx="6">
                  <c:v>26.7</c:v>
                </c:pt>
              </c:numCache>
            </c:numRef>
          </c:val>
        </c:ser>
        <c:marker val="1"/>
        <c:axId val="498764024"/>
        <c:axId val="499150520"/>
      </c:lineChart>
      <c:catAx>
        <c:axId val="498764024"/>
        <c:scaling>
          <c:orientation val="minMax"/>
        </c:scaling>
        <c:axPos val="b"/>
        <c:majorTickMark val="none"/>
        <c:tickLblPos val="nextTo"/>
        <c:txPr>
          <a:bodyPr rot="-2700000"/>
          <a:lstStyle/>
          <a:p>
            <a:pPr>
              <a:defRPr/>
            </a:pPr>
            <a:endParaRPr lang="en-US"/>
          </a:p>
        </c:txPr>
        <c:crossAx val="499150520"/>
        <c:crosses val="autoZero"/>
        <c:auto val="1"/>
        <c:lblAlgn val="ctr"/>
        <c:lblOffset val="100"/>
      </c:catAx>
      <c:valAx>
        <c:axId val="499150520"/>
        <c:scaling>
          <c:orientation val="minMax"/>
          <c:min val="22.0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Students per Section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4987640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878321509297"/>
          <c:y val="0.281382686401736"/>
          <c:w val="0.151451173673963"/>
          <c:h val="0.377410349366153"/>
        </c:manualLayout>
      </c:layout>
      <c:spPr>
        <a:ln>
          <a:solidFill>
            <a:srgbClr val="FFFFFF"/>
          </a:solidFill>
        </a:ln>
      </c:spPr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</c:chart>
  <c:spPr>
    <a:ln>
      <a:solidFill>
        <a:srgbClr val="FFFFFF"/>
      </a:solidFill>
    </a:ln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/>
              <a:t>High School Class Sizes </a:t>
            </a:r>
            <a:r>
              <a:rPr lang="en-US" dirty="0" err="1"/>
              <a:t>vs</a:t>
            </a:r>
            <a:r>
              <a:rPr lang="en-US" dirty="0"/>
              <a:t> CFE Goals </a:t>
            </a:r>
          </a:p>
          <a:p>
            <a:pPr>
              <a:defRPr/>
            </a:pPr>
            <a:r>
              <a:rPr lang="en-US" dirty="0"/>
              <a:t>(DOE High School data </a:t>
            </a:r>
            <a:r>
              <a:rPr lang="en-US" dirty="0" smtClean="0"/>
              <a:t>inconsistent </a:t>
            </a:r>
            <a:r>
              <a:rPr lang="en-US" dirty="0"/>
              <a:t>and unreliable)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0556316068289629"/>
          <c:y val="0.157346951395473"/>
          <c:w val="0.714342994592253"/>
          <c:h val="0.691748155171703"/>
        </c:manualLayout>
      </c:layout>
      <c:lineChart>
        <c:grouping val="standard"/>
        <c:ser>
          <c:idx val="0"/>
          <c:order val="0"/>
          <c:tx>
            <c:v>Nov. Class Sizes*</c:v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dLbls>
            <c:showVal val="1"/>
          </c:dLbls>
          <c:cat>
            <c:strRef>
              <c:f>'Summary '!$A$5:$A$10</c:f>
              <c:strCache>
                <c:ptCount val="6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</c:strCache>
            </c:strRef>
          </c:cat>
          <c:val>
            <c:numRef>
              <c:f>'Summary '!$B$5:$B$10</c:f>
              <c:numCache>
                <c:formatCode>0.0</c:formatCode>
                <c:ptCount val="6"/>
                <c:pt idx="0">
                  <c:v>26.11143761816898</c:v>
                </c:pt>
                <c:pt idx="1">
                  <c:v>26.60553641383867</c:v>
                </c:pt>
                <c:pt idx="2">
                  <c:v>26.82896801715183</c:v>
                </c:pt>
                <c:pt idx="3">
                  <c:v>26.89114771497969</c:v>
                </c:pt>
                <c:pt idx="4">
                  <c:v>26.9712444325855</c:v>
                </c:pt>
                <c:pt idx="5">
                  <c:v>26.968444148078</c:v>
                </c:pt>
              </c:numCache>
            </c:numRef>
          </c:val>
        </c:ser>
        <c:ser>
          <c:idx val="1"/>
          <c:order val="1"/>
          <c:tx>
            <c:v>C4E goals</c:v>
          </c:tx>
          <c:spPr>
            <a:ln>
              <a:solidFill>
                <a:srgbClr val="00009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0.00277777777777778"/>
                  <c:y val="0.0416666666666667"/>
                </c:manualLayout>
              </c:layout>
              <c:showVal val="1"/>
            </c:dLbl>
            <c:showVal val="1"/>
          </c:dLbls>
          <c:cat>
            <c:strRef>
              <c:f>'Summary '!$A$5:$A$10</c:f>
              <c:strCache>
                <c:ptCount val="6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</c:strCache>
            </c:strRef>
          </c:cat>
          <c:val>
            <c:numRef>
              <c:f>'Summary '!$C$5:$C$10</c:f>
              <c:numCache>
                <c:formatCode>General</c:formatCode>
                <c:ptCount val="6"/>
                <c:pt idx="0">
                  <c:v>26.0</c:v>
                </c:pt>
                <c:pt idx="1">
                  <c:v>25.7</c:v>
                </c:pt>
                <c:pt idx="2">
                  <c:v>25.2</c:v>
                </c:pt>
                <c:pt idx="3">
                  <c:v>24.8</c:v>
                </c:pt>
                <c:pt idx="4">
                  <c:v>24.5</c:v>
                </c:pt>
                <c:pt idx="5">
                  <c:v>24.5</c:v>
                </c:pt>
              </c:numCache>
            </c:numRef>
          </c:val>
        </c:ser>
        <c:ser>
          <c:idx val="2"/>
          <c:order val="2"/>
          <c:tx>
            <c:v>Feb. Class Sizes</c:v>
          </c:tx>
          <c:spPr>
            <a:ln>
              <a:solidFill>
                <a:srgbClr val="008000"/>
              </a:solidFill>
            </a:ln>
          </c:spPr>
          <c:marker>
            <c:symbol val="none"/>
          </c:marker>
          <c:dLbls>
            <c:showVal val="1"/>
          </c:dLbls>
          <c:cat>
            <c:strRef>
              <c:f>'Summary '!$A$5:$A$10</c:f>
              <c:strCache>
                <c:ptCount val="6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</c:strCache>
            </c:strRef>
          </c:cat>
          <c:val>
            <c:numRef>
              <c:f>'Summary '!$D$5:$D$10</c:f>
              <c:numCache>
                <c:formatCode>General</c:formatCode>
                <c:ptCount val="6"/>
                <c:pt idx="0">
                  <c:v>26.1</c:v>
                </c:pt>
                <c:pt idx="1">
                  <c:v>26.2</c:v>
                </c:pt>
                <c:pt idx="2">
                  <c:v>26.6</c:v>
                </c:pt>
                <c:pt idx="3">
                  <c:v>26.5</c:v>
                </c:pt>
                <c:pt idx="4">
                  <c:v>26.4</c:v>
                </c:pt>
                <c:pt idx="5" formatCode="0.0">
                  <c:v>26.28222354218275</c:v>
                </c:pt>
              </c:numCache>
            </c:numRef>
          </c:val>
        </c:ser>
        <c:dLbls>
          <c:showVal val="1"/>
        </c:dLbls>
        <c:marker val="1"/>
        <c:axId val="697079496"/>
        <c:axId val="458381128"/>
      </c:lineChart>
      <c:catAx>
        <c:axId val="697079496"/>
        <c:scaling>
          <c:orientation val="minMax"/>
        </c:scaling>
        <c:axPos val="b"/>
        <c:tickLblPos val="nextTo"/>
        <c:txPr>
          <a:bodyPr rot="-2700000"/>
          <a:lstStyle/>
          <a:p>
            <a:pPr>
              <a:defRPr/>
            </a:pPr>
            <a:endParaRPr lang="en-US"/>
          </a:p>
        </c:txPr>
        <c:crossAx val="458381128"/>
        <c:crosses val="autoZero"/>
        <c:auto val="1"/>
        <c:lblAlgn val="ctr"/>
        <c:lblOffset val="100"/>
      </c:catAx>
      <c:valAx>
        <c:axId val="458381128"/>
        <c:scaling>
          <c:orientation val="minMax"/>
          <c:min val="24.0"/>
        </c:scaling>
        <c:axPos val="l"/>
        <c:majorGridlines/>
        <c:numFmt formatCode="0.0" sourceLinked="1"/>
        <c:tickLblPos val="nextTo"/>
        <c:crossAx val="6970794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7085650990874"/>
          <c:y val="0.359297110112545"/>
          <c:w val="0.193740037082521"/>
          <c:h val="0.438997196685493"/>
        </c:manualLayout>
      </c:layout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</c:chart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0804397334948516"/>
          <c:y val="0.0582051282051282"/>
          <c:w val="0.666735311932162"/>
          <c:h val="0.814587118917827"/>
        </c:manualLayout>
      </c:layout>
      <c:lineChart>
        <c:grouping val="standard"/>
        <c:ser>
          <c:idx val="0"/>
          <c:order val="0"/>
          <c:tx>
            <c:v>C4E spending (in millions)</c:v>
          </c:tx>
          <c:spPr>
            <a:ln>
              <a:solidFill>
                <a:srgbClr val="008000"/>
              </a:solidFill>
            </a:ln>
          </c:spPr>
          <c:marker>
            <c:symbol val="none"/>
          </c:marker>
          <c:dLbls>
            <c:dLbl>
              <c:idx val="1"/>
              <c:layout>
                <c:manualLayout>
                  <c:x val="-0.06"/>
                  <c:y val="-0.0233333333333334"/>
                </c:manualLayout>
              </c:layout>
              <c:showVal val="1"/>
            </c:dLbl>
            <c:dLbl>
              <c:idx val="4"/>
              <c:delete val="1"/>
            </c:dLbl>
            <c:numFmt formatCode="&quot;$&quot;#,##0" sourceLinked="0"/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Val val="1"/>
          </c:dLbls>
          <c:cat>
            <c:strRef>
              <c:f>charts!$D$110:$D$116</c:f>
              <c:strCache>
                <c:ptCount val="7"/>
                <c:pt idx="0">
                  <c:v>2006-07</c:v>
                </c:pt>
                <c:pt idx="1">
                  <c:v>2007-08</c:v>
                </c:pt>
                <c:pt idx="2">
                  <c:v>2008-09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</c:strCache>
            </c:strRef>
          </c:cat>
          <c:val>
            <c:numRef>
              <c:f>charts!$E$110:$E$116</c:f>
              <c:numCache>
                <c:formatCode>0</c:formatCode>
                <c:ptCount val="7"/>
                <c:pt idx="0">
                  <c:v>0.0</c:v>
                </c:pt>
                <c:pt idx="1">
                  <c:v>258.0</c:v>
                </c:pt>
                <c:pt idx="2">
                  <c:v>645.3</c:v>
                </c:pt>
                <c:pt idx="3">
                  <c:v>644.8</c:v>
                </c:pt>
                <c:pt idx="4">
                  <c:v>531.0</c:v>
                </c:pt>
                <c:pt idx="5">
                  <c:v>530.8</c:v>
                </c:pt>
                <c:pt idx="6">
                  <c:v>530.8</c:v>
                </c:pt>
              </c:numCache>
            </c:numRef>
          </c:val>
        </c:ser>
        <c:dLbls>
          <c:showVal val="1"/>
        </c:dLbls>
        <c:marker val="1"/>
        <c:axId val="583326232"/>
        <c:axId val="458371704"/>
      </c:lineChart>
      <c:lineChart>
        <c:grouping val="standard"/>
        <c:ser>
          <c:idx val="1"/>
          <c:order val="1"/>
          <c:tx>
            <c:v>K-3 average class sizes</c:v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dLbls>
            <c:showVal val="1"/>
          </c:dLbls>
          <c:cat>
            <c:strRef>
              <c:f>charts!$D$110:$D$116</c:f>
              <c:strCache>
                <c:ptCount val="7"/>
                <c:pt idx="0">
                  <c:v>2006-07</c:v>
                </c:pt>
                <c:pt idx="1">
                  <c:v>2007-08</c:v>
                </c:pt>
                <c:pt idx="2">
                  <c:v>2008-09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</c:strCache>
            </c:strRef>
          </c:cat>
          <c:val>
            <c:numRef>
              <c:f>charts!$F$110:$F$116</c:f>
              <c:numCache>
                <c:formatCode>General</c:formatCode>
                <c:ptCount val="7"/>
                <c:pt idx="0">
                  <c:v>21.0</c:v>
                </c:pt>
                <c:pt idx="1">
                  <c:v>20.9</c:v>
                </c:pt>
                <c:pt idx="2">
                  <c:v>21.4</c:v>
                </c:pt>
                <c:pt idx="3">
                  <c:v>22.1</c:v>
                </c:pt>
                <c:pt idx="4">
                  <c:v>22.9</c:v>
                </c:pt>
                <c:pt idx="5">
                  <c:v>23.9</c:v>
                </c:pt>
                <c:pt idx="6">
                  <c:v>24.5</c:v>
                </c:pt>
              </c:numCache>
            </c:numRef>
          </c:val>
        </c:ser>
        <c:ser>
          <c:idx val="2"/>
          <c:order val="2"/>
          <c:tx>
            <c:v>C4E class size goals</c:v>
          </c:tx>
          <c:spPr>
            <a:ln>
              <a:solidFill>
                <a:srgbClr val="000090"/>
              </a:solidFill>
            </a:ln>
          </c:spPr>
          <c:marker>
            <c:symbol val="none"/>
          </c:marker>
          <c:dLbls>
            <c:showVal val="1"/>
          </c:dLbls>
          <c:cat>
            <c:strRef>
              <c:f>charts!$D$110:$D$116</c:f>
              <c:strCache>
                <c:ptCount val="7"/>
                <c:pt idx="0">
                  <c:v>2006-07</c:v>
                </c:pt>
                <c:pt idx="1">
                  <c:v>2007-08</c:v>
                </c:pt>
                <c:pt idx="2">
                  <c:v>2008-09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</c:strCache>
            </c:strRef>
          </c:cat>
          <c:val>
            <c:numRef>
              <c:f>charts!$G$110:$G$116</c:f>
              <c:numCache>
                <c:formatCode>General</c:formatCode>
                <c:ptCount val="7"/>
                <c:pt idx="0">
                  <c:v>21.0</c:v>
                </c:pt>
                <c:pt idx="1">
                  <c:v>20.7</c:v>
                </c:pt>
                <c:pt idx="2">
                  <c:v>20.5</c:v>
                </c:pt>
                <c:pt idx="3">
                  <c:v>20.3</c:v>
                </c:pt>
                <c:pt idx="4">
                  <c:v>20.1</c:v>
                </c:pt>
                <c:pt idx="5">
                  <c:v>19.9</c:v>
                </c:pt>
                <c:pt idx="6">
                  <c:v>19.9</c:v>
                </c:pt>
              </c:numCache>
            </c:numRef>
          </c:val>
        </c:ser>
        <c:dLbls>
          <c:showVal val="1"/>
        </c:dLbls>
        <c:marker val="1"/>
        <c:axId val="458990024"/>
        <c:axId val="475072472"/>
      </c:lineChart>
      <c:catAx>
        <c:axId val="583326232"/>
        <c:scaling>
          <c:orientation val="minMax"/>
        </c:scaling>
        <c:axPos val="b"/>
        <c:tickLblPos val="nextTo"/>
        <c:txPr>
          <a:bodyPr rot="-2700000"/>
          <a:lstStyle/>
          <a:p>
            <a:pPr>
              <a:defRPr/>
            </a:pPr>
            <a:endParaRPr lang="en-US"/>
          </a:p>
        </c:txPr>
        <c:crossAx val="458371704"/>
        <c:crosses val="autoZero"/>
        <c:auto val="1"/>
        <c:lblAlgn val="ctr"/>
        <c:lblOffset val="100"/>
      </c:catAx>
      <c:valAx>
        <c:axId val="458371704"/>
        <c:scaling>
          <c:orientation val="minMax"/>
          <c:min val="0.0"/>
        </c:scaling>
        <c:axPos val="l"/>
        <c:maj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dollars (in millions)</a:t>
                </a:r>
              </a:p>
            </c:rich>
          </c:tx>
          <c:layout/>
        </c:title>
        <c:numFmt formatCode="0" sourceLinked="1"/>
        <c:tickLblPos val="nextTo"/>
        <c:crossAx val="583326232"/>
        <c:crosses val="autoZero"/>
        <c:crossBetween val="between"/>
      </c:valAx>
      <c:valAx>
        <c:axId val="475072472"/>
        <c:scaling>
          <c:orientation val="minMax"/>
          <c:min val="19.0"/>
        </c:scaling>
        <c:axPos val="r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Class Size Avgs. </a:t>
                </a:r>
              </a:p>
            </c:rich>
          </c:tx>
          <c:layout/>
        </c:title>
        <c:numFmt formatCode="General" sourceLinked="1"/>
        <c:tickLblPos val="nextTo"/>
        <c:crossAx val="458990024"/>
        <c:crosses val="max"/>
        <c:crossBetween val="between"/>
      </c:valAx>
      <c:catAx>
        <c:axId val="458990024"/>
        <c:scaling>
          <c:orientation val="minMax"/>
        </c:scaling>
        <c:delete val="1"/>
        <c:axPos val="b"/>
        <c:tickLblPos val="nextTo"/>
        <c:crossAx val="475072472"/>
        <c:crosses val="autoZero"/>
        <c:auto val="1"/>
        <c:lblAlgn val="ctr"/>
        <c:lblOffset val="100"/>
      </c:catAx>
    </c:plotArea>
    <c:legend>
      <c:legendPos val="r"/>
      <c:layout>
        <c:manualLayout>
          <c:xMode val="edge"/>
          <c:yMode val="edge"/>
          <c:x val="0.811368625075712"/>
          <c:y val="0.124678376741369"/>
          <c:w val="0.185554451847365"/>
          <c:h val="0.737053502927519"/>
        </c:manualLayout>
      </c:layout>
      <c:spPr>
        <a:ln>
          <a:noFill/>
        </a:ln>
      </c:spPr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</c:chart>
  <c:externalData r:id="rId2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5425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5263" y="0"/>
            <a:ext cx="4037012" cy="3429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2FF6F82-61DA-B540-AD62-0D6C8AC516A4}" type="datetime1">
              <a:rPr lang="en-US"/>
              <a:pPr>
                <a:defRPr/>
              </a:pPr>
              <a:t>2/26/13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5100"/>
            <a:ext cx="4035425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5263" y="6515100"/>
            <a:ext cx="4037012" cy="3413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F58612F-78B0-204B-BC64-3B867A0272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354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75263" y="0"/>
            <a:ext cx="4037012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41638" y="514350"/>
            <a:ext cx="3430587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3257550"/>
            <a:ext cx="7450137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5100"/>
            <a:ext cx="4035425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75263" y="6515100"/>
            <a:ext cx="4037012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DDD6588-BB42-864A-A1D2-8F8580CEF7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AFCFB2-1D0D-CB47-83FE-1D9B53018F7B}" type="slidenum">
              <a:rPr lang="en-US"/>
              <a:pPr/>
              <a:t>1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FB956D-B89F-0347-ADFF-75222A2C3DF8}" type="slidenum">
              <a:rPr lang="en-US"/>
              <a:pPr/>
              <a:t>10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2CF13B-9CE1-0C4B-A50D-5C4E35606C34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6EA889-609A-6A46-A94C-0B83D0D4355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90EC88-263D-744C-93F4-42B9CB500FE9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366390-6670-894C-BDEB-FE197B94CDF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D013ED-CB05-C045-A536-ED8B8533BCBC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60E11A-3D6E-9A41-990B-D43836F588B6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B63DA9-F5A6-F24A-ABC3-6E50B2537CBC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2ABB40-A1F7-A84A-8AD9-204EBF0AA893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75FF82-8983-104E-BAB6-253F6B0A2926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5A651C-C71B-E543-A8CE-341D70F87705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599068-1B11-C141-A381-6309A8788DE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147146-4C27-FB4B-9C81-29C911B65B65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8D6784-CE2A-0B45-A054-E909E871ED77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771DA7-7380-D44A-AD0E-E0209598A005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54EAE-9BAE-D54B-A967-A48A08912D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965B13-03EE-4645-A0EE-CDE555E3A1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0F111F-D1D7-C64C-A8AB-0063599AD9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24494D-5179-3F45-9A56-2E2EAD72EC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A55ED0-B092-D342-A4DF-77358C15E2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053060-69FF-AE4E-ADE8-F266549FA0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4FE8C0-A277-FE4D-AA9F-8B31F78129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0A38C-D1CA-DC45-ACA2-6AD1F77296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22793C-5028-DA45-9E8A-3863262A58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845D89-991B-7F4F-9B3B-590E2EBF6B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00979-912B-D046-9D20-5ABA757FAC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9B633-2024-3B49-88CB-FE38918D23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67A6DAA-5A0A-D64E-8F28-7ABB65472A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Relationship Id="rId3" Type="http://schemas.openxmlformats.org/officeDocument/2006/relationships/chart" Target="../charts/char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jking@mail.nysed.gov" TargetMode="External"/><Relationship Id="rId4" Type="http://schemas.openxmlformats.org/officeDocument/2006/relationships/hyperlink" Target="mailto:contractsforexcellence@schools.nyc.gov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hyperlink" Target="http://schools.nyc.gov/AboutUs/data/classsize/classsize.htm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516563"/>
          </a:xfrm>
          <a:solidFill>
            <a:schemeClr val="accent1"/>
          </a:solidFill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3600" dirty="0">
                <a:ea typeface="ＭＳ Ｐゴシック" charset="-128"/>
                <a:cs typeface="ＭＳ Ｐゴシック" charset="-128"/>
              </a:rPr>
              <a:t>The crisis in NYC class sizes &amp; threat to student privacy</a:t>
            </a:r>
            <a:endParaRPr lang="en-US" altLang="ja-JP" sz="3600" b="1" i="1" dirty="0">
              <a:ea typeface="ＭＳ Ｐゴシック" charset="-128"/>
              <a:cs typeface="ＭＳ Ｐゴシック" charset="-128"/>
            </a:endParaRPr>
          </a:p>
          <a:p>
            <a:pPr algn="ctr" eaLnBrk="1" hangingPunct="1">
              <a:buFontTx/>
              <a:buNone/>
            </a:pPr>
            <a:endParaRPr lang="en-US" sz="2800" i="1" dirty="0">
              <a:ea typeface="ＭＳ Ｐゴシック" charset="-128"/>
              <a:cs typeface="ＭＳ Ｐゴシック" charset="-128"/>
            </a:endParaRPr>
          </a:p>
          <a:p>
            <a:pPr algn="ctr" eaLnBrk="1" hangingPunct="1">
              <a:buFontTx/>
              <a:buNone/>
            </a:pPr>
            <a:endParaRPr lang="en-US" dirty="0">
              <a:ea typeface="ＭＳ Ｐゴシック" charset="-128"/>
              <a:cs typeface="ＭＳ Ｐゴシック" charset="-128"/>
            </a:endParaRPr>
          </a:p>
          <a:p>
            <a:pPr algn="ctr" eaLnBrk="1" hangingPunct="1">
              <a:buFontTx/>
              <a:buNone/>
            </a:pPr>
            <a:r>
              <a:rPr lang="en-US" sz="2800" dirty="0">
                <a:ea typeface="ＭＳ Ｐゴシック" charset="-128"/>
                <a:cs typeface="ＭＳ Ｐゴシック" charset="-128"/>
              </a:rPr>
              <a:t>Presentation to Community Education Council District</a:t>
            </a:r>
            <a:r>
              <a:rPr lang="en-US" sz="2800" dirty="0" smtClean="0">
                <a:ea typeface="ＭＳ Ｐゴシック" charset="-128"/>
                <a:cs typeface="ＭＳ Ｐゴシック" charset="-128"/>
              </a:rPr>
              <a:t> 27</a:t>
            </a:r>
          </a:p>
          <a:p>
            <a:pPr algn="ctr" eaLnBrk="1" hangingPunct="1">
              <a:buFontTx/>
              <a:buNone/>
            </a:pPr>
            <a:r>
              <a:rPr lang="en-US" sz="2800" dirty="0">
                <a:ea typeface="ＭＳ Ｐゴシック" charset="-128"/>
                <a:cs typeface="ＭＳ Ｐゴシック" charset="-128"/>
              </a:rPr>
              <a:t>Spring, 2013</a:t>
            </a:r>
          </a:p>
          <a:p>
            <a:pPr algn="ctr" eaLnBrk="1" hangingPunct="1">
              <a:buFontTx/>
              <a:buNone/>
            </a:pPr>
            <a:endParaRPr lang="en-US" dirty="0">
              <a:ea typeface="ＭＳ Ｐゴシック" charset="-128"/>
              <a:cs typeface="ＭＳ Ｐゴシック" charset="-128"/>
            </a:endParaRPr>
          </a:p>
          <a:p>
            <a:pPr algn="ctr" eaLnBrk="1" hangingPunct="1">
              <a:buFontTx/>
              <a:buNone/>
            </a:pPr>
            <a:endParaRPr lang="en-US" dirty="0">
              <a:ea typeface="ＭＳ Ｐゴシック" charset="-128"/>
              <a:cs typeface="ＭＳ Ｐゴシック" charset="-128"/>
            </a:endParaRPr>
          </a:p>
          <a:p>
            <a:pPr algn="ctr" eaLnBrk="1" hangingPunct="1">
              <a:buFontTx/>
              <a:buNone/>
            </a:pPr>
            <a:r>
              <a:rPr lang="en-US" sz="2400" b="1" i="1" dirty="0">
                <a:ea typeface="ＭＳ Ｐゴシック" charset="-128"/>
                <a:cs typeface="ＭＳ Ｐゴシック" charset="-128"/>
              </a:rPr>
              <a:t>Leonie </a:t>
            </a:r>
            <a:r>
              <a:rPr lang="en-US" sz="2400" b="1" i="1" dirty="0" err="1">
                <a:ea typeface="ＭＳ Ｐゴシック" charset="-128"/>
                <a:cs typeface="ＭＳ Ｐゴシック" charset="-128"/>
              </a:rPr>
              <a:t>Haimson</a:t>
            </a:r>
            <a:r>
              <a:rPr lang="en-US" sz="2400" b="1" i="1" dirty="0">
                <a:ea typeface="ＭＳ Ｐゴシック" charset="-128"/>
                <a:cs typeface="ＭＳ Ｐゴシック" charset="-128"/>
              </a:rPr>
              <a:t>, Class Size Matters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10"/>
          <p:cNvSpPr txBox="1">
            <a:spLocks noChangeArrowheads="1"/>
          </p:cNvSpPr>
          <p:nvPr/>
        </p:nvSpPr>
        <p:spPr bwMode="auto">
          <a:xfrm>
            <a:off x="838200" y="152400"/>
            <a:ext cx="7391400" cy="954088"/>
          </a:xfrm>
          <a:prstGeom prst="rect">
            <a:avLst/>
          </a:prstGeom>
          <a:solidFill>
            <a:srgbClr val="BBE0E3"/>
          </a:solidFill>
          <a:ln w="9525">
            <a:solidFill>
              <a:srgbClr val="00009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solidFill>
                  <a:schemeClr val="tx2"/>
                </a:solidFill>
              </a:rPr>
              <a:t>CFE funding also flat-lined; but even when increased; city’s class sizes grew!</a:t>
            </a:r>
          </a:p>
        </p:txBody>
      </p:sp>
      <p:graphicFrame>
        <p:nvGraphicFramePr>
          <p:cNvPr id="5" name="Chart 4"/>
          <p:cNvGraphicFramePr/>
          <p:nvPr/>
        </p:nvGraphicFramePr>
        <p:xfrm>
          <a:off x="533400" y="1371600"/>
          <a:ext cx="82550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020762"/>
          </a:xfrm>
          <a:solidFill>
            <a:schemeClr val="accent1"/>
          </a:solidFill>
          <a:ln>
            <a:solidFill>
              <a:srgbClr val="000090"/>
            </a:solidFill>
          </a:ln>
        </p:spPr>
        <p:txBody>
          <a:bodyPr/>
          <a:lstStyle/>
          <a:p>
            <a:r>
              <a:rPr lang="en-US" sz="3600">
                <a:ea typeface="ＭＳ Ｐゴシック" charset="-128"/>
                <a:cs typeface="ＭＳ Ｐゴシック" charset="-128"/>
              </a:rPr>
              <a:t>Loss of teachers while DOE had other priorities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30763"/>
          </a:xfrm>
        </p:spPr>
        <p:txBody>
          <a:bodyPr/>
          <a:lstStyle/>
          <a:p>
            <a:r>
              <a:rPr lang="en-US" sz="2000">
                <a:ea typeface="ＭＳ Ｐゴシック" charset="-128"/>
                <a:cs typeface="ＭＳ Ｐゴシック" charset="-128"/>
              </a:rPr>
              <a:t>Number of pedagogues (mostly teachers) has been cut by more than 5,000 since 2007, despite rising enrollment. *</a:t>
            </a:r>
          </a:p>
          <a:p>
            <a:endParaRPr lang="en-US" sz="2000">
              <a:ea typeface="ＭＳ Ｐゴシック" charset="-128"/>
              <a:cs typeface="ＭＳ Ｐゴシック" charset="-128"/>
            </a:endParaRPr>
          </a:p>
          <a:p>
            <a:r>
              <a:rPr lang="en-US" sz="2000">
                <a:ea typeface="ＭＳ Ｐゴシック" charset="-128"/>
                <a:cs typeface="ＭＳ Ｐゴシック" charset="-128"/>
              </a:rPr>
              <a:t>Smallest # pedagogues in 2011 employed by DOE since 2003.</a:t>
            </a:r>
          </a:p>
          <a:p>
            <a:endParaRPr lang="en-US" sz="2000">
              <a:ea typeface="ＭＳ Ｐゴシック" charset="-128"/>
              <a:cs typeface="ＭＳ Ｐゴシック" charset="-128"/>
            </a:endParaRPr>
          </a:p>
          <a:p>
            <a:r>
              <a:rPr lang="en-US" sz="2000">
                <a:ea typeface="ＭＳ Ｐゴシック" charset="-128"/>
                <a:cs typeface="ＭＳ Ｐゴシック" charset="-128"/>
              </a:rPr>
              <a:t>Largest # non-pedagogues in 2011 employed since at least 1980. </a:t>
            </a:r>
          </a:p>
          <a:p>
            <a:endParaRPr lang="en-US" sz="2000">
              <a:ea typeface="ＭＳ Ｐゴシック" charset="-128"/>
              <a:cs typeface="ＭＳ Ｐゴシック" charset="-128"/>
            </a:endParaRPr>
          </a:p>
          <a:p>
            <a:r>
              <a:rPr lang="en-US" sz="2000">
                <a:ea typeface="ＭＳ Ｐゴシック" charset="-128"/>
                <a:cs typeface="ＭＳ Ｐゴシック" charset="-128"/>
              </a:rPr>
              <a:t>Highest  % of non-pedagogues to pedagogues since 1993.  </a:t>
            </a:r>
          </a:p>
          <a:p>
            <a:endParaRPr lang="en-US" sz="2000">
              <a:ea typeface="ＭＳ Ｐゴシック" charset="-128"/>
              <a:cs typeface="ＭＳ Ｐゴシック" charset="-128"/>
            </a:endParaRPr>
          </a:p>
          <a:p>
            <a:pPr>
              <a:lnSpc>
                <a:spcPct val="80000"/>
              </a:lnSpc>
            </a:pPr>
            <a:r>
              <a:rPr lang="en-US" sz="2000" i="1">
                <a:ea typeface="ＭＳ Ｐゴシック" charset="-128"/>
                <a:cs typeface="ＭＳ Ｐゴシック" charset="-128"/>
              </a:rPr>
              <a:t>Spending on testing, contracts, consultants, and more bureaucrats have all risen sharply.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>
              <a:ea typeface="ＭＳ Ｐゴシック" charset="-128"/>
              <a:cs typeface="ＭＳ Ｐゴシック" charset="-12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2000">
              <a:ea typeface="ＭＳ Ｐゴシック" charset="-128"/>
              <a:cs typeface="ＭＳ Ｐゴシック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i="1">
                <a:ea typeface="ＭＳ Ｐゴシック" charset="-128"/>
                <a:cs typeface="ＭＳ Ｐゴシック" charset="-128"/>
              </a:rPr>
              <a:t>(*Data source: Office of Management Budget headcounts, through IBO)</a:t>
            </a:r>
          </a:p>
          <a:p>
            <a:pPr>
              <a:lnSpc>
                <a:spcPct val="80000"/>
              </a:lnSpc>
            </a:pPr>
            <a:endParaRPr lang="en-US" sz="240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  <a:ln>
            <a:solidFill>
              <a:srgbClr val="000090"/>
            </a:solidFill>
          </a:ln>
        </p:spPr>
        <p:txBody>
          <a:bodyPr/>
          <a:lstStyle/>
          <a:p>
            <a:r>
              <a:rPr lang="en-US">
                <a:ea typeface="ＭＳ Ｐゴシック" charset="-128"/>
                <a:cs typeface="ＭＳ Ｐゴシック" charset="-128"/>
              </a:rPr>
              <a:t/>
            </a:r>
            <a:br>
              <a:rPr lang="en-US">
                <a:ea typeface="ＭＳ Ｐゴシック" charset="-128"/>
                <a:cs typeface="ＭＳ Ｐゴシック" charset="-128"/>
              </a:rPr>
            </a:br>
            <a:r>
              <a:rPr lang="en-US">
                <a:ea typeface="ＭＳ Ｐゴシック" charset="-128"/>
                <a:cs typeface="ＭＳ Ｐゴシック" charset="-128"/>
              </a:rPr>
              <a:t/>
            </a:r>
            <a:br>
              <a:rPr lang="en-US">
                <a:ea typeface="ＭＳ Ｐゴシック" charset="-128"/>
                <a:cs typeface="ＭＳ Ｐゴシック" charset="-128"/>
              </a:rPr>
            </a:br>
            <a:r>
              <a:rPr lang="en-US" sz="3600">
                <a:ea typeface="ＭＳ Ｐゴシック" charset="-128"/>
                <a:cs typeface="ＭＳ Ｐゴシック" charset="-128"/>
              </a:rPr>
              <a:t>But can we afford to reduce class size?</a:t>
            </a:r>
            <a:r>
              <a:rPr lang="en-US">
                <a:ea typeface="ＭＳ Ｐゴシック" charset="-128"/>
                <a:cs typeface="ＭＳ Ｐゴシック" charset="-128"/>
              </a:rPr>
              <a:t/>
            </a:r>
            <a:br>
              <a:rPr lang="en-US">
                <a:ea typeface="ＭＳ Ｐゴシック" charset="-128"/>
                <a:cs typeface="ＭＳ Ｐゴシック" charset="-128"/>
              </a:rPr>
            </a:br>
            <a:r>
              <a:rPr lang="en-US">
                <a:ea typeface="ＭＳ Ｐゴシック" charset="-128"/>
                <a:cs typeface="ＭＳ Ｐゴシック" charset="-128"/>
              </a:rPr>
              <a:t/>
            </a:r>
            <a:br>
              <a:rPr lang="en-US">
                <a:ea typeface="ＭＳ Ｐゴシック" charset="-128"/>
                <a:cs typeface="ＭＳ Ｐゴシック" charset="-128"/>
              </a:rPr>
            </a:br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96200" cy="4373563"/>
          </a:xfrm>
        </p:spPr>
        <p:txBody>
          <a:bodyPr/>
          <a:lstStyle/>
          <a:p>
            <a:r>
              <a:rPr lang="en-US" sz="2400">
                <a:ea typeface="ＭＳ Ｐゴシック" charset="-128"/>
                <a:cs typeface="ＭＳ Ｐゴシック" charset="-128"/>
              </a:rPr>
              <a:t>In 2009, DOE estimated that it would cost $358 million per year to achieve average C4E class size goals across the city;</a:t>
            </a:r>
          </a:p>
          <a:p>
            <a:endParaRPr lang="en-US" sz="2400">
              <a:ea typeface="ＭＳ Ｐゴシック" charset="-128"/>
              <a:cs typeface="ＭＳ Ｐゴシック" charset="-128"/>
            </a:endParaRPr>
          </a:p>
          <a:p>
            <a:r>
              <a:rPr lang="en-US" sz="2400">
                <a:ea typeface="ＭＳ Ｐゴシック" charset="-128"/>
                <a:cs typeface="ＭＳ Ｐゴシック" charset="-128"/>
              </a:rPr>
              <a:t>DOE estimated it would cost $448 million per year in staffing to achieve class size goals in </a:t>
            </a:r>
            <a:r>
              <a:rPr lang="en-US" sz="2400" u="sng">
                <a:ea typeface="ＭＳ Ｐゴシック" charset="-128"/>
                <a:cs typeface="ＭＳ Ｐゴシック" charset="-128"/>
              </a:rPr>
              <a:t>ALL</a:t>
            </a:r>
            <a:r>
              <a:rPr lang="en-US" sz="2400">
                <a:ea typeface="ＭＳ Ｐゴシック" charset="-128"/>
                <a:cs typeface="ＭＳ Ｐゴシック" charset="-128"/>
              </a:rPr>
              <a:t> schools; plus more in capital costs for school construction.</a:t>
            </a:r>
          </a:p>
          <a:p>
            <a:endParaRPr lang="en-US" sz="2400">
              <a:ea typeface="ＭＳ Ｐゴシック" charset="-128"/>
              <a:cs typeface="ＭＳ Ｐゴシック" charset="-128"/>
            </a:endParaRPr>
          </a:p>
          <a:p>
            <a:r>
              <a:rPr lang="en-US" sz="2400">
                <a:ea typeface="ＭＳ Ｐゴシック" charset="-128"/>
                <a:cs typeface="ＭＳ Ｐゴシック" charset="-128"/>
              </a:rPr>
              <a:t>This year, NYC received more than $530 million in C4E funds.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chemeClr val="accent1"/>
          </a:solidFill>
          <a:ln>
            <a:solidFill>
              <a:srgbClr val="000090"/>
            </a:solidFill>
          </a:ln>
        </p:spPr>
        <p:txBody>
          <a:bodyPr/>
          <a:lstStyle/>
          <a:p>
            <a:r>
              <a:rPr lang="en-US" sz="3600">
                <a:ea typeface="ＭＳ Ｐゴシック" charset="-128"/>
                <a:cs typeface="ＭＳ Ｐゴシック" charset="-128"/>
              </a:rPr>
              <a:t>Other questions re city</a:t>
            </a:r>
            <a:r>
              <a:rPr lang="ja-JP" altLang="en-US" sz="3600">
                <a:ea typeface="ＭＳ Ｐゴシック" charset="-128"/>
                <a:cs typeface="ＭＳ Ｐゴシック" charset="-128"/>
              </a:rPr>
              <a:t>’</a:t>
            </a:r>
            <a:r>
              <a:rPr lang="en-US" altLang="ja-JP" sz="3600">
                <a:ea typeface="ＭＳ Ｐゴシック" charset="-128"/>
                <a:cs typeface="ＭＳ Ｐゴシック" charset="-128"/>
              </a:rPr>
              <a:t>s C4E plan</a:t>
            </a:r>
            <a:endParaRPr lang="en-US" sz="360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sz="2400">
                <a:ea typeface="ＭＳ Ｐゴシック" charset="-128"/>
                <a:cs typeface="ＭＳ Ｐゴシック" charset="-128"/>
              </a:rPr>
              <a:t>Why did the DOE not centrally devote ANY C4E funds to class size reduction, given its legal obligation to lower class size? </a:t>
            </a:r>
          </a:p>
          <a:p>
            <a:endParaRPr lang="en-US" sz="2400">
              <a:ea typeface="ＭＳ Ｐゴシック" charset="-128"/>
              <a:cs typeface="ＭＳ Ｐゴシック" charset="-128"/>
            </a:endParaRPr>
          </a:p>
          <a:p>
            <a:r>
              <a:rPr lang="en-US" sz="2400">
                <a:ea typeface="ＭＳ Ｐゴシック" charset="-128"/>
                <a:cs typeface="ＭＳ Ｐゴシック" charset="-128"/>
              </a:rPr>
              <a:t>DOE finally posted C4E plan for this year only in Feb.,  and holding hearings now, though funds mostly spent, making mockery of public feedback and process required in law.</a:t>
            </a:r>
          </a:p>
          <a:p>
            <a:endParaRPr lang="en-US" sz="2400">
              <a:ea typeface="ＭＳ Ｐゴシック" charset="-128"/>
              <a:cs typeface="ＭＳ Ｐゴシック" charset="-128"/>
            </a:endParaRPr>
          </a:p>
          <a:p>
            <a:r>
              <a:rPr lang="en-US" sz="2400">
                <a:ea typeface="ＭＳ Ｐゴシック" charset="-128"/>
                <a:cs typeface="ＭＳ Ｐゴシック" charset="-128"/>
              </a:rPr>
              <a:t>Is  DOE’s C4E plan for last year (2011-12) yet approved by the state ? If so, where is it posted?</a:t>
            </a:r>
          </a:p>
          <a:p>
            <a:endParaRPr lang="en-US" sz="240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  <a:ln>
            <a:solidFill>
              <a:srgbClr val="000090"/>
            </a:solidFill>
          </a:ln>
        </p:spPr>
        <p:txBody>
          <a:bodyPr/>
          <a:lstStyle/>
          <a:p>
            <a:r>
              <a:rPr lang="en-US" sz="3600">
                <a:ea typeface="ＭＳ Ｐゴシック" charset="-128"/>
                <a:cs typeface="ＭＳ Ｐゴシック" charset="-128"/>
              </a:rPr>
              <a:t>NYS &amp; NYC also violating </a:t>
            </a:r>
            <a:br>
              <a:rPr lang="en-US" sz="3600">
                <a:ea typeface="ＭＳ Ｐゴシック" charset="-128"/>
                <a:cs typeface="ＭＳ Ｐゴシック" charset="-128"/>
              </a:rPr>
            </a:br>
            <a:r>
              <a:rPr lang="en-US" sz="3600">
                <a:ea typeface="ＭＳ Ｐゴシック" charset="-128"/>
                <a:cs typeface="ＭＳ Ｐゴシック" charset="-128"/>
              </a:rPr>
              <a:t>student privacy and parental rights 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06963"/>
          </a:xfrm>
        </p:spPr>
        <p:txBody>
          <a:bodyPr/>
          <a:lstStyle/>
          <a:p>
            <a:endParaRPr lang="en-US" sz="2000">
              <a:ea typeface="ＭＳ Ｐゴシック" charset="-128"/>
              <a:cs typeface="ＭＳ Ｐゴシック" charset="-128"/>
            </a:endParaRPr>
          </a:p>
          <a:p>
            <a:r>
              <a:rPr lang="en-US" sz="2000">
                <a:ea typeface="ＭＳ Ｐゴシック" charset="-128"/>
                <a:cs typeface="ＭＳ Ｐゴシック" charset="-128"/>
              </a:rPr>
              <a:t>9 states/districts including NYS sharing </a:t>
            </a:r>
            <a:r>
              <a:rPr lang="en-US" sz="2000" b="1">
                <a:ea typeface="ＭＳ Ｐゴシック" charset="-128"/>
                <a:cs typeface="ＭＳ Ｐゴシック" charset="-128"/>
              </a:rPr>
              <a:t>confidential student and teacher data</a:t>
            </a:r>
            <a:r>
              <a:rPr lang="en-US" sz="2000">
                <a:ea typeface="ＭＳ Ｐゴシック" charset="-128"/>
                <a:cs typeface="ＭＳ Ｐゴシック" charset="-128"/>
              </a:rPr>
              <a:t> with inBloom Inc., private corporation funded by Gates Foundation.  </a:t>
            </a:r>
          </a:p>
          <a:p>
            <a:endParaRPr lang="en-US" sz="2000">
              <a:ea typeface="ＭＳ Ｐゴシック" charset="-128"/>
              <a:cs typeface="ＭＳ Ｐゴシック" charset="-128"/>
            </a:endParaRPr>
          </a:p>
          <a:p>
            <a:r>
              <a:rPr lang="en-US" sz="2000">
                <a:ea typeface="ＭＳ Ｐゴシック" charset="-128"/>
                <a:cs typeface="ＭＳ Ｐゴシック" charset="-128"/>
              </a:rPr>
              <a:t>Data includes student names, grades, test scores, disciplinary &amp; attendance records, race /ethnicity, economic status, disability and health issues.</a:t>
            </a:r>
          </a:p>
          <a:p>
            <a:endParaRPr lang="en-US" sz="2000">
              <a:ea typeface="ＭＳ Ｐゴシック" charset="-128"/>
              <a:cs typeface="ＭＳ Ｐゴシック" charset="-128"/>
            </a:endParaRPr>
          </a:p>
          <a:p>
            <a:r>
              <a:rPr lang="en-US" sz="2000">
                <a:ea typeface="ＭＳ Ｐゴシック" charset="-128"/>
                <a:cs typeface="ＭＳ Ｐゴシック" charset="-128"/>
              </a:rPr>
              <a:t>Data will  be stored in a massive electronic data bank, built by Wireless Generation, run by Joel Klein &amp; owned by Rupert Murdoch of News Corporation.  </a:t>
            </a:r>
          </a:p>
          <a:p>
            <a:endParaRPr lang="en-US" sz="2000">
              <a:ea typeface="ＭＳ Ｐゴシック" charset="-128"/>
              <a:cs typeface="ＭＳ Ｐゴシック" charset="-128"/>
            </a:endParaRPr>
          </a:p>
          <a:p>
            <a:r>
              <a:rPr lang="en-US" sz="2000">
                <a:ea typeface="ＭＳ Ｐゴシック" charset="-128"/>
                <a:cs typeface="ＭＳ Ｐゴシック" charset="-128"/>
              </a:rPr>
              <a:t>NewsCorp found to illegally spy and/or violate privacy in UK and US.</a:t>
            </a:r>
          </a:p>
          <a:p>
            <a:endParaRPr lang="en-US" sz="1800">
              <a:ea typeface="ＭＳ Ｐゴシック" charset="-128"/>
              <a:cs typeface="ＭＳ Ｐゴシック" charset="-128"/>
            </a:endParaRPr>
          </a:p>
          <a:p>
            <a:pPr>
              <a:buFontTx/>
              <a:buNone/>
            </a:pPr>
            <a:r>
              <a:rPr lang="en-US" sz="1800">
                <a:ea typeface="ＭＳ Ｐゴシック" charset="-128"/>
                <a:cs typeface="ＭＳ Ｐゴシック" charset="-128"/>
              </a:rPr>
              <a:t> </a:t>
            </a:r>
          </a:p>
          <a:p>
            <a:endParaRPr lang="en-US" sz="180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accent1"/>
          </a:solidFill>
          <a:ln>
            <a:solidFill>
              <a:srgbClr val="000090"/>
            </a:solidFill>
          </a:ln>
        </p:spPr>
        <p:txBody>
          <a:bodyPr/>
          <a:lstStyle/>
          <a:p>
            <a:r>
              <a:rPr lang="en-US" sz="3600">
                <a:ea typeface="ＭＳ Ｐゴシック" charset="-128"/>
                <a:cs typeface="ＭＳ Ｐゴシック" charset="-128"/>
              </a:rPr>
              <a:t>Then what?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endParaRPr lang="en-US" sz="2000">
              <a:ea typeface="ＭＳ Ｐゴシック" charset="-128"/>
              <a:cs typeface="ＭＳ Ｐゴシック" charset="-128"/>
            </a:endParaRPr>
          </a:p>
          <a:p>
            <a:r>
              <a:rPr lang="en-US" sz="2000">
                <a:ea typeface="ＭＳ Ｐゴシック" charset="-128"/>
                <a:cs typeface="ＭＳ Ｐゴシック" charset="-128"/>
              </a:rPr>
              <a:t>inBloom, Inc. plans to put this sensitive data on a cloud run by Amazon.com and transmit it to for-profit companies to help them develop and market their “learning products.”  </a:t>
            </a:r>
          </a:p>
          <a:p>
            <a:endParaRPr lang="en-US" sz="2000">
              <a:ea typeface="ＭＳ Ｐゴシック" charset="-128"/>
              <a:cs typeface="ＭＳ Ｐゴシック" charset="-128"/>
            </a:endParaRPr>
          </a:p>
          <a:p>
            <a:r>
              <a:rPr lang="en-US" sz="2000">
                <a:ea typeface="ＭＳ Ｐゴシック" charset="-128"/>
                <a:cs typeface="ＭＳ Ｐゴシック" charset="-128"/>
              </a:rPr>
              <a:t>In recent survey, 86% of IT experts say they do not trust clouds to hold their organization’s sensitive data.</a:t>
            </a:r>
          </a:p>
          <a:p>
            <a:endParaRPr lang="en-US" sz="2000">
              <a:ea typeface="ＭＳ Ｐゴシック" charset="-128"/>
              <a:cs typeface="ＭＳ Ｐゴシック" charset="-128"/>
            </a:endParaRPr>
          </a:p>
          <a:p>
            <a:r>
              <a:rPr lang="en-US" sz="2000">
                <a:ea typeface="ＭＳ Ｐゴシック" charset="-128"/>
                <a:cs typeface="ＭＳ Ｐゴシック" charset="-128"/>
              </a:rPr>
              <a:t>In its security policy, inBloom Inc. states they “</a:t>
            </a:r>
            <a:r>
              <a:rPr lang="en-US" sz="2000" b="1" i="1">
                <a:ea typeface="ＭＳ Ｐゴシック" charset="-128"/>
                <a:cs typeface="ＭＳ Ｐゴシック" charset="-128"/>
              </a:rPr>
              <a:t>cannot guarantee the security of the information stored in inBloom or that the information will not be intercepted when it is being transmitted</a:t>
            </a:r>
            <a:r>
              <a:rPr lang="en-US" sz="2000">
                <a:ea typeface="ＭＳ Ｐゴシック" charset="-128"/>
                <a:cs typeface="ＭＳ Ｐゴシック" charset="-128"/>
              </a:rPr>
              <a:t>.’</a:t>
            </a:r>
          </a:p>
          <a:p>
            <a:endParaRPr lang="en-US" sz="2000">
              <a:ea typeface="ＭＳ Ｐゴシック" charset="-128"/>
              <a:cs typeface="ＭＳ Ｐゴシック" charset="-128"/>
            </a:endParaRPr>
          </a:p>
          <a:p>
            <a:r>
              <a:rPr lang="en-US" sz="2000">
                <a:ea typeface="ＭＳ Ｐゴシック" charset="-128"/>
                <a:cs typeface="ＭＳ Ｐゴシック" charset="-128"/>
              </a:rPr>
              <a:t>All this is happening without parental notification or consent.</a:t>
            </a:r>
          </a:p>
          <a:p>
            <a:endParaRPr lang="en-US" sz="2000">
              <a:ea typeface="ＭＳ Ｐゴシック" charset="-128"/>
              <a:cs typeface="ＭＳ Ｐゴシック" charset="-128"/>
            </a:endParaRPr>
          </a:p>
          <a:p>
            <a:endParaRPr lang="en-US" sz="440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Content Placeholder 3" descr="disciplinary screen shot.png"/>
          <p:cNvPicPr>
            <a:picLocks noGrp="1" noChangeAspect="1"/>
          </p:cNvPicPr>
          <p:nvPr>
            <p:ph idx="1"/>
          </p:nvPr>
        </p:nvPicPr>
        <p:blipFill>
          <a:blip r:embed="rId2"/>
          <a:srcRect t="-7024" b="-7024"/>
          <a:stretch>
            <a:fillRect/>
          </a:stretch>
        </p:blipFill>
        <p:spPr/>
      </p:pic>
      <p:sp>
        <p:nvSpPr>
          <p:cNvPr id="49155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143000"/>
          </a:xfrm>
          <a:solidFill>
            <a:schemeClr val="accent1"/>
          </a:solidFill>
          <a:ln>
            <a:solidFill>
              <a:srgbClr val="000090"/>
            </a:solidFill>
          </a:ln>
        </p:spPr>
        <p:txBody>
          <a:bodyPr/>
          <a:lstStyle/>
          <a:p>
            <a:r>
              <a:rPr lang="en-US" sz="3600" smtClean="0">
                <a:ea typeface="ＭＳ Ｐゴシック" charset="-128"/>
                <a:cs typeface="ＭＳ Ｐゴシック" charset="-128"/>
              </a:rPr>
              <a:t>Sample data to be shared with inBloom, Inc.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792162"/>
          </a:xfrm>
          <a:solidFill>
            <a:schemeClr val="accent1"/>
          </a:solidFill>
          <a:ln>
            <a:solidFill>
              <a:srgbClr val="000090"/>
            </a:solidFill>
          </a:ln>
        </p:spPr>
        <p:txBody>
          <a:bodyPr/>
          <a:lstStyle/>
          <a:p>
            <a:r>
              <a:rPr lang="en-US" sz="3600">
                <a:ea typeface="ＭＳ Ｐゴシック" charset="-128"/>
                <a:cs typeface="ＭＳ Ｐゴシック" charset="-128"/>
              </a:rPr>
              <a:t>What can CEC</a:t>
            </a:r>
            <a:r>
              <a:rPr lang="ja-JP" altLang="en-US" sz="3600">
                <a:ea typeface="ＭＳ Ｐゴシック" charset="-128"/>
                <a:cs typeface="ＭＳ Ｐゴシック" charset="-128"/>
              </a:rPr>
              <a:t>’</a:t>
            </a:r>
            <a:r>
              <a:rPr lang="en-US" altLang="ja-JP" sz="3600">
                <a:ea typeface="ＭＳ Ｐゴシック" charset="-128"/>
                <a:cs typeface="ＭＳ Ｐゴシック" charset="-128"/>
              </a:rPr>
              <a:t>s do?</a:t>
            </a:r>
            <a:endParaRPr lang="en-US" sz="360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54563"/>
          </a:xfrm>
        </p:spPr>
        <p:txBody>
          <a:bodyPr/>
          <a:lstStyle/>
          <a:p>
            <a:r>
              <a:rPr lang="en-US" sz="1800" dirty="0">
                <a:ea typeface="ＭＳ Ｐゴシック" charset="-128"/>
                <a:cs typeface="ＭＳ Ｐゴシック" charset="-128"/>
              </a:rPr>
              <a:t>Pass  resolutions on class size and privacy; we have samples for your consideration.</a:t>
            </a:r>
          </a:p>
          <a:p>
            <a:endParaRPr lang="en-US" sz="1800" dirty="0">
              <a:ea typeface="ＭＳ Ｐゴシック" charset="-128"/>
              <a:cs typeface="ＭＳ Ｐゴシック" charset="-128"/>
            </a:endParaRPr>
          </a:p>
          <a:p>
            <a:r>
              <a:rPr lang="en-US" sz="1800" dirty="0">
                <a:ea typeface="ＭＳ Ｐゴシック" charset="-128"/>
                <a:cs typeface="ＭＳ Ｐゴシック" charset="-128"/>
              </a:rPr>
              <a:t>Write a letter to Commissioner King, to protest the botched C4E process &amp; DOE</a:t>
            </a:r>
            <a:r>
              <a:rPr lang="ja-JP" altLang="en-US" sz="1800" dirty="0">
                <a:ea typeface="ＭＳ Ｐゴシック" charset="-128"/>
                <a:cs typeface="ＭＳ Ｐゴシック" charset="-128"/>
              </a:rPr>
              <a:t>’</a:t>
            </a:r>
            <a:r>
              <a:rPr lang="en-US" altLang="ja-JP" sz="1800" dirty="0" err="1">
                <a:ea typeface="ＭＳ Ｐゴシック" charset="-128"/>
                <a:cs typeface="ＭＳ Ｐゴシック" charset="-128"/>
              </a:rPr>
              <a:t>s</a:t>
            </a:r>
            <a:r>
              <a:rPr lang="en-US" altLang="ja-JP" sz="1800" dirty="0">
                <a:ea typeface="ＭＳ Ｐゴシック" charset="-128"/>
                <a:cs typeface="ＭＳ Ｐゴシック" charset="-128"/>
              </a:rPr>
              <a:t> failure to reduce class size at </a:t>
            </a:r>
            <a:r>
              <a:rPr lang="en-US" sz="1800" u="sng" dirty="0">
                <a:ea typeface="ＭＳ Ｐゴシック" charset="-128"/>
                <a:cs typeface="ＭＳ Ｐゴシック" charset="-128"/>
                <a:hlinkClick r:id="rId3"/>
              </a:rPr>
              <a:t>jking@mail.nysed.gov</a:t>
            </a:r>
            <a:r>
              <a:rPr lang="en-US" sz="1800" u="sng" dirty="0">
                <a:ea typeface="ＭＳ Ｐゴシック" charset="-128"/>
                <a:cs typeface="ＭＳ Ｐゴシック" charset="-128"/>
              </a:rPr>
              <a:t> </a:t>
            </a:r>
            <a:r>
              <a:rPr lang="en-US" altLang="ja-JP" sz="1800" dirty="0">
                <a:ea typeface="ＭＳ Ｐゴシック" charset="-128"/>
                <a:cs typeface="ＭＳ Ｐゴシック" charset="-128"/>
              </a:rPr>
              <a:t> </a:t>
            </a:r>
          </a:p>
          <a:p>
            <a:endParaRPr lang="en-US" altLang="ja-JP" sz="1800" dirty="0">
              <a:ea typeface="ＭＳ Ｐゴシック" charset="-128"/>
              <a:cs typeface="ＭＳ Ｐゴシック" charset="-128"/>
            </a:endParaRPr>
          </a:p>
          <a:p>
            <a:r>
              <a:rPr lang="en-US" altLang="ja-JP" sz="1800" dirty="0">
                <a:ea typeface="ＭＳ Ｐゴシック" charset="-128"/>
                <a:cs typeface="ＭＳ Ｐゴシック" charset="-128"/>
              </a:rPr>
              <a:t>Send comments to </a:t>
            </a:r>
            <a:r>
              <a:rPr lang="en-US" altLang="ja-JP" sz="1800" dirty="0">
                <a:ea typeface="ＭＳ Ｐゴシック" charset="-128"/>
                <a:cs typeface="ＭＳ Ｐゴシック" charset="-128"/>
                <a:hlinkClick r:id="rId4"/>
              </a:rPr>
              <a:t>contractsforexcellence@schools.nyc.gov</a:t>
            </a:r>
            <a:r>
              <a:rPr lang="en-US" altLang="ja-JP" sz="1800" dirty="0">
                <a:ea typeface="ＭＳ Ｐゴシック" charset="-128"/>
                <a:cs typeface="ＭＳ Ｐゴシック" charset="-128"/>
              </a:rPr>
              <a:t>; deadline March 18.</a:t>
            </a:r>
          </a:p>
          <a:p>
            <a:endParaRPr lang="en-US" altLang="ja-JP" sz="1800" dirty="0">
              <a:ea typeface="ＭＳ Ｐゴシック" charset="-128"/>
              <a:cs typeface="ＭＳ Ｐゴシック" charset="-128"/>
            </a:endParaRPr>
          </a:p>
          <a:p>
            <a:r>
              <a:rPr lang="en-US" sz="1800" dirty="0">
                <a:ea typeface="ＭＳ Ｐゴシック" charset="-128"/>
                <a:cs typeface="ＭＳ Ｐゴシック" charset="-128"/>
              </a:rPr>
              <a:t>Collect information about class sizes in your district’</a:t>
            </a:r>
            <a:r>
              <a:rPr lang="en-US" altLang="ja-JP" sz="1800" dirty="0">
                <a:ea typeface="ＭＳ Ｐゴシック" charset="-128"/>
                <a:cs typeface="ＭＳ Ｐゴシック" charset="-128"/>
              </a:rPr>
              <a:t>s schools, including violations of union contract &amp; building code.</a:t>
            </a:r>
          </a:p>
          <a:p>
            <a:endParaRPr lang="en-US" sz="1800" dirty="0">
              <a:ea typeface="ＭＳ Ｐゴシック" charset="-128"/>
              <a:cs typeface="ＭＳ Ｐゴシック" charset="-128"/>
            </a:endParaRPr>
          </a:p>
          <a:p>
            <a:r>
              <a:rPr lang="en-US" altLang="ja-JP" sz="1800" dirty="0">
                <a:ea typeface="ＭＳ Ｐゴシック" charset="-128"/>
                <a:cs typeface="ＭＳ Ｐゴシック" charset="-128"/>
              </a:rPr>
              <a:t>Parents should send opt out letter to King, demanding your child’s info NOT be shared; see our fact </a:t>
            </a:r>
            <a:r>
              <a:rPr lang="en-US" altLang="ja-JP" sz="1800">
                <a:ea typeface="ＭＳ Ｐゴシック" charset="-128"/>
                <a:cs typeface="ＭＳ Ｐゴシック" charset="-128"/>
              </a:rPr>
              <a:t>sheet</a:t>
            </a:r>
            <a:r>
              <a:rPr lang="en-US" altLang="ja-JP" sz="1800" smtClean="0">
                <a:ea typeface="ＭＳ Ｐゴシック" charset="-128"/>
                <a:cs typeface="ＭＳ Ｐゴシック" charset="-128"/>
              </a:rPr>
              <a:t> for a </a:t>
            </a:r>
            <a:r>
              <a:rPr lang="en-US" altLang="ja-JP" sz="1800" smtClean="0">
                <a:ea typeface="ＭＳ Ｐゴシック" charset="-128"/>
                <a:cs typeface="ＭＳ Ｐゴシック" charset="-128"/>
              </a:rPr>
              <a:t>sample </a:t>
            </a:r>
            <a:r>
              <a:rPr lang="en-US" altLang="ja-JP" sz="1800" smtClean="0">
                <a:ea typeface="ＭＳ Ｐゴシック" charset="-128"/>
                <a:cs typeface="ＭＳ Ｐゴシック" charset="-128"/>
              </a:rPr>
              <a:t>letter.</a:t>
            </a:r>
          </a:p>
          <a:p>
            <a:endParaRPr lang="en-US" sz="1800" dirty="0">
              <a:ea typeface="ＭＳ Ｐゴシック" charset="-128"/>
              <a:cs typeface="ＭＳ Ｐゴシック" charset="-128"/>
            </a:endParaRPr>
          </a:p>
          <a:p>
            <a:r>
              <a:rPr lang="en-US" sz="1800" i="1" dirty="0">
                <a:ea typeface="ＭＳ Ｐゴシック" charset="-128"/>
                <a:cs typeface="ＭＳ Ｐゴシック" charset="-128"/>
              </a:rPr>
              <a:t>Questions or to join newsletter list, email  us at </a:t>
            </a:r>
            <a:r>
              <a:rPr lang="en-US" sz="1800" i="1" dirty="0" err="1">
                <a:ea typeface="ＭＳ Ｐゴシック" charset="-128"/>
                <a:cs typeface="ＭＳ Ｐゴシック" charset="-128"/>
              </a:rPr>
              <a:t>info@classsizematters.org</a:t>
            </a:r>
            <a:endParaRPr lang="en-US" sz="1800" i="1" dirty="0">
              <a:ea typeface="ＭＳ Ｐゴシック" charset="-128"/>
              <a:cs typeface="ＭＳ Ｐゴシック" charset="-128"/>
            </a:endParaRPr>
          </a:p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44563"/>
          </a:xfrm>
          <a:solidFill>
            <a:schemeClr val="accent1"/>
          </a:solidFill>
          <a:ln>
            <a:solidFill>
              <a:srgbClr val="000090"/>
            </a:solidFill>
          </a:ln>
        </p:spPr>
        <p:txBody>
          <a:bodyPr/>
          <a:lstStyle/>
          <a:p>
            <a:r>
              <a:rPr lang="en-US" sz="3600">
                <a:ea typeface="ＭＳ Ｐゴシック" charset="-128"/>
                <a:cs typeface="ＭＳ Ｐゴシック" charset="-128"/>
              </a:rPr>
              <a:t>Why is class size important?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>
              <a:lnSpc>
                <a:spcPct val="70000"/>
              </a:lnSpc>
            </a:pPr>
            <a:endParaRPr lang="en-US" sz="2000">
              <a:ea typeface="ＭＳ Ｐゴシック" charset="-128"/>
              <a:cs typeface="ＭＳ Ｐゴシック" charset="-128"/>
            </a:endParaRPr>
          </a:p>
          <a:p>
            <a:pPr>
              <a:lnSpc>
                <a:spcPct val="70000"/>
              </a:lnSpc>
            </a:pPr>
            <a:r>
              <a:rPr lang="en-US" sz="2000">
                <a:ea typeface="ＭＳ Ｐゴシック" charset="-128"/>
                <a:cs typeface="ＭＳ Ｐゴシック" charset="-128"/>
              </a:rPr>
              <a:t>Class size reduction one of 4 reforms proven to work through rigorous evidence, acc. to Inst. Education Sciences, research arm of  US Ed Dept. * </a:t>
            </a:r>
          </a:p>
          <a:p>
            <a:pPr>
              <a:lnSpc>
                <a:spcPct val="70000"/>
              </a:lnSpc>
            </a:pPr>
            <a:endParaRPr lang="en-US" sz="2000">
              <a:ea typeface="ＭＳ Ｐゴシック" charset="-128"/>
              <a:cs typeface="ＭＳ Ｐゴシック" charset="-128"/>
            </a:endParaRPr>
          </a:p>
          <a:p>
            <a:pPr>
              <a:lnSpc>
                <a:spcPct val="70000"/>
              </a:lnSpc>
            </a:pPr>
            <a:r>
              <a:rPr lang="en-US" sz="2000">
                <a:ea typeface="ＭＳ Ｐゴシック" charset="-128"/>
                <a:cs typeface="ＭＳ Ｐゴシック" charset="-128"/>
              </a:rPr>
              <a:t>Benefits esp large for disadvantaged &amp; minority students, very effective at narrowing the achievement gap.</a:t>
            </a:r>
          </a:p>
          <a:p>
            <a:pPr>
              <a:lnSpc>
                <a:spcPct val="70000"/>
              </a:lnSpc>
            </a:pPr>
            <a:endParaRPr lang="en-US" sz="2000">
              <a:ea typeface="ＭＳ Ｐゴシック" charset="-128"/>
              <a:cs typeface="ＭＳ Ｐゴシック" charset="-128"/>
            </a:endParaRPr>
          </a:p>
          <a:p>
            <a:pPr>
              <a:lnSpc>
                <a:spcPct val="70000"/>
              </a:lnSpc>
            </a:pPr>
            <a:r>
              <a:rPr lang="en-US" sz="2000">
                <a:ea typeface="ＭＳ Ｐゴシック" charset="-128"/>
                <a:cs typeface="ＭＳ Ｐゴシック" charset="-128"/>
              </a:rPr>
              <a:t>NYC schools have largest class sizes in state; </a:t>
            </a:r>
          </a:p>
          <a:p>
            <a:pPr>
              <a:lnSpc>
                <a:spcPct val="70000"/>
              </a:lnSpc>
            </a:pPr>
            <a:endParaRPr lang="en-US" sz="2000">
              <a:ea typeface="ＭＳ Ｐゴシック" charset="-128"/>
              <a:cs typeface="ＭＳ Ｐゴシック" charset="-128"/>
            </a:endParaRPr>
          </a:p>
          <a:p>
            <a:pPr>
              <a:lnSpc>
                <a:spcPct val="70000"/>
              </a:lnSpc>
            </a:pPr>
            <a:r>
              <a:rPr lang="en-US" sz="2000">
                <a:ea typeface="ＭＳ Ｐゴシック" charset="-128"/>
                <a:cs typeface="ＭＳ Ｐゴシック" charset="-128"/>
              </a:rPr>
              <a:t>2003, NY</a:t>
            </a:r>
            <a:r>
              <a:rPr lang="ja-JP" altLang="en-US" sz="2000">
                <a:ea typeface="ＭＳ Ｐゴシック" charset="-128"/>
                <a:cs typeface="ＭＳ Ｐゴシック" charset="-128"/>
              </a:rPr>
              <a:t>’</a:t>
            </a:r>
            <a:r>
              <a:rPr lang="en-US" altLang="ja-JP" sz="2000">
                <a:ea typeface="ＭＳ Ｐゴシック" charset="-128"/>
                <a:cs typeface="ＭＳ Ｐゴシック" charset="-128"/>
              </a:rPr>
              <a:t>s highest court said students denied constitutional right to adequate education in part due to excessive class sizes (Campaign for Fiscal Equity decision).</a:t>
            </a:r>
          </a:p>
          <a:p>
            <a:pPr>
              <a:lnSpc>
                <a:spcPct val="70000"/>
              </a:lnSpc>
            </a:pPr>
            <a:endParaRPr lang="en-US" sz="2000">
              <a:ea typeface="ＭＳ Ｐゴシック" charset="-128"/>
              <a:cs typeface="ＭＳ Ｐゴシック" charset="-128"/>
            </a:endParaRPr>
          </a:p>
          <a:p>
            <a:pPr>
              <a:lnSpc>
                <a:spcPct val="70000"/>
              </a:lnSpc>
            </a:pPr>
            <a:r>
              <a:rPr lang="en-US" sz="2000">
                <a:ea typeface="ＭＳ Ｐゴシック" charset="-128"/>
                <a:cs typeface="ＭＳ Ｐゴシック" charset="-128"/>
              </a:rPr>
              <a:t>86% of NYC principals say cannot provide a quality education because of excessive class sizes.</a:t>
            </a:r>
          </a:p>
          <a:p>
            <a:pPr>
              <a:lnSpc>
                <a:spcPct val="70000"/>
              </a:lnSpc>
            </a:pPr>
            <a:endParaRPr lang="en-US" sz="2000">
              <a:ea typeface="ＭＳ Ｐゴシック" charset="-128"/>
              <a:cs typeface="ＭＳ Ｐゴシック" charset="-128"/>
            </a:endParaRPr>
          </a:p>
          <a:p>
            <a:pPr>
              <a:lnSpc>
                <a:spcPct val="70000"/>
              </a:lnSpc>
            </a:pPr>
            <a:r>
              <a:rPr lang="en-US" sz="2000">
                <a:ea typeface="ＭＳ Ｐゴシック" charset="-128"/>
                <a:cs typeface="ＭＳ Ｐゴシック" charset="-128"/>
              </a:rPr>
              <a:t>Smaller classes top priority of parents on DOE learning environment surveys every year.</a:t>
            </a:r>
          </a:p>
          <a:p>
            <a:pPr>
              <a:lnSpc>
                <a:spcPct val="70000"/>
              </a:lnSpc>
            </a:pPr>
            <a:endParaRPr lang="en-US" sz="1200" b="1" i="1">
              <a:ea typeface="ＭＳ Ｐゴシック" charset="-128"/>
              <a:cs typeface="ＭＳ Ｐゴシック" charset="-128"/>
            </a:endParaRPr>
          </a:p>
          <a:p>
            <a:pPr>
              <a:lnSpc>
                <a:spcPct val="70000"/>
              </a:lnSpc>
            </a:pPr>
            <a:r>
              <a:rPr lang="en-US" sz="1200" b="1" i="1">
                <a:ea typeface="ＭＳ Ｐゴシック" charset="-128"/>
                <a:cs typeface="ＭＳ Ｐゴシック" charset="-128"/>
              </a:rPr>
              <a:t>*Other three K-12 evidence-based reforms, are one-on-one tutoring by qualified tutors for at-risk readers in grades 1-3, Life-Skills training for junior high students, and instruction for early readers in phonemic awareness and phonics.</a:t>
            </a:r>
            <a:endParaRPr lang="en-US" sz="1200">
              <a:ea typeface="ＭＳ Ｐゴシック" charset="-128"/>
              <a:cs typeface="ＭＳ Ｐゴシック" charset="-128"/>
            </a:endParaRPr>
          </a:p>
          <a:p>
            <a:pPr>
              <a:lnSpc>
                <a:spcPct val="70000"/>
              </a:lnSpc>
            </a:pPr>
            <a:endParaRPr lang="en-US" sz="200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8001000" cy="1096962"/>
          </a:xfrm>
          <a:solidFill>
            <a:schemeClr val="accent1"/>
          </a:solidFill>
          <a:ln>
            <a:solidFill>
              <a:srgbClr val="000090"/>
            </a:solidFill>
          </a:ln>
        </p:spPr>
        <p:txBody>
          <a:bodyPr/>
          <a:lstStyle/>
          <a:p>
            <a:r>
              <a:rPr lang="en-US" sz="3600">
                <a:ea typeface="ＭＳ Ｐゴシック" charset="-128"/>
                <a:cs typeface="ＭＳ Ｐゴシック" charset="-128"/>
              </a:rPr>
              <a:t>Stagnant achievement in NYC schools under Bloomberg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419600"/>
          </a:xfrm>
        </p:spPr>
        <p:txBody>
          <a:bodyPr/>
          <a:lstStyle/>
          <a:p>
            <a:r>
              <a:rPr lang="en-US" sz="2000">
                <a:ea typeface="ＭＳ Ｐゴシック" charset="-128"/>
                <a:cs typeface="ＭＳ Ｐゴシック" charset="-128"/>
              </a:rPr>
              <a:t>NYC students have fallen further behind their peers in other large cities, according to national assessments (NAEPs), coming in 2</a:t>
            </a:r>
            <a:r>
              <a:rPr lang="en-US" sz="2000" baseline="30000">
                <a:ea typeface="ＭＳ Ｐゴシック" charset="-128"/>
                <a:cs typeface="ＭＳ Ｐゴシック" charset="-128"/>
              </a:rPr>
              <a:t>nd</a:t>
            </a:r>
            <a:r>
              <a:rPr lang="en-US" sz="2000">
                <a:ea typeface="ＭＳ Ｐゴシック" charset="-128"/>
                <a:cs typeface="ＭＳ Ｐゴシック" charset="-128"/>
              </a:rPr>
              <a:t> to last in progress since 2003; </a:t>
            </a:r>
          </a:p>
          <a:p>
            <a:endParaRPr lang="en-US" sz="2000">
              <a:ea typeface="ＭＳ Ｐゴシック" charset="-128"/>
              <a:cs typeface="ＭＳ Ｐゴシック" charset="-128"/>
            </a:endParaRPr>
          </a:p>
          <a:p>
            <a:r>
              <a:rPr lang="en-US" sz="2000">
                <a:ea typeface="ＭＳ Ｐゴシック" charset="-128"/>
                <a:cs typeface="ＭＳ Ｐゴシック" charset="-128"/>
              </a:rPr>
              <a:t>NYC also </a:t>
            </a:r>
            <a:r>
              <a:rPr lang="en-US" sz="2000" u="sng">
                <a:ea typeface="ＭＳ Ｐゴシック" charset="-128"/>
                <a:cs typeface="ＭＳ Ｐゴシック" charset="-128"/>
              </a:rPr>
              <a:t>only large district </a:t>
            </a:r>
            <a:r>
              <a:rPr lang="en-US" sz="2000">
                <a:ea typeface="ＭＳ Ｐゴシック" charset="-128"/>
                <a:cs typeface="ＭＳ Ｐゴシック" charset="-128"/>
              </a:rPr>
              <a:t>where non-poor students have lower NAEP average scores than in 2003.</a:t>
            </a:r>
          </a:p>
          <a:p>
            <a:endParaRPr lang="en-US" sz="2000">
              <a:ea typeface="ＭＳ Ｐゴシック" charset="-128"/>
              <a:cs typeface="ＭＳ Ｐゴシック" charset="-128"/>
            </a:endParaRPr>
          </a:p>
          <a:p>
            <a:r>
              <a:rPr lang="en-US" sz="2000">
                <a:ea typeface="ＭＳ Ｐゴシック" charset="-128"/>
                <a:cs typeface="ＭＳ Ｐゴシック" charset="-128"/>
              </a:rPr>
              <a:t> Only 21% of  NYC HS grads are considered </a:t>
            </a:r>
            <a:r>
              <a:rPr lang="ja-JP" altLang="en-US" sz="2000">
                <a:ea typeface="ＭＳ Ｐゴシック" charset="-128"/>
                <a:cs typeface="ＭＳ Ｐゴシック" charset="-128"/>
              </a:rPr>
              <a:t>“</a:t>
            </a:r>
            <a:r>
              <a:rPr lang="en-US" altLang="ja-JP" sz="2000">
                <a:ea typeface="ＭＳ Ｐゴシック" charset="-128"/>
                <a:cs typeface="ＭＳ Ｐゴシック" charset="-128"/>
              </a:rPr>
              <a:t>college ready</a:t>
            </a:r>
            <a:r>
              <a:rPr lang="ja-JP" altLang="en-US" sz="2000">
                <a:ea typeface="ＭＳ Ｐゴシック" charset="-128"/>
                <a:cs typeface="ＭＳ Ｐゴシック" charset="-128"/>
              </a:rPr>
              <a:t>”</a:t>
            </a:r>
            <a:r>
              <a:rPr lang="en-US" altLang="ja-JP" sz="2000">
                <a:ea typeface="ＭＳ Ｐゴシック" charset="-128"/>
                <a:cs typeface="ＭＳ Ｐゴシック" charset="-128"/>
              </a:rPr>
              <a:t>; 13 – 15% of Black and Hispanic students; </a:t>
            </a:r>
          </a:p>
          <a:p>
            <a:endParaRPr lang="en-US" altLang="ja-JP" sz="2000">
              <a:ea typeface="ＭＳ Ｐゴシック" charset="-128"/>
              <a:cs typeface="ＭＳ Ｐゴシック" charset="-128"/>
            </a:endParaRPr>
          </a:p>
          <a:p>
            <a:r>
              <a:rPr lang="en-US" altLang="ja-JP" sz="2000">
                <a:ea typeface="ＭＳ Ｐゴシック" charset="-128"/>
                <a:cs typeface="ＭＳ Ｐゴシック" charset="-128"/>
              </a:rPr>
              <a:t>Students needing triple remediation* at CUNY have doubled in last 5 years. </a:t>
            </a:r>
          </a:p>
          <a:p>
            <a:pPr>
              <a:buFontTx/>
              <a:buNone/>
            </a:pPr>
            <a:endParaRPr lang="en-US" sz="2000">
              <a:ea typeface="ＭＳ Ｐゴシック" charset="-128"/>
              <a:cs typeface="ＭＳ Ｐゴシック" charset="-128"/>
            </a:endParaRPr>
          </a:p>
          <a:p>
            <a:pPr>
              <a:buFontTx/>
              <a:buNone/>
            </a:pPr>
            <a:r>
              <a:rPr lang="en-US" sz="2000">
                <a:ea typeface="ＭＳ Ｐゴシック" charset="-128"/>
                <a:cs typeface="ＭＳ Ｐゴシック" charset="-128"/>
              </a:rPr>
              <a:t>* </a:t>
            </a:r>
            <a:r>
              <a:rPr lang="en-US" sz="1800" i="1">
                <a:ea typeface="ＭＳ Ｐゴシック" charset="-128"/>
                <a:cs typeface="ＭＳ Ｐゴシック" charset="-128"/>
              </a:rPr>
              <a:t>Triple remediation means make-up classes in reading, writing &amp; math.</a:t>
            </a:r>
          </a:p>
          <a:p>
            <a:pPr>
              <a:buFontTx/>
              <a:buNone/>
            </a:pPr>
            <a:endParaRPr lang="en-US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  <a:ln>
            <a:solidFill>
              <a:srgbClr val="000090"/>
            </a:solidFill>
          </a:ln>
        </p:spPr>
        <p:txBody>
          <a:bodyPr/>
          <a:lstStyle/>
          <a:p>
            <a:r>
              <a:rPr lang="en-US" sz="3600">
                <a:ea typeface="ＭＳ Ｐゴシック" charset="-128"/>
                <a:cs typeface="ＭＳ Ｐゴシック" charset="-128"/>
              </a:rPr>
              <a:t>Contracts for Excellence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343400"/>
          </a:xfrm>
        </p:spPr>
        <p:txBody>
          <a:bodyPr/>
          <a:lstStyle/>
          <a:p>
            <a:r>
              <a:rPr lang="en-US" sz="1800">
                <a:ea typeface="ＭＳ Ｐゴシック" charset="-128"/>
                <a:cs typeface="ＭＳ Ｐゴシック" charset="-128"/>
              </a:rPr>
              <a:t>In April 2007, NY State settled the Campaign for Fiscal decision by passing the Contracts for Excellence (C4E) law.  </a:t>
            </a:r>
          </a:p>
          <a:p>
            <a:endParaRPr lang="en-US" sz="1800">
              <a:ea typeface="ＭＳ Ｐゴシック" charset="-128"/>
              <a:cs typeface="ＭＳ Ｐゴシック" charset="-128"/>
            </a:endParaRPr>
          </a:p>
          <a:p>
            <a:r>
              <a:rPr lang="en-US" sz="1800">
                <a:ea typeface="ＭＳ Ｐゴシック" charset="-128"/>
                <a:cs typeface="ＭＳ Ｐゴシック" charset="-128"/>
              </a:rPr>
              <a:t>State agreed to send billions in additional aid to NYC &amp; other high needs school districts; to spend in six approved areas, including class size reduction.*</a:t>
            </a:r>
          </a:p>
          <a:p>
            <a:endParaRPr lang="en-US" sz="1800">
              <a:ea typeface="ＭＳ Ｐゴシック" charset="-128"/>
              <a:cs typeface="ＭＳ Ｐゴシック" charset="-128"/>
            </a:endParaRPr>
          </a:p>
          <a:p>
            <a:r>
              <a:rPr lang="en-US" sz="1800">
                <a:ea typeface="ＭＳ Ｐゴシック" charset="-128"/>
                <a:cs typeface="ＭＳ Ｐゴシック" charset="-128"/>
              </a:rPr>
              <a:t>In addition, NYC had to submit a plan to reduce class size in all grades.</a:t>
            </a:r>
          </a:p>
          <a:p>
            <a:endParaRPr lang="en-US" sz="1800">
              <a:ea typeface="ＭＳ Ｐゴシック" charset="-128"/>
              <a:cs typeface="ＭＳ Ｐゴシック" charset="-128"/>
            </a:endParaRPr>
          </a:p>
          <a:p>
            <a:r>
              <a:rPr lang="en-US" sz="1800">
                <a:ea typeface="ＭＳ Ｐゴシック" charset="-128"/>
                <a:cs typeface="ＭＳ Ｐゴシック" charset="-128"/>
              </a:rPr>
              <a:t>In 2007, the state approved DOE</a:t>
            </a:r>
            <a:r>
              <a:rPr lang="ja-JP" altLang="en-US" sz="1800">
                <a:ea typeface="ＭＳ Ｐゴシック" charset="-128"/>
                <a:cs typeface="ＭＳ Ｐゴシック" charset="-128"/>
              </a:rPr>
              <a:t>’</a:t>
            </a:r>
            <a:r>
              <a:rPr lang="en-US" altLang="ja-JP" sz="1800">
                <a:ea typeface="ＭＳ Ｐゴシック" charset="-128"/>
                <a:cs typeface="ＭＳ Ｐゴシック" charset="-128"/>
              </a:rPr>
              <a:t>s plan to reduce class sizes on average to 20 students per class in K-3; 23 in grades 4-8 and 25 in core HS classes.</a:t>
            </a:r>
          </a:p>
          <a:p>
            <a:endParaRPr lang="en-US" sz="1800">
              <a:ea typeface="ＭＳ Ｐゴシック" charset="-128"/>
              <a:cs typeface="ＭＳ Ｐゴシック" charset="-128"/>
            </a:endParaRPr>
          </a:p>
          <a:p>
            <a:r>
              <a:rPr lang="en-US" sz="1800">
                <a:ea typeface="ＭＳ Ｐゴシック" charset="-128"/>
                <a:cs typeface="ＭＳ Ｐゴシック" charset="-128"/>
              </a:rPr>
              <a:t>In return, NYC has received more than $2.5 billion in cumulative state C4E funds since 2007.</a:t>
            </a:r>
          </a:p>
          <a:p>
            <a:pPr>
              <a:buFontTx/>
              <a:buNone/>
            </a:pPr>
            <a:r>
              <a:rPr lang="en-US" sz="1600" i="1">
                <a:solidFill>
                  <a:srgbClr val="FF0000"/>
                </a:solidFill>
                <a:ea typeface="ＭＳ Ｐゴシック" charset="-128"/>
                <a:cs typeface="ＭＳ Ｐゴシック" charset="-128"/>
              </a:rPr>
              <a:t>*other allowed programs include Time on Task; Teacher &amp; Principal Quality; Middle &amp; HS Restructuring; Full-Day Pre-K; &amp; Model Programs for English Language Learners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/>
          <p:nvPr/>
        </p:nvGraphicFramePr>
        <p:xfrm>
          <a:off x="609600" y="1447800"/>
          <a:ext cx="81534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85800" y="381000"/>
            <a:ext cx="8077200" cy="954088"/>
          </a:xfrm>
          <a:prstGeom prst="rect">
            <a:avLst/>
          </a:prstGeom>
          <a:solidFill>
            <a:srgbClr val="BBE0E3"/>
          </a:solidFill>
          <a:ln w="9525">
            <a:solidFill>
              <a:srgbClr val="00009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/>
              <a:t>City’s class sizes have risen sharply in all grades since 2007…esp. in K-3; now largest in 14 yrs!</a:t>
            </a: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381000" y="59436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/>
              <a:t>This year’s class size data is available at </a:t>
            </a:r>
            <a:r>
              <a:rPr lang="en-US" sz="1400" i="1" dirty="0">
                <a:hlinkClick r:id="rId4"/>
              </a:rPr>
              <a:t>http://schools.nyc.gov/AboutUs/data/classsize/classsize.htm</a:t>
            </a:r>
            <a:r>
              <a:rPr lang="en-US" sz="1400" i="1" dirty="0"/>
              <a:t> </a:t>
            </a:r>
          </a:p>
          <a:p>
            <a:pPr algn="ctr"/>
            <a:r>
              <a:rPr lang="en-US" sz="1400" i="1" dirty="0"/>
              <a:t>*All class size figures calculated averaging </a:t>
            </a:r>
            <a:r>
              <a:rPr lang="en-US" sz="1400" i="1" dirty="0" err="1"/>
              <a:t>Gen.Ed</a:t>
            </a:r>
            <a:r>
              <a:rPr lang="en-US" sz="1400" i="1" dirty="0"/>
              <a:t>, CTT and G&amp;T November reporting.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05800" cy="609600"/>
          </a:xfrm>
          <a:solidFill>
            <a:srgbClr val="BBE0E3"/>
          </a:solidFill>
          <a:ln>
            <a:solidFill>
              <a:srgbClr val="000090"/>
            </a:solidFill>
          </a:ln>
        </p:spPr>
        <p:txBody>
          <a:bodyPr/>
          <a:lstStyle/>
          <a:p>
            <a:r>
              <a:rPr lang="en-US" sz="3600">
                <a:ea typeface="ＭＳ Ｐゴシック" charset="-128"/>
                <a:cs typeface="ＭＳ Ｐゴシック" charset="-128"/>
              </a:rPr>
              <a:t>What happened in D27?  </a:t>
            </a:r>
          </a:p>
        </p:txBody>
      </p:sp>
      <p:graphicFrame>
        <p:nvGraphicFramePr>
          <p:cNvPr id="6" name="Chart 5"/>
          <p:cNvGraphicFramePr/>
          <p:nvPr/>
        </p:nvGraphicFramePr>
        <p:xfrm>
          <a:off x="381000" y="990600"/>
          <a:ext cx="8499210" cy="530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543800" cy="1143000"/>
          </a:xfrm>
          <a:solidFill>
            <a:srgbClr val="BBE0E3"/>
          </a:solidFill>
          <a:ln>
            <a:solidFill>
              <a:srgbClr val="000090"/>
            </a:solidFill>
          </a:ln>
        </p:spPr>
        <p:txBody>
          <a:bodyPr>
            <a:noAutofit/>
          </a:bodyPr>
          <a:lstStyle/>
          <a:p>
            <a:pPr>
              <a:defRPr/>
            </a:pPr>
            <a:r>
              <a:rPr lang="en-US" sz="3600" dirty="0" smtClean="0">
                <a:ea typeface="+mj-ea"/>
                <a:cs typeface="+mj-cs"/>
              </a:rPr>
              <a:t>Also in grades 4-8, </a:t>
            </a:r>
            <a:br>
              <a:rPr lang="en-US" sz="3600" dirty="0" smtClean="0">
                <a:ea typeface="+mj-ea"/>
                <a:cs typeface="+mj-cs"/>
              </a:rPr>
            </a:br>
            <a:r>
              <a:rPr lang="en-US" sz="3600" dirty="0" smtClean="0">
                <a:ea typeface="+mj-ea"/>
                <a:cs typeface="+mj-cs"/>
              </a:rPr>
              <a:t>class sizes have increased</a:t>
            </a:r>
            <a:endParaRPr lang="en-US" sz="3600" dirty="0">
              <a:ea typeface="+mj-ea"/>
              <a:cs typeface="+mj-cs"/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609600" y="1600200"/>
          <a:ext cx="7802891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447800"/>
          </a:xfrm>
          <a:solidFill>
            <a:schemeClr val="accent1"/>
          </a:solidFill>
          <a:ln>
            <a:solidFill>
              <a:srgbClr val="000090"/>
            </a:solidFill>
          </a:ln>
        </p:spPr>
        <p:txBody>
          <a:bodyPr/>
          <a:lstStyle/>
          <a:p>
            <a:r>
              <a:rPr lang="en-US" sz="3600">
                <a:ea typeface="ＭＳ Ｐゴシック" charset="-128"/>
                <a:cs typeface="ＭＳ Ｐゴシック" charset="-128"/>
              </a:rPr>
              <a:t>Also in HS: citywide average class sizes have risen</a:t>
            </a:r>
          </a:p>
        </p:txBody>
      </p:sp>
      <p:graphicFrame>
        <p:nvGraphicFramePr>
          <p:cNvPr id="5" name="Chart 4"/>
          <p:cNvGraphicFramePr/>
          <p:nvPr/>
        </p:nvGraphicFramePr>
        <p:xfrm>
          <a:off x="533400" y="1600200"/>
          <a:ext cx="8305800" cy="485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2772" name="TextBox 6"/>
          <p:cNvSpPr txBox="1">
            <a:spLocks noChangeArrowheads="1"/>
          </p:cNvSpPr>
          <p:nvPr/>
        </p:nvSpPr>
        <p:spPr bwMode="auto">
          <a:xfrm>
            <a:off x="1371600" y="6324600"/>
            <a:ext cx="6096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/>
              <a:t>*</a:t>
            </a:r>
            <a:r>
              <a:rPr lang="en-US" sz="1200" i="1"/>
              <a:t>There is no November reporting for the 2007-08 year, data used is from Feb. report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  <a:ln>
            <a:solidFill>
              <a:srgbClr val="000090"/>
            </a:solidFill>
          </a:ln>
        </p:spPr>
        <p:txBody>
          <a:bodyPr/>
          <a:lstStyle/>
          <a:p>
            <a:r>
              <a:rPr lang="en-US" sz="3600">
                <a:solidFill>
                  <a:schemeClr val="tx1"/>
                </a:solidFill>
                <a:ea typeface="ＭＳ Ｐゴシック" charset="-128"/>
                <a:cs typeface="ＭＳ Ｐゴシック" charset="-128"/>
              </a:rPr>
              <a:t>Ways that </a:t>
            </a:r>
            <a:r>
              <a:rPr lang="en-US" sz="3600">
                <a:ea typeface="ＭＳ Ｐゴシック" charset="-128"/>
                <a:cs typeface="ＭＳ Ｐゴシック" charset="-128"/>
              </a:rPr>
              <a:t>DOE has worked AGAINST reducing class size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78363"/>
          </a:xfrm>
        </p:spPr>
        <p:txBody>
          <a:bodyPr/>
          <a:lstStyle/>
          <a:p>
            <a:r>
              <a:rPr lang="en-US" sz="1800">
                <a:ea typeface="ＭＳ Ｐゴシック" charset="-128"/>
                <a:cs typeface="ＭＳ Ｐゴシック" charset="-128"/>
              </a:rPr>
              <a:t>Since 2007, DOE has cut school budgets 14%– contradicting C4E prohibition against  supplanting. </a:t>
            </a:r>
          </a:p>
          <a:p>
            <a:endParaRPr lang="en-US" sz="1800">
              <a:ea typeface="ＭＳ Ｐゴシック" charset="-128"/>
              <a:cs typeface="ＭＳ Ｐゴシック" charset="-128"/>
            </a:endParaRPr>
          </a:p>
          <a:p>
            <a:r>
              <a:rPr lang="en-US" sz="1800">
                <a:ea typeface="ＭＳ Ｐゴシック" charset="-128"/>
                <a:cs typeface="ＭＳ Ｐゴシック" charset="-128"/>
              </a:rPr>
              <a:t>In 2010, DOE eliminated Early grade class size funding– despite promise in C4E plan to keep it.</a:t>
            </a:r>
          </a:p>
          <a:p>
            <a:endParaRPr lang="en-US" sz="1800">
              <a:ea typeface="ＭＳ Ｐゴシック" charset="-128"/>
              <a:cs typeface="ＭＳ Ｐゴシック" charset="-128"/>
            </a:endParaRPr>
          </a:p>
          <a:p>
            <a:r>
              <a:rPr lang="en-US" sz="1800">
                <a:ea typeface="ＭＳ Ｐゴシック" charset="-128"/>
                <a:cs typeface="ＭＳ Ｐゴシック" charset="-128"/>
              </a:rPr>
              <a:t>In 2011, DOE decided no longer to cap class sizes in 1</a:t>
            </a:r>
            <a:r>
              <a:rPr lang="en-US" sz="1800" baseline="30000">
                <a:ea typeface="ＭＳ Ｐゴシック" charset="-128"/>
                <a:cs typeface="ＭＳ Ｐゴシック" charset="-128"/>
              </a:rPr>
              <a:t>st</a:t>
            </a:r>
            <a:r>
              <a:rPr lang="en-US" sz="1800">
                <a:ea typeface="ＭＳ Ｐゴシック" charset="-128"/>
                <a:cs typeface="ＭＳ Ｐゴシック" charset="-128"/>
              </a:rPr>
              <a:t>-3</a:t>
            </a:r>
            <a:r>
              <a:rPr lang="en-US" sz="1800" baseline="30000">
                <a:ea typeface="ＭＳ Ｐゴシック" charset="-128"/>
                <a:cs typeface="ＭＳ Ｐゴシック" charset="-128"/>
              </a:rPr>
              <a:t>rd</a:t>
            </a:r>
            <a:r>
              <a:rPr lang="en-US" sz="1800">
                <a:ea typeface="ＭＳ Ｐゴシック" charset="-128"/>
                <a:cs typeface="ＭＳ Ｐゴシック" charset="-128"/>
              </a:rPr>
              <a:t> grades at 28, leading to tripling of class sizes 30 or more in these grades.</a:t>
            </a:r>
          </a:p>
          <a:p>
            <a:pPr>
              <a:buFontTx/>
              <a:buNone/>
            </a:pPr>
            <a:endParaRPr lang="en-US" sz="1800">
              <a:ea typeface="ＭＳ Ｐゴシック" charset="-128"/>
              <a:cs typeface="ＭＳ Ｐゴシック" charset="-128"/>
            </a:endParaRPr>
          </a:p>
          <a:p>
            <a:r>
              <a:rPr lang="en-US" sz="1800">
                <a:ea typeface="ＭＳ Ｐゴシック" charset="-128"/>
                <a:cs typeface="ＭＳ Ｐゴシック" charset="-128"/>
              </a:rPr>
              <a:t>In 2012, DOE instructed principals to accommodate special needs students up to contractual class size maximum.</a:t>
            </a:r>
          </a:p>
          <a:p>
            <a:endParaRPr lang="en-US" sz="1800">
              <a:ea typeface="ＭＳ Ｐゴシック" charset="-128"/>
              <a:cs typeface="ＭＳ Ｐゴシック" charset="-128"/>
            </a:endParaRPr>
          </a:p>
          <a:p>
            <a:r>
              <a:rPr lang="en-US" sz="1800">
                <a:ea typeface="ＭＳ Ｐゴシック" charset="-128"/>
                <a:cs typeface="ＭＳ Ｐゴシック" charset="-128"/>
              </a:rPr>
              <a:t>DOE has  never aligned either  “Blue Book” formula or capital plan to goals in class size plan, as required by state law.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efault 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efault 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9911</TotalTime>
  <Words>1415</Words>
  <Application>Microsoft Macintosh PowerPoint</Application>
  <PresentationFormat>On-screen Show (4:3)</PresentationFormat>
  <Paragraphs>150</Paragraphs>
  <Slides>17</Slides>
  <Notes>16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Default Design</vt:lpstr>
      <vt:lpstr>Slide 1</vt:lpstr>
      <vt:lpstr>Why is class size important?</vt:lpstr>
      <vt:lpstr>Stagnant achievement in NYC schools under Bloomberg</vt:lpstr>
      <vt:lpstr>Contracts for Excellence</vt:lpstr>
      <vt:lpstr>Slide 5</vt:lpstr>
      <vt:lpstr>What happened in D27?  </vt:lpstr>
      <vt:lpstr>Also in grades 4-8,  class sizes have increased</vt:lpstr>
      <vt:lpstr>Also in HS: citywide average class sizes have risen</vt:lpstr>
      <vt:lpstr>Ways that DOE has worked AGAINST reducing class size</vt:lpstr>
      <vt:lpstr>Slide 10</vt:lpstr>
      <vt:lpstr>Loss of teachers while DOE had other priorities</vt:lpstr>
      <vt:lpstr>  But can we afford to reduce class size?  </vt:lpstr>
      <vt:lpstr>Other questions re city’s C4E plan</vt:lpstr>
      <vt:lpstr>NYS &amp; NYC also violating  student privacy and parental rights </vt:lpstr>
      <vt:lpstr>Then what?</vt:lpstr>
      <vt:lpstr>Sample data to be shared with inBloom, Inc. </vt:lpstr>
      <vt:lpstr>What can CEC’s do?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Leonie Haimson</dc:creator>
  <cp:lastModifiedBy>Molly Moody</cp:lastModifiedBy>
  <cp:revision>74</cp:revision>
  <dcterms:created xsi:type="dcterms:W3CDTF">2013-02-26T16:08:04Z</dcterms:created>
  <dcterms:modified xsi:type="dcterms:W3CDTF">2013-02-26T16:08:28Z</dcterms:modified>
</cp:coreProperties>
</file>