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21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tita/Dropbox/Class%20Size%20Matters%20Team%20Folder/Data%20and%20Reports/Class%20Size%20Data/2016-17ClassSizeAverageTrend_District_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tita/Dropbox/Class%20Size%20Matters%20Team%20Folder/Data%20and%20Reports/Class%20Size%20Data/2016-17ClassSizeAverageTrend_District_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D30 K-3rd Class size trend</a:t>
            </a:r>
          </a:p>
        </c:rich>
      </c:tx>
      <c:layout>
        <c:manualLayout>
          <c:xMode val="edge"/>
          <c:yMode val="edge"/>
          <c:x val="0.404528985507246"/>
          <c:y val="0.0394854905849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424251588116703"/>
          <c:y val="0.121167601502065"/>
          <c:w val="0.927015006276389"/>
          <c:h val="0.660717035781731"/>
        </c:manualLayout>
      </c:layout>
      <c:lineChart>
        <c:grouping val="standard"/>
        <c:varyColors val="0"/>
        <c:ser>
          <c:idx val="0"/>
          <c:order val="0"/>
          <c:tx>
            <c:strRef>
              <c:f>'D30'!$A$3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.0"/>
                  <c:y val="0.01842656227297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'D30'!$B$2:$L$2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'D30'!$B$3:$L$3</c:f>
              <c:numCache>
                <c:formatCode>General</c:formatCode>
                <c:ptCount val="11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  <c:pt idx="8">
                  <c:v>19.9</c:v>
                </c:pt>
                <c:pt idx="9">
                  <c:v>19.9</c:v>
                </c:pt>
                <c:pt idx="10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'D30'!$A$4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.0"/>
                  <c:y val="-0.010529464155983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00116838486707912"/>
                  <c:y val="0.01842656227297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"/>
                  <c:y val="0.010529464155983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'D30'!$B$2:$L$2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'D30'!$B$4:$L$4</c:f>
              <c:numCache>
                <c:formatCode>General</c:formatCode>
                <c:ptCount val="11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'D30'!$A$5</c:f>
              <c:strCache>
                <c:ptCount val="1"/>
                <c:pt idx="0">
                  <c:v>D30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0.00467353946831681"/>
                  <c:y val="-0.03685312454594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11683848670792"/>
                  <c:y val="-0.02105892831196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"/>
                  <c:y val="-0.01316183019497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"/>
                  <c:y val="-0.03685312454594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011683848670792"/>
                  <c:y val="-0.01316183019497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011683848670792"/>
                  <c:y val="-0.02105892831196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"/>
                  <c:y val="-0.031588392467950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'D30'!$B$2:$L$2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'D30'!$B$5:$L$5</c:f>
              <c:numCache>
                <c:formatCode>0.0</c:formatCode>
                <c:ptCount val="11"/>
                <c:pt idx="0">
                  <c:v>21.8</c:v>
                </c:pt>
                <c:pt idx="1">
                  <c:v>21.34181818181818</c:v>
                </c:pt>
                <c:pt idx="2">
                  <c:v>21.90036900369004</c:v>
                </c:pt>
                <c:pt idx="3">
                  <c:v>22.41417910447761</c:v>
                </c:pt>
                <c:pt idx="4">
                  <c:v>23.21923076923077</c:v>
                </c:pt>
                <c:pt idx="5" formatCode="General">
                  <c:v>24.4</c:v>
                </c:pt>
                <c:pt idx="6" formatCode="General">
                  <c:v>25.0</c:v>
                </c:pt>
                <c:pt idx="7">
                  <c:v>25.89</c:v>
                </c:pt>
                <c:pt idx="8">
                  <c:v>25.0625</c:v>
                </c:pt>
                <c:pt idx="9" formatCode="General">
                  <c:v>24.9</c:v>
                </c:pt>
                <c:pt idx="10">
                  <c:v>24.30721649484536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66510576"/>
        <c:axId val="1966514880"/>
      </c:lineChart>
      <c:catAx>
        <c:axId val="1966510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514880"/>
        <c:crosses val="autoZero"/>
        <c:auto val="1"/>
        <c:lblAlgn val="ctr"/>
        <c:lblOffset val="100"/>
        <c:noMultiLvlLbl val="0"/>
      </c:catAx>
      <c:valAx>
        <c:axId val="1966514880"/>
        <c:scaling>
          <c:orientation val="minMax"/>
          <c:min val="19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51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D30 4-8 Class size trend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0560488020559158"/>
          <c:y val="0.115304948713024"/>
          <c:w val="0.922617594256919"/>
          <c:h val="0.653749139462161"/>
        </c:manualLayout>
      </c:layout>
      <c:lineChart>
        <c:grouping val="standard"/>
        <c:varyColors val="0"/>
        <c:ser>
          <c:idx val="0"/>
          <c:order val="0"/>
          <c:tx>
            <c:strRef>
              <c:f>'D30'!$A$11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.0"/>
                  <c:y val="0.02009456311532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'D30'!$B$10:$L$10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'D30'!$B$11:$L$11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'D30'!$A$12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0.0"/>
                  <c:y val="0.0276300242835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00116838486707937"/>
                  <c:y val="0.01004728155766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'D30'!$B$10:$L$10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'D30'!$B$12:$L$12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26.66262338966032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'D30'!$A$13</c:f>
              <c:strCache>
                <c:ptCount val="1"/>
                <c:pt idx="0">
                  <c:v>D30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-0.0011683848670792"/>
                  <c:y val="-0.01255910194707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0"/>
                  <c:y val="-0.0226063835047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'D30'!$B$10:$L$10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'D30'!$B$13:$L$13</c:f>
              <c:numCache>
                <c:formatCode>0.0</c:formatCode>
                <c:ptCount val="11"/>
                <c:pt idx="0">
                  <c:v>26.0</c:v>
                </c:pt>
                <c:pt idx="1">
                  <c:v>25.72563176895307</c:v>
                </c:pt>
                <c:pt idx="2">
                  <c:v>26.04761904761905</c:v>
                </c:pt>
                <c:pt idx="3">
                  <c:v>26.61878453038674</c:v>
                </c:pt>
                <c:pt idx="4">
                  <c:v>27.182156133829</c:v>
                </c:pt>
                <c:pt idx="5" formatCode="General">
                  <c:v>27.6</c:v>
                </c:pt>
                <c:pt idx="6" formatCode="General">
                  <c:v>27.4</c:v>
                </c:pt>
                <c:pt idx="7">
                  <c:v>27.57</c:v>
                </c:pt>
                <c:pt idx="8">
                  <c:v>26.79500891265597</c:v>
                </c:pt>
                <c:pt idx="9" formatCode="General">
                  <c:v>26.7</c:v>
                </c:pt>
                <c:pt idx="10">
                  <c:v>26.73192239858907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8454608"/>
        <c:axId val="-1917991952"/>
      </c:lineChart>
      <c:catAx>
        <c:axId val="1918454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7991952"/>
        <c:crosses val="autoZero"/>
        <c:auto val="1"/>
        <c:lblAlgn val="ctr"/>
        <c:lblOffset val="100"/>
        <c:noMultiLvlLbl val="0"/>
      </c:catAx>
      <c:valAx>
        <c:axId val="-1917991952"/>
        <c:scaling>
          <c:orientation val="minMax"/>
          <c:max val="29.0"/>
          <c:min val="22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45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2401-6697-6044-B437-ED374E706267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5FAC3-D721-6745-87A8-F7B7FE9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5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0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2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6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7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9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2C81-B888-7940-AD10-5DBE3E4C92A4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532A-218E-6347-AFB3-43C04921E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4962" y="3244334"/>
            <a:ext cx="527509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/>
              <a:t>District </a:t>
            </a:r>
            <a:r>
              <a:rPr lang="en-US" sz="9600" dirty="0" smtClean="0"/>
              <a:t>30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35541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7" y="365125"/>
            <a:ext cx="11008659" cy="1325563"/>
          </a:xfrm>
        </p:spPr>
        <p:txBody>
          <a:bodyPr>
            <a:noAutofit/>
          </a:bodyPr>
          <a:lstStyle/>
          <a:p>
            <a:r>
              <a:rPr lang="en-US" dirty="0" smtClean="0"/>
              <a:t>In District 30, average K-3 class size fell slightly by .6 students per class; more than 4  students above C4E goals.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94733"/>
          <a:ext cx="10869706" cy="482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3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6929" cy="1325563"/>
          </a:xfrm>
        </p:spPr>
        <p:txBody>
          <a:bodyPr>
            <a:noAutofit/>
          </a:bodyPr>
          <a:lstStyle/>
          <a:p>
            <a:r>
              <a:rPr lang="en-US" dirty="0" smtClean="0"/>
              <a:t>Average class size grades 4-8 stayed the same as last year; above C4E goals by almost 4 students.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59859"/>
          <a:ext cx="10869706" cy="5056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757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In District 30, average K-3 class size fell slightly by .6 students per class; more than 4  students above C4E goals.</vt:lpstr>
      <vt:lpstr>Average class size grades 4-8 stayed the same as last year; above C4E goals by almost 4 students.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Chavez</dc:creator>
  <cp:lastModifiedBy>Martha Chavez</cp:lastModifiedBy>
  <cp:revision>35</cp:revision>
  <dcterms:created xsi:type="dcterms:W3CDTF">2017-01-06T21:21:22Z</dcterms:created>
  <dcterms:modified xsi:type="dcterms:W3CDTF">2017-01-06T22:40:17Z</dcterms:modified>
</cp:coreProperties>
</file>