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305" r:id="rId3"/>
    <p:sldId id="307" r:id="rId4"/>
    <p:sldId id="311" r:id="rId5"/>
    <p:sldId id="296" r:id="rId6"/>
    <p:sldId id="295" r:id="rId7"/>
    <p:sldId id="260" r:id="rId8"/>
    <p:sldId id="259" r:id="rId9"/>
    <p:sldId id="313" r:id="rId10"/>
    <p:sldId id="276" r:id="rId11"/>
    <p:sldId id="298" r:id="rId12"/>
    <p:sldId id="287" r:id="rId13"/>
    <p:sldId id="289" r:id="rId14"/>
    <p:sldId id="291" r:id="rId15"/>
    <p:sldId id="302" r:id="rId16"/>
    <p:sldId id="29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9" autoAdjust="0"/>
    <p:restoredTop sz="94621"/>
  </p:normalViewPr>
  <p:slideViewPr>
    <p:cSldViewPr snapToGrid="0" snapToObjects="1">
      <p:cViewPr varScale="1">
        <p:scale>
          <a:sx n="72" d="100"/>
          <a:sy n="72" d="100"/>
        </p:scale>
        <p:origin x="6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lass%20Size%20Data\2016-17ClassSizeAverageTrend_District_CHAR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onie\Dropbox\Dropbox%20Files\Class%20Size%20Matters%20Team%20Folder\Data%20and%20Reports\Class%20Size%20Data\ClassSizeAverageTrend_Citywide&amp;District_CHARTS%202006%20to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ocuments\ClassSizeMatters\November%202016%20Capital%20Plan_Char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.22.17_March%20and%20Nov%202016%20Capital%20Plan_Char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tita\Dropbox\Class%20Size%20Matters%20Team%20Folder\Data%20and%20Reports\Capital%20Plan\2016%20Capital%20Plan%20in%20Excel%20Format%20and%20Analysis%20DO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K-3 Class 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282652041489004E-2"/>
          <c:y val="4.6546066090246502E-2"/>
          <c:w val="0.92126518700117999"/>
          <c:h val="0.74189544194333101"/>
        </c:manualLayout>
      </c:layout>
      <c:lineChart>
        <c:grouping val="standard"/>
        <c:varyColors val="0"/>
        <c:ser>
          <c:idx val="0"/>
          <c:order val="0"/>
          <c:tx>
            <c:strRef>
              <c:f>'D2'!$A$8</c:f>
              <c:strCache>
                <c:ptCount val="1"/>
                <c:pt idx="0">
                  <c:v>C4E goals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1225568698801001E-3"/>
                  <c:y val="3.5227948403934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48-4185-8401-0D4B04BCD9BA}"/>
                </c:ext>
              </c:extLst>
            </c:dLbl>
            <c:dLbl>
              <c:idx val="1"/>
              <c:layout>
                <c:manualLayout>
                  <c:x val="-1.1225568698801001E-3"/>
                  <c:y val="2.0130256230819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48-4185-8401-0D4B04BCD9B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'D2'!$B$7:$L$7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'D2'!$B$8:$L$8</c:f>
              <c:numCache>
                <c:formatCode>General</c:formatCode>
                <c:ptCount val="11"/>
                <c:pt idx="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 formatCode="0.0">
                  <c:v>19.899999999999999</c:v>
                </c:pt>
                <c:pt idx="10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48-4185-8401-0D4B04BCD9BA}"/>
            </c:ext>
          </c:extLst>
        </c:ser>
        <c:ser>
          <c:idx val="1"/>
          <c:order val="1"/>
          <c:tx>
            <c:strRef>
              <c:f>'D2'!$A$9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4.4902274795204098E-3"/>
                  <c:y val="1.761397420196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48-4185-8401-0D4B04BCD9BA}"/>
                </c:ext>
              </c:extLst>
            </c:dLbl>
            <c:dLbl>
              <c:idx val="5"/>
              <c:layout>
                <c:manualLayout>
                  <c:x val="-1.1225568698801801E-3"/>
                  <c:y val="-3.01953843462293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48-4185-8401-0D4B04BCD9BA}"/>
                </c:ext>
              </c:extLst>
            </c:dLbl>
            <c:dLbl>
              <c:idx val="6"/>
              <c:layout>
                <c:manualLayout>
                  <c:x val="-2.2451137397602001E-3"/>
                  <c:y val="-1.2581410144262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48-4185-8401-0D4B04BCD9BA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'D2'!$B$7:$L$7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'D2'!$B$9:$L$9</c:f>
              <c:numCache>
                <c:formatCode>General</c:formatCode>
                <c:ptCount val="11"/>
                <c:pt idx="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148-4185-8401-0D4B04BCD9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957596816"/>
        <c:axId val="-2041258608"/>
      </c:lineChart>
      <c:catAx>
        <c:axId val="-19575968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41258608"/>
        <c:crosses val="autoZero"/>
        <c:auto val="1"/>
        <c:lblAlgn val="ctr"/>
        <c:lblOffset val="100"/>
        <c:noMultiLvlLbl val="0"/>
      </c:catAx>
      <c:valAx>
        <c:axId val="-2041258608"/>
        <c:scaling>
          <c:orientation val="minMax"/>
          <c:min val="19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5759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D2 4-8th Class size trend</a:t>
            </a:r>
          </a:p>
        </c:rich>
      </c:tx>
      <c:layout>
        <c:manualLayout>
          <c:xMode val="edge"/>
          <c:yMode val="edge"/>
          <c:x val="0.38633382783673798"/>
          <c:y val="2.262706321595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341340484613298E-2"/>
          <c:y val="9.1462442126996293E-2"/>
          <c:w val="0.90754754840427598"/>
          <c:h val="0.60454439531013204"/>
        </c:manualLayout>
      </c:layout>
      <c:lineChart>
        <c:grouping val="standard"/>
        <c:varyColors val="0"/>
        <c:ser>
          <c:idx val="0"/>
          <c:order val="0"/>
          <c:tx>
            <c:strRef>
              <c:f>'D2'!$A$15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5.5454207418499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B0-492C-978E-5380D5A301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'D2'!$B$14:$L$14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'D2'!$B$15:$L$15</c:f>
              <c:numCache>
                <c:formatCode>General</c:formatCode>
                <c:ptCount val="11"/>
                <c:pt idx="0" formatCode="0.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B0-492C-978E-5380D5A30154}"/>
            </c:ext>
          </c:extLst>
        </c:ser>
        <c:ser>
          <c:idx val="1"/>
          <c:order val="1"/>
          <c:tx>
            <c:strRef>
              <c:f>'D2'!$A$16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2077294685990301E-3"/>
                  <c:y val="2.0430497469973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9B0-492C-978E-5380D5A30154}"/>
                </c:ext>
              </c:extLst>
            </c:dLbl>
            <c:dLbl>
              <c:idx val="8"/>
              <c:layout>
                <c:manualLayout>
                  <c:x val="-1.2077294685990301E-3"/>
                  <c:y val="2.0430497469973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9B0-492C-978E-5380D5A3015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'D2'!$B$14:$L$14</c:f>
              <c:strCache>
                <c:ptCount val="11"/>
                <c:pt idx="0">
                  <c:v>2006-07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</c:strCache>
            </c:strRef>
          </c:cat>
          <c:val>
            <c:numRef>
              <c:f>'D2'!$B$16:$L$16</c:f>
              <c:numCache>
                <c:formatCode>General</c:formatCode>
                <c:ptCount val="11"/>
                <c:pt idx="0" formatCode="0.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26.662623389660322</c:v>
                </c:pt>
                <c:pt idx="9">
                  <c:v>26.7</c:v>
                </c:pt>
                <c:pt idx="10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9B0-492C-978E-5380D5A301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1920132528"/>
        <c:axId val="-1920128112"/>
      </c:lineChart>
      <c:catAx>
        <c:axId val="-1920132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20128112"/>
        <c:crossesAt val="20"/>
        <c:auto val="1"/>
        <c:lblAlgn val="ctr"/>
        <c:lblOffset val="100"/>
        <c:noMultiLvlLbl val="0"/>
      </c:catAx>
      <c:valAx>
        <c:axId val="-1920128112"/>
        <c:scaling>
          <c:orientation val="minMax"/>
          <c:max val="28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2013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'citywide trends'!$B$6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trends'!$C$6:$L$6</c:f>
              <c:numCache>
                <c:formatCode>General</c:formatCode>
                <c:ptCount val="10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8F-4ADC-81D8-06F2BA44C89C}"/>
            </c:ext>
          </c:extLst>
        </c:ser>
        <c:ser>
          <c:idx val="1"/>
          <c:order val="1"/>
          <c:tx>
            <c:strRef>
              <c:f>'citywide trends'!$B$7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'citywide trends'!$C$5:$L$5</c:f>
              <c:strCache>
                <c:ptCount val="10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</c:strCache>
            </c:strRef>
          </c:cat>
          <c:val>
            <c:numRef>
              <c:f>'citywide trends'!$C$7:$L$7</c:f>
              <c:numCache>
                <c:formatCode>General</c:formatCode>
                <c:ptCount val="10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8F-4ADC-81D8-06F2BA44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9686552"/>
        <c:axId val="419682616"/>
      </c:lineChart>
      <c:catAx>
        <c:axId val="41968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682616"/>
        <c:crosses val="autoZero"/>
        <c:auto val="1"/>
        <c:lblAlgn val="ctr"/>
        <c:lblOffset val="100"/>
        <c:noMultiLvlLbl val="0"/>
      </c:catAx>
      <c:valAx>
        <c:axId val="4196826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19686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u="none" strike="noStrike" baseline="0" dirty="0">
                <a:effectLst/>
              </a:rPr>
              <a:t>41,177 </a:t>
            </a:r>
            <a:r>
              <a:rPr lang="en-US" sz="2800" b="1" i="0" baseline="0" dirty="0">
                <a:effectLst/>
              </a:rPr>
              <a:t>K-8 funded school seats citywide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r>
              <a:rPr lang="en-US" sz="1800" b="1" i="0" baseline="0" dirty="0">
                <a:effectLst/>
              </a:rPr>
              <a:t>(Feb. 2017 capital plan)</a:t>
            </a:r>
            <a:endParaRPr lang="en-US" sz="2800" dirty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prstClr val="black">
                    <a:lumMod val="65000"/>
                    <a:lumOff val="35000"/>
                  </a:prstClr>
                </a:solidFill>
              </a:defRPr>
            </a:pPr>
            <a:endParaRPr lang="en-US" sz="2800" b="1" i="0" baseline="0" dirty="0">
              <a:effectLst/>
            </a:endParaRPr>
          </a:p>
        </c:rich>
      </c:tx>
      <c:layout>
        <c:manualLayout>
          <c:xMode val="edge"/>
          <c:yMode val="edge"/>
          <c:x val="0.2449003385446384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670-4049-A249-4603D0A8624B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3F1-4E19-9E56-BD85CD32E40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Funded seatsDOE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Funded seatsDOE need'!$B$2:$B$23</c:f>
              <c:numCache>
                <c:formatCode>General</c:formatCode>
                <c:ptCount val="22"/>
                <c:pt idx="0">
                  <c:v>3150</c:v>
                </c:pt>
                <c:pt idx="1">
                  <c:v>692</c:v>
                </c:pt>
                <c:pt idx="2">
                  <c:v>456</c:v>
                </c:pt>
                <c:pt idx="3">
                  <c:v>456</c:v>
                </c:pt>
                <c:pt idx="4">
                  <c:v>0</c:v>
                </c:pt>
                <c:pt idx="5">
                  <c:v>3016</c:v>
                </c:pt>
                <c:pt idx="6">
                  <c:v>640</c:v>
                </c:pt>
                <c:pt idx="7">
                  <c:v>912</c:v>
                </c:pt>
                <c:pt idx="8">
                  <c:v>2593</c:v>
                </c:pt>
                <c:pt idx="9">
                  <c:v>991</c:v>
                </c:pt>
                <c:pt idx="10">
                  <c:v>3840</c:v>
                </c:pt>
                <c:pt idx="11">
                  <c:v>1000</c:v>
                </c:pt>
                <c:pt idx="12">
                  <c:v>4869</c:v>
                </c:pt>
                <c:pt idx="13">
                  <c:v>912</c:v>
                </c:pt>
                <c:pt idx="14">
                  <c:v>456</c:v>
                </c:pt>
                <c:pt idx="15">
                  <c:v>4885</c:v>
                </c:pt>
                <c:pt idx="16">
                  <c:v>2221</c:v>
                </c:pt>
                <c:pt idx="17">
                  <c:v>924</c:v>
                </c:pt>
                <c:pt idx="18">
                  <c:v>972</c:v>
                </c:pt>
                <c:pt idx="19">
                  <c:v>1920</c:v>
                </c:pt>
                <c:pt idx="20">
                  <c:v>4536</c:v>
                </c:pt>
                <c:pt idx="21">
                  <c:v>1736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0-4160-A39B-2516ECFFF0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-42"/>
        <c:axId val="-445414720"/>
        <c:axId val="-445433168"/>
      </c:barChart>
      <c:catAx>
        <c:axId val="-44541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5433168"/>
        <c:crosses val="autoZero"/>
        <c:auto val="1"/>
        <c:lblAlgn val="ctr"/>
        <c:lblOffset val="100"/>
        <c:noMultiLvlLbl val="0"/>
      </c:catAx>
      <c:valAx>
        <c:axId val="-44543316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4541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 dirty="0">
                <a:effectLst/>
              </a:rPr>
              <a:t>Citywide there are 34,354 unfunded K-8 seats compared to DOE’s analysis of need – </a:t>
            </a:r>
          </a:p>
        </c:rich>
      </c:tx>
      <c:layout>
        <c:manualLayout>
          <c:xMode val="edge"/>
          <c:yMode val="edge"/>
          <c:x val="0.1426310711651823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774316253946502E-2"/>
          <c:y val="0.18148417958607199"/>
          <c:w val="0.94373293012286497"/>
          <c:h val="0.757195266776673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F59-4D3D-B010-53D91092303F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2B8-49A2-AA0F-AB46512C23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'11.16 Unfunded seats DOE need'!$A$2:$A$23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'11.16 Unfunded seats DOE need'!$B$2:$B$23</c:f>
              <c:numCache>
                <c:formatCode>General</c:formatCode>
                <c:ptCount val="22"/>
                <c:pt idx="0">
                  <c:v>82</c:v>
                </c:pt>
                <c:pt idx="1">
                  <c:v>0</c:v>
                </c:pt>
                <c:pt idx="2">
                  <c:v>572</c:v>
                </c:pt>
                <c:pt idx="3">
                  <c:v>572</c:v>
                </c:pt>
                <c:pt idx="4">
                  <c:v>572</c:v>
                </c:pt>
                <c:pt idx="5">
                  <c:v>2676</c:v>
                </c:pt>
                <c:pt idx="6">
                  <c:v>1852</c:v>
                </c:pt>
                <c:pt idx="7">
                  <c:v>572</c:v>
                </c:pt>
                <c:pt idx="8">
                  <c:v>824</c:v>
                </c:pt>
                <c:pt idx="9">
                  <c:v>572</c:v>
                </c:pt>
                <c:pt idx="10">
                  <c:v>3706</c:v>
                </c:pt>
                <c:pt idx="11">
                  <c:v>0</c:v>
                </c:pt>
                <c:pt idx="12">
                  <c:v>5453</c:v>
                </c:pt>
                <c:pt idx="13">
                  <c:v>1524</c:v>
                </c:pt>
                <c:pt idx="14">
                  <c:v>844</c:v>
                </c:pt>
                <c:pt idx="15">
                  <c:v>4518</c:v>
                </c:pt>
                <c:pt idx="16">
                  <c:v>2902</c:v>
                </c:pt>
                <c:pt idx="17">
                  <c:v>1580</c:v>
                </c:pt>
                <c:pt idx="18">
                  <c:v>764</c:v>
                </c:pt>
                <c:pt idx="19">
                  <c:v>1718</c:v>
                </c:pt>
                <c:pt idx="20">
                  <c:v>1439</c:v>
                </c:pt>
                <c:pt idx="21">
                  <c:v>1612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0-413C-BF1D-D15ED65891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"/>
        <c:overlap val="4"/>
        <c:axId val="-181576336"/>
        <c:axId val="-181571792"/>
      </c:barChart>
      <c:catAx>
        <c:axId val="-181576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1571792"/>
        <c:crosses val="autoZero"/>
        <c:auto val="1"/>
        <c:lblAlgn val="ctr"/>
        <c:lblOffset val="100"/>
        <c:noMultiLvlLbl val="0"/>
      </c:catAx>
      <c:valAx>
        <c:axId val="-18157179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crossAx val="-18157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i="0" baseline="0" dirty="0">
                <a:effectLst/>
              </a:rPr>
              <a:t>According to DOE, 29% of K-8 seats have sites and are in the process of design</a:t>
            </a:r>
            <a:endParaRPr 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E70-40C5-8D6F-3B9B24F52AF3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70-40C5-8D6F-3B9B24F52AF3}"/>
              </c:ext>
            </c:extLst>
          </c:dPt>
          <c:dLbls>
            <c:dLbl>
              <c:idx val="0"/>
              <c:layout>
                <c:manualLayout>
                  <c:x val="0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E70-40C5-8D6F-3B9B24F52AF3}"/>
                </c:ext>
              </c:extLst>
            </c:dLbl>
            <c:dLbl>
              <c:idx val="1"/>
              <c:layout>
                <c:manualLayout>
                  <c:x val="-1.6428389629962201E-3"/>
                  <c:y val="2.23632874470185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70-40C5-8D6F-3B9B24F52AF3}"/>
                </c:ext>
              </c:extLst>
            </c:dLbl>
            <c:dLbl>
              <c:idx val="3"/>
              <c:layout>
                <c:manualLayout>
                  <c:x val="1.13496463199978E-3"/>
                  <c:y val="4.55216167504369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70-40C5-8D6F-3B9B24F52AF3}"/>
                </c:ext>
              </c:extLst>
            </c:dLbl>
            <c:dLbl>
              <c:idx val="5"/>
              <c:layout>
                <c:manualLayout>
                  <c:x val="-2.7778035949960001E-3"/>
                  <c:y val="8.33116337964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70-40C5-8D6F-3B9B24F52AF3}"/>
                </c:ext>
              </c:extLst>
            </c:dLbl>
            <c:dLbl>
              <c:idx val="6"/>
              <c:layout>
                <c:manualLayout>
                  <c:x val="-3.9127682269958297E-3"/>
                  <c:y val="4.5521616750437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70-40C5-8D6F-3B9B24F52AF3}"/>
                </c:ext>
              </c:extLst>
            </c:dLbl>
            <c:dLbl>
              <c:idx val="7"/>
              <c:layout>
                <c:manualLayout>
                  <c:x val="2.7778035949960001E-3"/>
                  <c:y val="9.1838275357274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70-40C5-8D6F-3B9B24F52AF3}"/>
                </c:ext>
              </c:extLst>
            </c:dLbl>
            <c:dLbl>
              <c:idx val="8"/>
              <c:layout>
                <c:manualLayout>
                  <c:x val="2.1692123238213198E-3"/>
                  <c:y val="4.5543498636393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70-40C5-8D6F-3B9B24F52AF3}"/>
                </c:ext>
              </c:extLst>
            </c:dLbl>
            <c:dLbl>
              <c:idx val="10"/>
              <c:layout>
                <c:manualLayout>
                  <c:x val="-2.1691973969632E-3"/>
                  <c:y val="4.51407115777194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70-40C5-8D6F-3B9B24F52AF3}"/>
                </c:ext>
              </c:extLst>
            </c:dLbl>
            <c:dLbl>
              <c:idx val="11"/>
              <c:layout>
                <c:manualLayout>
                  <c:x val="3.4048938959993498E-3"/>
                  <c:y val="6.8721886335272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70-40C5-8D6F-3B9B24F52AF3}"/>
                </c:ext>
              </c:extLst>
            </c:dLbl>
            <c:dLbl>
              <c:idx val="12"/>
              <c:layout>
                <c:manualLayout>
                  <c:x val="-2.1691973969631198E-3"/>
                  <c:y val="8.86519393409157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70-40C5-8D6F-3B9B24F52AF3}"/>
                </c:ext>
              </c:extLst>
            </c:dLbl>
            <c:dLbl>
              <c:idx val="13"/>
              <c:layout>
                <c:manualLayout>
                  <c:x val="0"/>
                  <c:y val="4.56036745406815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70-40C5-8D6F-3B9B24F52AF3}"/>
                </c:ext>
              </c:extLst>
            </c:dLbl>
            <c:dLbl>
              <c:idx val="15"/>
              <c:layout>
                <c:manualLayout>
                  <c:x val="2.16919739696304E-3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E70-40C5-8D6F-3B9B24F52AF3}"/>
                </c:ext>
              </c:extLst>
            </c:dLbl>
            <c:dLbl>
              <c:idx val="16"/>
              <c:layout>
                <c:manualLayout>
                  <c:x val="-2.1692123238214798E-3"/>
                  <c:y val="9.16121625357295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E70-40C5-8D6F-3B9B24F52AF3}"/>
                </c:ext>
              </c:extLst>
            </c:dLbl>
            <c:dLbl>
              <c:idx val="17"/>
              <c:layout>
                <c:manualLayout>
                  <c:x val="-3.2034600156428499E-3"/>
                  <c:y val="9.18601572432324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E70-40C5-8D6F-3B9B24F52AF3}"/>
                </c:ext>
              </c:extLst>
            </c:dLbl>
            <c:dLbl>
              <c:idx val="18"/>
              <c:layout>
                <c:manualLayout>
                  <c:x val="-7.6425122361698699E-3"/>
                  <c:y val="-7.7315997044571499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E70-40C5-8D6F-3B9B24F52AF3}"/>
                </c:ext>
              </c:extLst>
            </c:dLbl>
            <c:dLbl>
              <c:idx val="19"/>
              <c:layout>
                <c:manualLayout>
                  <c:x val="-1.5907263815660599E-16"/>
                  <c:y val="9.18999708369777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70-40C5-8D6F-3B9B24F52AF3}"/>
                </c:ext>
              </c:extLst>
            </c:dLbl>
            <c:dLbl>
              <c:idx val="20"/>
              <c:layout>
                <c:manualLayout>
                  <c:x val="0"/>
                  <c:y val="1.4067512394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E70-40C5-8D6F-3B9B24F52AF3}"/>
                </c:ext>
              </c:extLst>
            </c:dLbl>
            <c:dLbl>
              <c:idx val="21"/>
              <c:layout>
                <c:manualLayout>
                  <c:x val="0"/>
                  <c:y val="2.236328744701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E70-40C5-8D6F-3B9B24F52A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'2.17%OfSeatNeedFunded'!$A$2:$A$23</c:f>
              <c:strCache>
                <c:ptCount val="22"/>
                <c:pt idx="0">
                  <c:v>D2</c:v>
                </c:pt>
                <c:pt idx="1">
                  <c:v>D3</c:v>
                </c:pt>
                <c:pt idx="2">
                  <c:v>D7</c:v>
                </c:pt>
                <c:pt idx="3">
                  <c:v>D8</c:v>
                </c:pt>
                <c:pt idx="4">
                  <c:v>D9</c:v>
                </c:pt>
                <c:pt idx="5">
                  <c:v>D10</c:v>
                </c:pt>
                <c:pt idx="6">
                  <c:v>D11</c:v>
                </c:pt>
                <c:pt idx="7">
                  <c:v>D12</c:v>
                </c:pt>
                <c:pt idx="8">
                  <c:v>D13</c:v>
                </c:pt>
                <c:pt idx="9">
                  <c:v>D14</c:v>
                </c:pt>
                <c:pt idx="10">
                  <c:v>D15</c:v>
                </c:pt>
                <c:pt idx="11">
                  <c:v>D19</c:v>
                </c:pt>
                <c:pt idx="12">
                  <c:v>D20</c:v>
                </c:pt>
                <c:pt idx="13">
                  <c:v>D21</c:v>
                </c:pt>
                <c:pt idx="14">
                  <c:v>D22</c:v>
                </c:pt>
                <c:pt idx="15">
                  <c:v>D24</c:v>
                </c:pt>
                <c:pt idx="16">
                  <c:v>D25</c:v>
                </c:pt>
                <c:pt idx="17">
                  <c:v>D26</c:v>
                </c:pt>
                <c:pt idx="18">
                  <c:v>D27</c:v>
                </c:pt>
                <c:pt idx="19">
                  <c:v>D28</c:v>
                </c:pt>
                <c:pt idx="20">
                  <c:v>D30</c:v>
                </c:pt>
                <c:pt idx="21">
                  <c:v>D31</c:v>
                </c:pt>
              </c:strCache>
            </c:strRef>
          </c:cat>
          <c:val>
            <c:numRef>
              <c:f>'2.17%OfSeatNeedFunded'!$G$2:$G$23</c:f>
              <c:numCache>
                <c:formatCode>0%</c:formatCode>
                <c:ptCount val="22"/>
                <c:pt idx="0">
                  <c:v>0.69863861386138604</c:v>
                </c:pt>
                <c:pt idx="1">
                  <c:v>1</c:v>
                </c:pt>
                <c:pt idx="2">
                  <c:v>0</c:v>
                </c:pt>
                <c:pt idx="3">
                  <c:v>0.33463035019455201</c:v>
                </c:pt>
                <c:pt idx="4">
                  <c:v>0</c:v>
                </c:pt>
                <c:pt idx="5">
                  <c:v>8.7842586085734295E-2</c:v>
                </c:pt>
                <c:pt idx="6">
                  <c:v>0.22231139646869999</c:v>
                </c:pt>
                <c:pt idx="7">
                  <c:v>0.30727762803234498</c:v>
                </c:pt>
                <c:pt idx="8">
                  <c:v>0.28475270705297001</c:v>
                </c:pt>
                <c:pt idx="9">
                  <c:v>0</c:v>
                </c:pt>
                <c:pt idx="10">
                  <c:v>0.21084018022793499</c:v>
                </c:pt>
                <c:pt idx="11">
                  <c:v>1</c:v>
                </c:pt>
                <c:pt idx="12">
                  <c:v>0.12671962797907399</c:v>
                </c:pt>
                <c:pt idx="13">
                  <c:v>0.37438423645320201</c:v>
                </c:pt>
                <c:pt idx="14">
                  <c:v>0</c:v>
                </c:pt>
                <c:pt idx="15">
                  <c:v>0.42305647133893398</c:v>
                </c:pt>
                <c:pt idx="16">
                  <c:v>0.224087448760492</c:v>
                </c:pt>
                <c:pt idx="17">
                  <c:v>0.18690095846645399</c:v>
                </c:pt>
                <c:pt idx="18">
                  <c:v>0.36866359447004599</c:v>
                </c:pt>
                <c:pt idx="19">
                  <c:v>0.29521715228147299</c:v>
                </c:pt>
                <c:pt idx="20">
                  <c:v>0.41573221757322198</c:v>
                </c:pt>
                <c:pt idx="21">
                  <c:v>0.38231780167264001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E70-40C5-8D6F-3B9B24F52AF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3"/>
        <c:overlap val="-27"/>
        <c:axId val="13721072"/>
        <c:axId val="13791136"/>
      </c:barChart>
      <c:catAx>
        <c:axId val="1372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91136"/>
        <c:crosses val="autoZero"/>
        <c:auto val="1"/>
        <c:lblAlgn val="ctr"/>
        <c:lblOffset val="100"/>
        <c:noMultiLvlLbl val="0"/>
      </c:catAx>
      <c:valAx>
        <c:axId val="13791136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2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Funded vs. unfunded high school seats by borough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955137792058403E-2"/>
          <c:y val="0.19833556735445701"/>
          <c:w val="0.932135252688155"/>
          <c:h val="0.619070418406337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700">
              <a:solidFill>
                <a:schemeClr val="accent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B6-4423-9381-112F7EDE7712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 w="12700"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B6-4423-9381-112F7EDE7712}"/>
              </c:ext>
            </c:extLst>
          </c:dPt>
          <c:dLbls>
            <c:dLbl>
              <c:idx val="0"/>
              <c:layout>
                <c:manualLayout>
                  <c:x val="-3.49317592424135E-3"/>
                  <c:y val="1.07405566704064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9B6-4423-9381-112F7EDE7712}"/>
                </c:ext>
              </c:extLst>
            </c:dLbl>
            <c:dLbl>
              <c:idx val="1"/>
              <c:layout>
                <c:manualLayout>
                  <c:x val="2.3584960205739899E-3"/>
                  <c:y val="3.16473157899626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B6-4423-9381-112F7EDE7712}"/>
                </c:ext>
              </c:extLst>
            </c:dLbl>
            <c:dLbl>
              <c:idx val="2"/>
              <c:layout>
                <c:manualLayout>
                  <c:x val="0"/>
                  <c:y val="8.734772929086890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B6-4423-9381-112F7EDE77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'Unfunded seats from DOE ID Need'!$A$34:$A$37</c:f>
              <c:strCache>
                <c:ptCount val="4"/>
                <c:pt idx="0">
                  <c:v>Queens HS (Funded)</c:v>
                </c:pt>
                <c:pt idx="1">
                  <c:v>Queens HS (Unfunded)</c:v>
                </c:pt>
                <c:pt idx="2">
                  <c:v>Staten Island HS (Funded)</c:v>
                </c:pt>
                <c:pt idx="3">
                  <c:v>Staten Island HS (Unfunded)</c:v>
                </c:pt>
              </c:strCache>
            </c:strRef>
          </c:cat>
          <c:val>
            <c:numRef>
              <c:f>'Unfunded seats from DOE ID Need'!$B$34:$B$37</c:f>
              <c:numCache>
                <c:formatCode>_(* #,##0_);_(* \(#,##0\);_(* "-"??_);_(@_)</c:formatCode>
                <c:ptCount val="4"/>
                <c:pt idx="0">
                  <c:v>2802</c:v>
                </c:pt>
                <c:pt idx="1">
                  <c:v>4078</c:v>
                </c:pt>
                <c:pt idx="2">
                  <c:v>345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B6-4423-9381-112F7EDE771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2"/>
        <c:overlap val="59"/>
        <c:axId val="-436044096"/>
        <c:axId val="-436039600"/>
      </c:barChart>
      <c:catAx>
        <c:axId val="-436044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6039600"/>
        <c:crosses val="autoZero"/>
        <c:auto val="1"/>
        <c:lblAlgn val="ctr"/>
        <c:lblOffset val="100"/>
        <c:noMultiLvlLbl val="0"/>
      </c:catAx>
      <c:valAx>
        <c:axId val="-43603960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36044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1C0BE-3104-594C-90EB-DC79457C81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E6AA0-E0E7-2549-A212-2D4B3E7D2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2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29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5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5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1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3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99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4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6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4862-5FE9-5248-889B-EB368725881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EF6D-BFA6-BD4C-A41E-C2D1F2AFD7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lasssizematter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uncil.nyc.gov/press/2017/02/16/1370/" TargetMode="External"/><Relationship Id="rId2" Type="http://schemas.openxmlformats.org/officeDocument/2006/relationships/hyperlink" Target="https://www.classsizematters.org/letter-to-mayor-and-chancellor-to-expand-capital-plan-to-address-school-overcrowding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hyperlink" Target="mailto:jatwell@council.nyc.gov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classsizematter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0992" y="-543339"/>
            <a:ext cx="9144000" cy="6281530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School overcrowding and the capital plan</a:t>
            </a:r>
            <a:br>
              <a:rPr lang="en-US" sz="4400" dirty="0"/>
            </a:br>
            <a:br>
              <a:rPr lang="en-US" sz="4400" dirty="0"/>
            </a:br>
            <a:r>
              <a:rPr lang="en-US" sz="2400" i="1" dirty="0"/>
              <a:t>Updated with data from Feb. 2017 capital plan </a:t>
            </a:r>
            <a:br>
              <a:rPr lang="en-US" sz="2400" i="1" dirty="0"/>
            </a:br>
            <a:br>
              <a:rPr lang="en-US" sz="2400" i="1" dirty="0"/>
            </a:br>
            <a:br>
              <a:rPr lang="en-US" dirty="0"/>
            </a:br>
            <a:r>
              <a:rPr lang="en-US" sz="2200" dirty="0"/>
              <a:t>Leonie Haimson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2/23/17</a:t>
            </a:r>
            <a:br>
              <a:rPr lang="en-US" sz="2200" dirty="0"/>
            </a:br>
            <a:r>
              <a:rPr lang="en-US" sz="2200" dirty="0">
                <a:hlinkClick r:id="rId2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99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802433"/>
              </p:ext>
            </p:extLst>
          </p:nvPr>
        </p:nvGraphicFramePr>
        <p:xfrm>
          <a:off x="850605" y="361507"/>
          <a:ext cx="10377376" cy="555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94884" y="5911702"/>
            <a:ext cx="98457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DOE claims no more HS seats needed in Manhattan, Bronx or Brooklyn</a:t>
            </a:r>
          </a:p>
        </p:txBody>
      </p:sp>
    </p:spTree>
    <p:extLst>
      <p:ext uri="{BB962C8B-B14F-4D97-AF65-F5344CB8AC3E}">
        <p14:creationId xmlns:p14="http://schemas.microsoft.com/office/powerpoint/2010/main" val="368925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Yet our calculations suggest that the actual unfunded need is much higher….</a:t>
            </a:r>
            <a:br>
              <a:rPr lang="en-US" sz="2800" b="1" i="1" dirty="0"/>
            </a:b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Even using DOE’s own formula and data, their estimates of need less than those taking into account rapid development &amp; enrollment increases in many districts </a:t>
            </a:r>
          </a:p>
          <a:p>
            <a:endParaRPr lang="en-US" dirty="0"/>
          </a:p>
          <a:p>
            <a:r>
              <a:rPr lang="en-US" dirty="0"/>
              <a:t>Take District 2, with 3150 seats funded; DOE claims 97% of the need is funded, with unmet need only 82 seats.</a:t>
            </a:r>
          </a:p>
          <a:p>
            <a:endParaRPr lang="en-US" dirty="0"/>
          </a:p>
          <a:p>
            <a:r>
              <a:rPr lang="en-US" dirty="0"/>
              <a:t>Yet housing starts data used to project enrollment, multiplied by the City Planning ratio, yields more than 7,300 additional K-8 seats needed in D2 over next five years.</a:t>
            </a:r>
          </a:p>
          <a:p>
            <a:endParaRPr lang="en-US" dirty="0"/>
          </a:p>
          <a:p>
            <a:r>
              <a:rPr lang="en-US" sz="1900" i="1" dirty="0"/>
              <a:t>Data source: http://www.nycsca.org/Community/Capital-Plan-Reports-Data#Housing-Projections-70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19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More reasons actual need is much higher than DOE projects</a:t>
            </a:r>
            <a:br>
              <a:rPr lang="en-US" sz="2800" i="1" dirty="0"/>
            </a:b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4343"/>
            <a:ext cx="10515600" cy="4812620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/>
              <a:t>DOE school capacity formula is  based on average class sizes larger than currently exist in NYC schools (28 students per class in 4-8</a:t>
            </a:r>
            <a:r>
              <a:rPr lang="en-US" sz="11200" baseline="30000" dirty="0"/>
              <a:t>th</a:t>
            </a:r>
            <a:r>
              <a:rPr lang="en-US" sz="11200" dirty="0"/>
              <a:t> grades; 30 in HS) </a:t>
            </a:r>
          </a:p>
          <a:p>
            <a:endParaRPr lang="en-US" sz="11200" dirty="0"/>
          </a:p>
          <a:p>
            <a:r>
              <a:rPr lang="en-US" sz="11200" dirty="0"/>
              <a:t>Their enrollment projections have proven faulty many times.</a:t>
            </a:r>
          </a:p>
          <a:p>
            <a:endParaRPr lang="en-US" sz="11200" dirty="0"/>
          </a:p>
          <a:p>
            <a:r>
              <a:rPr lang="en-US" sz="11200" dirty="0"/>
              <a:t>City Planning ratio from housing starts is borough-based rather than neighborhood-based.</a:t>
            </a:r>
          </a:p>
          <a:p>
            <a:endParaRPr lang="en-US" sz="11200" dirty="0"/>
          </a:p>
          <a:p>
            <a:r>
              <a:rPr lang="en-US" sz="11200" dirty="0"/>
              <a:t>And the City Planning ratio relies on Census data more than 16 years old. </a:t>
            </a:r>
          </a:p>
          <a:p>
            <a:endParaRPr lang="en-US" sz="11200" dirty="0"/>
          </a:p>
          <a:p>
            <a:pPr marL="0" indent="0">
              <a:buNone/>
            </a:pPr>
            <a:endParaRPr lang="en-US" sz="12800" dirty="0"/>
          </a:p>
          <a:p>
            <a:endParaRPr lang="en-US" sz="12800" dirty="0"/>
          </a:p>
          <a:p>
            <a:endParaRPr lang="en-US" sz="12800" dirty="0"/>
          </a:p>
          <a:p>
            <a:endParaRPr lang="en-US" dirty="0"/>
          </a:p>
          <a:p>
            <a:r>
              <a:rPr lang="en-US" sz="1900" i="1" dirty="0"/>
              <a:t>Data source: http://www.nycsca.org/Community/Capital-Plan-Reports-Data#Housing-Projections-70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31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0457" y="365126"/>
            <a:ext cx="10134600" cy="636360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900" b="1" dirty="0"/>
              <a:t>School siting dysfunctional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--There are districts  where schools have been funded </a:t>
            </a:r>
            <a:r>
              <a:rPr lang="en-US" sz="2700" b="1" i="1" dirty="0"/>
              <a:t>for more than ten years without a single school sited or built</a:t>
            </a:r>
            <a:r>
              <a:rPr lang="en-US" sz="2700" b="1" dirty="0"/>
              <a:t> ; </a:t>
            </a:r>
            <a:br>
              <a:rPr lang="en-US" sz="2700" b="1" dirty="0"/>
            </a:br>
            <a:br>
              <a:rPr lang="en-US" sz="2700" dirty="0"/>
            </a:br>
            <a:r>
              <a:rPr lang="en-US" sz="2700" dirty="0"/>
              <a:t>--School Construction Authority only has one person on staff per borough looking for sites for schools;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---The SCA never uses eminent domain to acquire sites unless the property has recently been on the market;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 They never “cold call” meaning inquire when they’ve identified good sites before they’re for sale;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 There have been more than 4,000 seats funded for 3 years in the “class size reduction” category with only three small projects identified </a:t>
            </a:r>
            <a:br>
              <a:rPr lang="en-US" sz="2700" dirty="0"/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973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65200" y="365125"/>
            <a:ext cx="10388600" cy="1133475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900" b="1" dirty="0"/>
              <a:t>We need a new planning process for schools </a:t>
            </a:r>
            <a:br>
              <a:rPr lang="en-US" sz="2700" dirty="0"/>
            </a:br>
            <a:r>
              <a:rPr lang="en-US" sz="2700" dirty="0"/>
              <a:t>-- </a:t>
            </a:r>
            <a:r>
              <a:rPr lang="en-US" sz="3100" dirty="0"/>
              <a:t>So that schools are built efficiently along with new housing and not lagging the process by years afterwards </a:t>
            </a:r>
            <a:br>
              <a:rPr lang="en-US" sz="3100" dirty="0"/>
            </a:br>
            <a:br>
              <a:rPr lang="en-US" sz="3100" dirty="0"/>
            </a:br>
            <a:r>
              <a:rPr lang="en-US" sz="3100" dirty="0"/>
              <a:t>-----In most large states and districts, developers have to pay an “impact fee” to help fund new infrastructure including schools, </a:t>
            </a:r>
            <a:r>
              <a:rPr lang="en-US" sz="3100" b="1" i="1" dirty="0"/>
              <a:t>but not in NYC  </a:t>
            </a:r>
            <a:br>
              <a:rPr lang="en-US" sz="3100" b="1" i="1" dirty="0"/>
            </a:br>
            <a:br>
              <a:rPr lang="en-US" sz="3100" dirty="0"/>
            </a:br>
            <a:r>
              <a:rPr lang="en-US" sz="3100" dirty="0"/>
              <a:t>---In NYC, a new residential development has to increase overcrowding by over 5% to even consider the need for a new school – even in neighborhoods where the schools are ALREADY very overcrowded.</a:t>
            </a:r>
            <a:br>
              <a:rPr lang="en-US" sz="3100" dirty="0"/>
            </a:br>
            <a:br>
              <a:rPr lang="en-US" sz="3100" dirty="0"/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72222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116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W</a:t>
            </a:r>
            <a:r>
              <a:rPr lang="en-US" b="1" dirty="0"/>
              <a:t>hat is being done about this?</a:t>
            </a:r>
            <a:br>
              <a:rPr lang="en-US" b="1" dirty="0"/>
            </a:br>
            <a:br>
              <a:rPr lang="en-US" dirty="0"/>
            </a:br>
            <a:r>
              <a:rPr lang="en-US" sz="3100" dirty="0"/>
              <a:t>--</a:t>
            </a:r>
            <a:r>
              <a:rPr lang="en-US" sz="3600" dirty="0"/>
              <a:t>Public Advocate Tish James, 22 Council Members, Class Size Matters and parent leaders pointed out many of the problems with school planning and siting  </a:t>
            </a:r>
            <a:r>
              <a:rPr lang="en-US" sz="3600" dirty="0">
                <a:hlinkClick r:id="rId2"/>
              </a:rPr>
              <a:t>in a letter we sent the Chancellor in June 2015 </a:t>
            </a:r>
            <a:r>
              <a:rPr lang="en-US" sz="3600" dirty="0"/>
              <a:t>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--Last week, Speaker Mark-</a:t>
            </a:r>
            <a:r>
              <a:rPr lang="en-US" sz="3600" dirty="0" err="1"/>
              <a:t>Viverito</a:t>
            </a:r>
            <a:r>
              <a:rPr lang="en-US" sz="3600" dirty="0"/>
              <a:t> announced that Council would form </a:t>
            </a:r>
            <a:r>
              <a:rPr lang="en-US" sz="3600" dirty="0">
                <a:hlinkClick r:id="rId3"/>
              </a:rPr>
              <a:t>an internal working group</a:t>
            </a:r>
            <a:r>
              <a:rPr lang="en-US" sz="3600" dirty="0"/>
              <a:t> to come up with proposals to reform the process.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--On Tuesday, Feb. 28 City Council will hold hearings to hear from public on how the process of school planning and siting should be improved. </a:t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0311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br>
              <a:rPr lang="en-US" sz="3100" b="1" dirty="0"/>
            </a:br>
            <a:r>
              <a:rPr lang="en-US" sz="4000" b="1" dirty="0"/>
              <a:t>What can you do?</a:t>
            </a:r>
            <a:br>
              <a:rPr lang="en-US" sz="4000" b="1" dirty="0"/>
            </a:br>
            <a:br>
              <a:rPr lang="en-US" sz="2700" b="1" dirty="0"/>
            </a:br>
            <a:r>
              <a:rPr lang="en-US" sz="2700" b="1" dirty="0"/>
              <a:t>--</a:t>
            </a:r>
            <a:r>
              <a:rPr lang="en-US" sz="2700" dirty="0"/>
              <a:t>Attend Feb. 28 City Council joint hearings of Finance and Education Committees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---Come and testify with your comments and ideas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 Or just come at 10:00 AM to show your support; public testimony will begin about 1 PM. 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----If you can’t attend, email Council staff the day before with your testimony to </a:t>
            </a:r>
            <a:r>
              <a:rPr lang="en-US" sz="2700" dirty="0">
                <a:hlinkClick r:id="rId2"/>
              </a:rPr>
              <a:t>jatwell@council.nyc.gov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---Or email us at </a:t>
            </a:r>
            <a:r>
              <a:rPr lang="en-US" sz="2700" dirty="0">
                <a:hlinkClick r:id="rId3"/>
              </a:rPr>
              <a:t>info@classsizematters.org</a:t>
            </a:r>
            <a:r>
              <a:rPr lang="en-US" sz="2700" dirty="0"/>
              <a:t> with your comments so we can put them into our written testimony 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---Sign up for our newsletter at </a:t>
            </a:r>
            <a:r>
              <a:rPr lang="en-US" sz="2700" u="sng" dirty="0">
                <a:hlinkClick r:id="rId4"/>
              </a:rPr>
              <a:t>www.classsizematters.org </a:t>
            </a:r>
            <a:r>
              <a:rPr lang="en-US" sz="2700" dirty="0"/>
              <a:t>for updates on the latest developments on class size/overcrowding </a:t>
            </a: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648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396"/>
          </a:xfrm>
        </p:spPr>
        <p:txBody>
          <a:bodyPr>
            <a:no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2800" b="1" dirty="0"/>
              <a:t>Fall of 2016 average grades K-3 class sizes fell slightly  but </a:t>
            </a:r>
            <a:br>
              <a:rPr lang="en-US" sz="2800" b="1" dirty="0"/>
            </a:br>
            <a:r>
              <a:rPr lang="en-US" sz="2800" b="1" dirty="0"/>
              <a:t>still 4 students above class size goals DOE promised to achieve in 2007.</a:t>
            </a:r>
            <a:br>
              <a:rPr lang="en-US" b="1" dirty="0"/>
            </a:br>
            <a:endParaRPr lang="en-US" b="1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704381"/>
              </p:ext>
            </p:extLst>
          </p:nvPr>
        </p:nvGraphicFramePr>
        <p:xfrm>
          <a:off x="573742" y="1810871"/>
          <a:ext cx="11313458" cy="5047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02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/>
              <a:t>Average class size in grades also 4-8 fell very slightly by .1 student per class; almost 4 students above C4E goals</a:t>
            </a:r>
            <a:r>
              <a:rPr lang="en-US" sz="4200" b="1" dirty="0"/>
              <a:t>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796768"/>
              </p:ext>
            </p:extLst>
          </p:nvPr>
        </p:nvGraphicFramePr>
        <p:xfrm>
          <a:off x="838200" y="1577010"/>
          <a:ext cx="10515600" cy="515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222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declined by .2 students per class; but remain far above C4E goals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ADD65FD-8224-42C3-8645-19EC8CFE1BD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60967"/>
          <a:ext cx="10515600" cy="4815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52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6516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dirty="0"/>
              <a:t>Latest overcrowding data from “Blue Book” 2015-2016 school  year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b="1" dirty="0"/>
              <a:t>Latest overcrowding data from “Blue Book”</a:t>
            </a:r>
            <a:br>
              <a:rPr lang="en-US" b="1" dirty="0"/>
            </a:br>
            <a:br>
              <a:rPr lang="en-US" dirty="0"/>
            </a:br>
            <a:r>
              <a:rPr lang="en-US" dirty="0"/>
              <a:t>--42% of NYC school organizations were at or over 100% utilization in 2015-16</a:t>
            </a:r>
            <a:br>
              <a:rPr lang="en-US" dirty="0"/>
            </a:br>
            <a:br>
              <a:rPr lang="en-US" dirty="0"/>
            </a:br>
            <a:r>
              <a:rPr lang="en-US" dirty="0"/>
              <a:t>-- 580,000 students (62% ) were enrolled in these schools</a:t>
            </a:r>
            <a:br>
              <a:rPr lang="en-US" dirty="0"/>
            </a:br>
            <a:br>
              <a:rPr lang="en-US" dirty="0"/>
            </a:br>
            <a:r>
              <a:rPr lang="en-US" sz="3100" i="1" dirty="0"/>
              <a:t>data source: SCA “Blue Book” 2015-16, utilization &amp; enrollment of school/organizations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6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February 2017 capital plan still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>
            <a:normAutofit/>
          </a:bodyPr>
          <a:lstStyle/>
          <a:p>
            <a:r>
              <a:rPr lang="en-US" dirty="0"/>
              <a:t>Funds less than 45,000 seats citywide – about half (54%) necessary to alleviate current overcrowding and accommodate enrollment growth, </a:t>
            </a:r>
            <a:r>
              <a:rPr lang="en-US" b="1" i="1" dirty="0"/>
              <a:t>according to DOE estimates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Only 29% of seats compared to DOE’s analysis of need have actual sites and are in process of scope and design.</a:t>
            </a:r>
          </a:p>
          <a:p>
            <a:endParaRPr lang="en-US" dirty="0"/>
          </a:p>
          <a:p>
            <a:r>
              <a:rPr lang="en-US" i="1" dirty="0"/>
              <a:t>But we estimate that the actual need for seats is much greater than DOE projects.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66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442906"/>
              </p:ext>
            </p:extLst>
          </p:nvPr>
        </p:nvGraphicFramePr>
        <p:xfrm>
          <a:off x="889000" y="501374"/>
          <a:ext cx="10515600" cy="5726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260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639420"/>
              </p:ext>
            </p:extLst>
          </p:nvPr>
        </p:nvGraphicFramePr>
        <p:xfrm>
          <a:off x="411606" y="527915"/>
          <a:ext cx="10611678" cy="5794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45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491670"/>
              </p:ext>
            </p:extLst>
          </p:nvPr>
        </p:nvGraphicFramePr>
        <p:xfrm>
          <a:off x="449451" y="467361"/>
          <a:ext cx="11189776" cy="548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5164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3287</TotalTime>
  <Words>441</Words>
  <Application>Microsoft Office PowerPoint</Application>
  <PresentationFormat>Widescreen</PresentationFormat>
  <Paragraphs>74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School overcrowding and the capital plan  Updated with data from Feb. 2017 capital plan    Leonie Haimson Class Size Matters 2/23/17 info@classsizematters.org  </vt:lpstr>
      <vt:lpstr>  Fall of 2016 average grades K-3 class sizes fell slightly  but  still 4 students above class size goals DOE promised to achieve in 2007. </vt:lpstr>
      <vt:lpstr>Average class size in grades also 4-8 fell very slightly by .1 student per class; almost 4 students above C4E goals.</vt:lpstr>
      <vt:lpstr>Citywide average HS class sizes declined by .2 students per class; but remain far above C4E goals </vt:lpstr>
      <vt:lpstr>Latest overcrowding data from “Blue Book” 2015-2016 school  year             Latest overcrowding data from “Blue Book”  --42% of NYC school organizations were at or over 100% utilization in 2015-16  -- 580,000 students (62% ) were enrolled in these schools  data source: SCA “Blue Book” 2015-16, utilization &amp; enrollment of school/organizations   </vt:lpstr>
      <vt:lpstr>February 2017 capital plan still underfunded </vt:lpstr>
      <vt:lpstr>PowerPoint Presentation</vt:lpstr>
      <vt:lpstr>PowerPoint Presentation</vt:lpstr>
      <vt:lpstr>PowerPoint Presentation</vt:lpstr>
      <vt:lpstr>PowerPoint Presentation</vt:lpstr>
      <vt:lpstr>Yet our calculations suggest that the actual unfunded need is much higher…. </vt:lpstr>
      <vt:lpstr>More reasons actual need is much higher than DOE projects </vt:lpstr>
      <vt:lpstr>            School siting dysfunctional  --There are districts  where schools have been funded for more than ten years without a single school sited or built ;   --School Construction Authority only has one person on staff per borough looking for sites for schools;   ---The SCA never uses eminent domain to acquire sites unless the property has recently been on the market;   --- They never “cold call” meaning inquire when they’ve identified good sites before they’re for sale;  --- There have been more than 4,000 seats funded for 3 years in the “class size reduction” category with only three small projects identified   </vt:lpstr>
      <vt:lpstr>          We need a new planning process for schools  -- So that schools are built efficiently along with new housing and not lagging the process by years afterwards   -----In most large states and districts, developers have to pay an “impact fee” to help fund new infrastructure including schools, but not in NYC    ---In NYC, a new residential development has to increase overcrowding by over 5% to even consider the need for a new school – even in neighborhoods where the schools are ALREADY very overcrowded.   </vt:lpstr>
      <vt:lpstr>         What is being done about this?  --Public Advocate Tish James, 22 Council Members, Class Size Matters and parent leaders pointed out many of the problems with school planning and siting  in a letter we sent the Chancellor in June 2015 .  --Last week, Speaker Mark-Viverito announced that Council would form an internal working group to come up with proposals to reform the process.  --On Tuesday, Feb. 28 City Council will hold hearings to hear from public on how the process of school planning and siting should be improved.  </vt:lpstr>
      <vt:lpstr>                What can you do?  --Attend Feb. 28 City Council joint hearings of Finance and Education Committees  ---Come and testify with your comments and ideas   --- Or just come at 10:00 AM to show your support; public testimony will begin about 1 PM.    ----If you can’t attend, email Council staff the day before with your testimony to jatwell@council.nyc.gov  ---Or email us at info@classsizematters.org with your comments so we can put them into our written testimony   ---Sign up for our newsletter at www.classsizematters.org for updates on the latest developments on class size/overcrowding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 Plan for  November 2016</dc:title>
  <dc:creator>Martha Chavez</dc:creator>
  <cp:lastModifiedBy>Leonie Haimson</cp:lastModifiedBy>
  <cp:revision>60</cp:revision>
  <dcterms:created xsi:type="dcterms:W3CDTF">2017-01-10T17:17:21Z</dcterms:created>
  <dcterms:modified xsi:type="dcterms:W3CDTF">2017-02-22T22:36:21Z</dcterms:modified>
</cp:coreProperties>
</file>