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84" r:id="rId4"/>
    <p:sldId id="285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78"/>
    <p:restoredTop sz="94590"/>
  </p:normalViewPr>
  <p:slideViewPr>
    <p:cSldViewPr snapToGrid="0" snapToObjects="1">
      <p:cViewPr varScale="1">
        <p:scale>
          <a:sx n="72" d="100"/>
          <a:sy n="72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016%20Capital%20Plan%20in%20Excel%20Format%20and%20Analysis%20DO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2015-16\Summary_overcrowding_by_dist_BlueBook2015-16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2015-16\Summary_overcrowding_by_dist_BlueBook2015-16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Data%20and%20Reports\Class%20Size%20Data\ClassSizeAverageTrend_Citywide&amp;District_CHARTS%202006%20to%20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OliviaJoan\Dropbox\Class%20Size%20Matters%20Team%20Folder\Data%20and%20Reports\Blue%20Book%20(Utilization)\3.3.17_15-16Bluebook_Overcrowded_ALL%20disttric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analysis%20Feb.17%20capital%20plan%20with%20char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.22.17_March%20and%20Nov%202016%20Capital%20Plan_Char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D12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207639789659399E-2"/>
          <c:y val="9.5264831650436602E-2"/>
          <c:w val="0.94203541452448103"/>
          <c:h val="0.72100555666260502"/>
        </c:manualLayout>
      </c:layout>
      <c:lineChart>
        <c:grouping val="standard"/>
        <c:varyColors val="0"/>
        <c:ser>
          <c:idx val="0"/>
          <c:order val="0"/>
          <c:tx>
            <c:strRef>
              <c:f>'D12'!$A$8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4.5405986725720699E-3"/>
                  <c:y val="-2.0743567044188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FA-4F55-91C4-4D1D3C799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'D12'!$B$7:$L$7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2015-17</c:v>
                </c:pt>
              </c:strCache>
            </c:strRef>
          </c:cat>
          <c:val>
            <c:numRef>
              <c:f>'D12'!$B$8:$L$8</c:f>
              <c:numCache>
                <c:formatCode>General</c:formatCode>
                <c:ptCount val="11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2FA-4F55-91C4-4D1D3C79932E}"/>
            </c:ext>
          </c:extLst>
        </c:ser>
        <c:ser>
          <c:idx val="1"/>
          <c:order val="1"/>
          <c:tx>
            <c:strRef>
              <c:f>'D12'!$A$9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0810836840725599E-17"/>
                  <c:y val="-1.0371783522094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FA-4F55-91C4-4D1D3C79932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'D12'!$B$7:$L$7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2015-17</c:v>
                </c:pt>
              </c:strCache>
            </c:strRef>
          </c:cat>
          <c:val>
            <c:numRef>
              <c:f>'D12'!$B$9:$L$9</c:f>
              <c:numCache>
                <c:formatCode>General</c:formatCode>
                <c:ptCount val="11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2FA-4F55-91C4-4D1D3C79932E}"/>
            </c:ext>
          </c:extLst>
        </c:ser>
        <c:ser>
          <c:idx val="2"/>
          <c:order val="2"/>
          <c:tx>
            <c:strRef>
              <c:f>'D12'!$A$10</c:f>
              <c:strCache>
                <c:ptCount val="1"/>
                <c:pt idx="0">
                  <c:v>D12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'D12'!$B$7:$L$7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2015-17</c:v>
                </c:pt>
              </c:strCache>
            </c:strRef>
          </c:cat>
          <c:val>
            <c:numRef>
              <c:f>'D12'!$B$10:$L$10</c:f>
              <c:numCache>
                <c:formatCode>General</c:formatCode>
                <c:ptCount val="11"/>
                <c:pt idx="0">
                  <c:v>19.600000000000001</c:v>
                </c:pt>
                <c:pt idx="1">
                  <c:v>20.2</c:v>
                </c:pt>
                <c:pt idx="2">
                  <c:v>20.399999999999999</c:v>
                </c:pt>
                <c:pt idx="3">
                  <c:v>21.4</c:v>
                </c:pt>
                <c:pt idx="4">
                  <c:v>21.9</c:v>
                </c:pt>
                <c:pt idx="5">
                  <c:v>23.1</c:v>
                </c:pt>
                <c:pt idx="6">
                  <c:v>23.7</c:v>
                </c:pt>
                <c:pt idx="7" formatCode="0.0">
                  <c:v>24.86</c:v>
                </c:pt>
                <c:pt idx="8" formatCode="0.0">
                  <c:v>24.184818481848179</c:v>
                </c:pt>
                <c:pt idx="9">
                  <c:v>23.8</c:v>
                </c:pt>
                <c:pt idx="10" formatCode="0.0">
                  <c:v>23.528428093645481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2FA-4F55-91C4-4D1D3C799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3719824"/>
        <c:axId val="315148912"/>
      </c:lineChart>
      <c:catAx>
        <c:axId val="343719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5148912"/>
        <c:crosses val="autoZero"/>
        <c:auto val="1"/>
        <c:lblAlgn val="ctr"/>
        <c:lblOffset val="100"/>
        <c:noMultiLvlLbl val="0"/>
      </c:catAx>
      <c:valAx>
        <c:axId val="315148912"/>
        <c:scaling>
          <c:orientation val="minMax"/>
          <c:max val="25"/>
          <c:min val="19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71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88457941185302"/>
          <c:y val="0.91398994345336304"/>
          <c:w val="0.416609045158578"/>
          <c:h val="8.341711066611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Funded vs. unfunded high school seats by borough</a:t>
            </a:r>
          </a:p>
          <a:p>
            <a:pPr>
              <a:defRPr sz="2800" b="1"/>
            </a:pPr>
            <a:r>
              <a:rPr lang="en-US" sz="2000" b="0" baseline="0" dirty="0">
                <a:solidFill>
                  <a:schemeClr val="tx1"/>
                </a:solidFill>
              </a:rPr>
              <a:t>(Feb. 2017 Capital Plan)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55137792058403E-2"/>
          <c:y val="0.19833556735445701"/>
          <c:w val="0.932135252688155"/>
          <c:h val="0.61907041840633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B6-4423-9381-112F7EDE771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B6-4423-9381-112F7EDE7712}"/>
              </c:ext>
            </c:extLst>
          </c:dPt>
          <c:dLbls>
            <c:dLbl>
              <c:idx val="0"/>
              <c:layout>
                <c:manualLayout>
                  <c:x val="-3.49317592424135E-3"/>
                  <c:y val="1.0740556670406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6-4423-9381-112F7EDE7712}"/>
                </c:ext>
              </c:extLst>
            </c:dLbl>
            <c:dLbl>
              <c:idx val="1"/>
              <c:layout>
                <c:manualLayout>
                  <c:x val="2.3584960205739899E-3"/>
                  <c:y val="3.1647315789962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6-4423-9381-112F7EDE7712}"/>
                </c:ext>
              </c:extLst>
            </c:dLbl>
            <c:dLbl>
              <c:idx val="2"/>
              <c:layout>
                <c:manualLayout>
                  <c:x val="0"/>
                  <c:y val="8.73477292908689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6-4423-9381-112F7EDE7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'Unfunded seats from DOE ID Need'!$A$34:$A$37</c:f>
              <c:strCache>
                <c:ptCount val="4"/>
                <c:pt idx="0">
                  <c:v>Queens HS (Funded)</c:v>
                </c:pt>
                <c:pt idx="1">
                  <c:v>Queens HS (Unfunded)</c:v>
                </c:pt>
                <c:pt idx="2">
                  <c:v>Staten Island HS (Funded)</c:v>
                </c:pt>
                <c:pt idx="3">
                  <c:v>Staten Island HS (Unfunded)</c:v>
                </c:pt>
              </c:strCache>
            </c:strRef>
          </c:cat>
          <c:val>
            <c:numRef>
              <c:f>'Unfunded seats from DOE ID Need'!$B$34:$B$37</c:f>
              <c:numCache>
                <c:formatCode>_(* #,##0_);_(* \(#,##0\);_(* "-"??_);_(@_)</c:formatCode>
                <c:ptCount val="4"/>
                <c:pt idx="0">
                  <c:v>2802</c:v>
                </c:pt>
                <c:pt idx="1">
                  <c:v>4078</c:v>
                </c:pt>
                <c:pt idx="2">
                  <c:v>345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B6-4423-9381-112F7EDE77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59"/>
        <c:axId val="272996864"/>
        <c:axId val="336442880"/>
      </c:barChart>
      <c:catAx>
        <c:axId val="27299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442880"/>
        <c:crosses val="autoZero"/>
        <c:auto val="1"/>
        <c:lblAlgn val="ctr"/>
        <c:lblOffset val="100"/>
        <c:noMultiLvlLbl val="0"/>
      </c:catAx>
      <c:valAx>
        <c:axId val="33644288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7299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'D12'!$C$2:$C$12</c:f>
              <c:strCache>
                <c:ptCount val="11"/>
                <c:pt idx="0">
                  <c:v>SAMARA COMMUNITY SCHOOL</c:v>
                </c:pt>
                <c:pt idx="1">
                  <c:v>CHILDREN'S AID SOCIETY COMMUNITY CHARTER SCHOOL</c:v>
                </c:pt>
                <c:pt idx="2">
                  <c:v>P.S. 196 </c:v>
                </c:pt>
                <c:pt idx="3">
                  <c:v>P.S. 47 </c:v>
                </c:pt>
                <c:pt idx="4">
                  <c:v>P.S. 195 </c:v>
                </c:pt>
                <c:pt idx="5">
                  <c:v>P.S. 196 </c:v>
                </c:pt>
                <c:pt idx="6">
                  <c:v>BRONX LITTLE SCHOOL </c:v>
                </c:pt>
                <c:pt idx="7">
                  <c:v>X721 SPED </c:v>
                </c:pt>
                <c:pt idx="8">
                  <c:v>P.S. 57 </c:v>
                </c:pt>
                <c:pt idx="9">
                  <c:v>ARCHER ELEMENTARY SCHOOL </c:v>
                </c:pt>
                <c:pt idx="10">
                  <c:v>P.S. 300 </c:v>
                </c:pt>
              </c:strCache>
            </c:strRef>
          </c:cat>
          <c:val>
            <c:numRef>
              <c:f>'D12'!$I$2:$I$12</c:f>
              <c:numCache>
                <c:formatCode>0%</c:formatCode>
                <c:ptCount val="11"/>
                <c:pt idx="0">
                  <c:v>3.13</c:v>
                </c:pt>
                <c:pt idx="1">
                  <c:v>1.73</c:v>
                </c:pt>
                <c:pt idx="2">
                  <c:v>1.62</c:v>
                </c:pt>
                <c:pt idx="3">
                  <c:v>1.47</c:v>
                </c:pt>
                <c:pt idx="4">
                  <c:v>1.41</c:v>
                </c:pt>
                <c:pt idx="5">
                  <c:v>1.4</c:v>
                </c:pt>
                <c:pt idx="6">
                  <c:v>1.37</c:v>
                </c:pt>
                <c:pt idx="7">
                  <c:v>1.23</c:v>
                </c:pt>
                <c:pt idx="8">
                  <c:v>1.23</c:v>
                </c:pt>
                <c:pt idx="9">
                  <c:v>1.22</c:v>
                </c:pt>
                <c:pt idx="10">
                  <c:v>1.21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C8-4C45-B7EF-00BF0F5623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6060128"/>
        <c:axId val="336381648"/>
      </c:barChart>
      <c:catAx>
        <c:axId val="33606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381648"/>
        <c:crosses val="autoZero"/>
        <c:auto val="1"/>
        <c:lblAlgn val="ctr"/>
        <c:lblOffset val="100"/>
        <c:noMultiLvlLbl val="0"/>
      </c:catAx>
      <c:valAx>
        <c:axId val="336381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33606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'D12'!$C$13:$C$23</c:f>
              <c:strCache>
                <c:ptCount val="11"/>
                <c:pt idx="0">
                  <c:v>I.S. 273 </c:v>
                </c:pt>
                <c:pt idx="1">
                  <c:v>P.S. 536 </c:v>
                </c:pt>
                <c:pt idx="2">
                  <c:v>X352 SPED </c:v>
                </c:pt>
                <c:pt idx="3">
                  <c:v>P.S. 195 </c:v>
                </c:pt>
                <c:pt idx="4">
                  <c:v>P.S. 150 </c:v>
                </c:pt>
                <c:pt idx="5">
                  <c:v>P.S. 67 </c:v>
                </c:pt>
                <c:pt idx="6">
                  <c:v>I.S. 129 </c:v>
                </c:pt>
                <c:pt idx="7">
                  <c:v>SOUTH BRONX CLASSICAL CHARTER SCHO</c:v>
                </c:pt>
                <c:pt idx="8">
                  <c:v>I.S. 286 </c:v>
                </c:pt>
                <c:pt idx="9">
                  <c:v>P.S. 66 </c:v>
                </c:pt>
                <c:pt idx="10">
                  <c:v>P.S. 212 </c:v>
                </c:pt>
              </c:strCache>
            </c:strRef>
          </c:cat>
          <c:val>
            <c:numRef>
              <c:f>'D12'!$I$13:$I$23</c:f>
              <c:numCache>
                <c:formatCode>0%</c:formatCode>
                <c:ptCount val="11"/>
                <c:pt idx="0">
                  <c:v>1.1100000000000001</c:v>
                </c:pt>
                <c:pt idx="1">
                  <c:v>1.1100000000000001</c:v>
                </c:pt>
                <c:pt idx="2">
                  <c:v>1.1000000000000001</c:v>
                </c:pt>
                <c:pt idx="3">
                  <c:v>1.1000000000000001</c:v>
                </c:pt>
                <c:pt idx="4">
                  <c:v>1.0900000000000001</c:v>
                </c:pt>
                <c:pt idx="5">
                  <c:v>1.06</c:v>
                </c:pt>
                <c:pt idx="6">
                  <c:v>1.05</c:v>
                </c:pt>
                <c:pt idx="7">
                  <c:v>1.02</c:v>
                </c:pt>
                <c:pt idx="8">
                  <c:v>1.01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2-47E2-B044-3007AA4EA9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086128"/>
        <c:axId val="273731056"/>
      </c:barChart>
      <c:catAx>
        <c:axId val="31308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731056"/>
        <c:crosses val="autoZero"/>
        <c:auto val="1"/>
        <c:lblAlgn val="ctr"/>
        <c:lblOffset val="100"/>
        <c:noMultiLvlLbl val="0"/>
      </c:catAx>
      <c:valAx>
        <c:axId val="273731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31308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D12 4-8h Class size trend</a:t>
            </a:r>
          </a:p>
        </c:rich>
      </c:tx>
      <c:layout>
        <c:manualLayout>
          <c:xMode val="edge"/>
          <c:yMode val="edge"/>
          <c:x val="0.39637125948162699"/>
          <c:y val="1.981558092010169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468865949123102E-2"/>
          <c:y val="7.8821910980411705E-2"/>
          <c:w val="0.94168497034094401"/>
          <c:h val="0.70483716293674903"/>
        </c:manualLayout>
      </c:layout>
      <c:lineChart>
        <c:grouping val="standard"/>
        <c:varyColors val="0"/>
        <c:ser>
          <c:idx val="0"/>
          <c:order val="0"/>
          <c:tx>
            <c:strRef>
              <c:f>'D12'!$A$15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2.2840251861434699E-3"/>
                  <c:y val="2.2788217116084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AE-4270-9B72-088179E96F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'D12'!$B$14:$L$14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'D12'!$B$15:$L$15</c:f>
              <c:numCache>
                <c:formatCode>General</c:formatCode>
                <c:ptCount val="11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AE-4270-9B72-088179E96F5F}"/>
            </c:ext>
          </c:extLst>
        </c:ser>
        <c:ser>
          <c:idx val="1"/>
          <c:order val="1"/>
          <c:tx>
            <c:strRef>
              <c:f>'D12'!$A$16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'D12'!$B$14:$L$14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'D12'!$B$16:$L$16</c:f>
              <c:numCache>
                <c:formatCode>General</c:formatCode>
                <c:ptCount val="11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AE-4270-9B72-088179E96F5F}"/>
            </c:ext>
          </c:extLst>
        </c:ser>
        <c:ser>
          <c:idx val="2"/>
          <c:order val="2"/>
          <c:tx>
            <c:strRef>
              <c:f>'D12'!$A$17</c:f>
              <c:strCache>
                <c:ptCount val="1"/>
                <c:pt idx="0">
                  <c:v>D12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8.3746622710465596E-17"/>
                  <c:y val="-1.26601206200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AE-4270-9B72-088179E96F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'D12'!$B$14:$L$14</c:f>
              <c:strCache>
                <c:ptCount val="11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'D12'!$B$17:$L$17</c:f>
              <c:numCache>
                <c:formatCode>General</c:formatCode>
                <c:ptCount val="11"/>
                <c:pt idx="0">
                  <c:v>22.2</c:v>
                </c:pt>
                <c:pt idx="1">
                  <c:v>22.1</c:v>
                </c:pt>
                <c:pt idx="2">
                  <c:v>22.6</c:v>
                </c:pt>
                <c:pt idx="3">
                  <c:v>23.9</c:v>
                </c:pt>
                <c:pt idx="4">
                  <c:v>24.1</c:v>
                </c:pt>
                <c:pt idx="5">
                  <c:v>24.7</c:v>
                </c:pt>
                <c:pt idx="6">
                  <c:v>24.6</c:v>
                </c:pt>
                <c:pt idx="7" formatCode="0.0">
                  <c:v>24.71</c:v>
                </c:pt>
                <c:pt idx="8" formatCode="0.0">
                  <c:v>24.865203761755481</c:v>
                </c:pt>
                <c:pt idx="9">
                  <c:v>25.1</c:v>
                </c:pt>
                <c:pt idx="10" formatCode="0.0">
                  <c:v>25.181229773462778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1AE-4270-9B72-088179E96F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12528432"/>
        <c:axId val="-28582576"/>
      </c:lineChart>
      <c:catAx>
        <c:axId val="312528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8582576"/>
        <c:crosses val="autoZero"/>
        <c:auto val="1"/>
        <c:lblAlgn val="ctr"/>
        <c:lblOffset val="100"/>
        <c:noMultiLvlLbl val="0"/>
      </c:catAx>
      <c:valAx>
        <c:axId val="-28582576"/>
        <c:scaling>
          <c:orientation val="minMax"/>
          <c:max val="27"/>
          <c:min val="21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52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'citywide trends'!$B$6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trends'!$C$6:$L$6</c:f>
              <c:numCache>
                <c:formatCode>General</c:formatCode>
                <c:ptCount val="10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8F-4ADC-81D8-06F2BA44C89C}"/>
            </c:ext>
          </c:extLst>
        </c:ser>
        <c:ser>
          <c:idx val="1"/>
          <c:order val="1"/>
          <c:tx>
            <c:strRef>
              <c:f>'citywide trends'!$B$7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trends'!$C$7:$L$7</c:f>
              <c:numCache>
                <c:formatCode>General</c:formatCode>
                <c:ptCount val="10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8F-4ADC-81D8-06F2BA44C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8941168"/>
        <c:axId val="238712208"/>
      </c:lineChart>
      <c:catAx>
        <c:axId val="238941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8712208"/>
        <c:crosses val="autoZero"/>
        <c:auto val="1"/>
        <c:lblAlgn val="ctr"/>
        <c:lblOffset val="100"/>
        <c:noMultiLvlLbl val="0"/>
      </c:catAx>
      <c:valAx>
        <c:axId val="238712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894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Distrcts'!$A$2:$A$13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D26</c:v>
                </c:pt>
                <c:pt idx="3">
                  <c:v>D24</c:v>
                </c:pt>
                <c:pt idx="4">
                  <c:v>D28</c:v>
                </c:pt>
                <c:pt idx="5">
                  <c:v>D22</c:v>
                </c:pt>
                <c:pt idx="6">
                  <c:v>D15</c:v>
                </c:pt>
                <c:pt idx="7">
                  <c:v>D10</c:v>
                </c:pt>
                <c:pt idx="8">
                  <c:v>D30</c:v>
                </c:pt>
                <c:pt idx="9">
                  <c:v>D31</c:v>
                </c:pt>
                <c:pt idx="10">
                  <c:v>D11</c:v>
                </c:pt>
                <c:pt idx="11">
                  <c:v>D27</c:v>
                </c:pt>
              </c:strCache>
            </c:strRef>
          </c:cat>
          <c:val>
            <c:numRef>
              <c:f>'Averages Overcrowded Distrcts'!$B$2:$B$13</c:f>
              <c:numCache>
                <c:formatCode>0%</c:formatCode>
                <c:ptCount val="12"/>
                <c:pt idx="0">
                  <c:v>1.259290605524352</c:v>
                </c:pt>
                <c:pt idx="1">
                  <c:v>1.2142713567839201</c:v>
                </c:pt>
                <c:pt idx="2">
                  <c:v>1.207516797312429</c:v>
                </c:pt>
                <c:pt idx="3">
                  <c:v>1.150926708465182</c:v>
                </c:pt>
                <c:pt idx="4">
                  <c:v>1.090012008562627</c:v>
                </c:pt>
                <c:pt idx="5">
                  <c:v>1.076824739757716</c:v>
                </c:pt>
                <c:pt idx="6">
                  <c:v>1.041278337531486</c:v>
                </c:pt>
                <c:pt idx="7">
                  <c:v>1.0353040633672099</c:v>
                </c:pt>
                <c:pt idx="8">
                  <c:v>1.031436479520581</c:v>
                </c:pt>
                <c:pt idx="9">
                  <c:v>1.016624693430777</c:v>
                </c:pt>
                <c:pt idx="10">
                  <c:v>1.01039806229051</c:v>
                </c:pt>
                <c:pt idx="11">
                  <c:v>0.99846799440484901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2-43CA-B6C4-59BEB5C1C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-30193696"/>
        <c:axId val="337089104"/>
      </c:barChart>
      <c:catAx>
        <c:axId val="-30193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89104"/>
        <c:crosses val="autoZero"/>
        <c:auto val="1"/>
        <c:lblAlgn val="ctr"/>
        <c:lblOffset val="100"/>
        <c:noMultiLvlLbl val="0"/>
      </c:catAx>
      <c:valAx>
        <c:axId val="3370891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-3019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76764082374302E-2"/>
          <c:y val="0.199490740740741"/>
          <c:w val="0.90447323591762596"/>
          <c:h val="0.700054316127150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B8-4597-8FD4-DAF13E141B5A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4F7-4597-BEB1-BC886A98922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37-48B4-A466-83848FDDC97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B8-4597-8FD4-DAF13E141B5A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B8-4597-8FD4-DAF13E141B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'Averages Overcrowded Distrcts'!$A$14:$A$27</c:f>
              <c:strCache>
                <c:ptCount val="14"/>
                <c:pt idx="0">
                  <c:v>D21</c:v>
                </c:pt>
                <c:pt idx="1">
                  <c:v>D9</c:v>
                </c:pt>
                <c:pt idx="2">
                  <c:v>D6</c:v>
                </c:pt>
                <c:pt idx="3">
                  <c:v>D4</c:v>
                </c:pt>
                <c:pt idx="4">
                  <c:v>D12</c:v>
                </c:pt>
                <c:pt idx="5">
                  <c:v>D29</c:v>
                </c:pt>
                <c:pt idx="6">
                  <c:v>D2</c:v>
                </c:pt>
                <c:pt idx="7">
                  <c:v>D8</c:v>
                </c:pt>
                <c:pt idx="8">
                  <c:v>D7</c:v>
                </c:pt>
                <c:pt idx="9">
                  <c:v>D3</c:v>
                </c:pt>
                <c:pt idx="10">
                  <c:v>D5</c:v>
                </c:pt>
                <c:pt idx="11">
                  <c:v>D13</c:v>
                </c:pt>
                <c:pt idx="12">
                  <c:v>D1</c:v>
                </c:pt>
                <c:pt idx="13">
                  <c:v>D14</c:v>
                </c:pt>
              </c:strCache>
            </c:strRef>
          </c:cat>
          <c:val>
            <c:numRef>
              <c:f>'Averages Overcrowded Distrcts'!$B$14:$B$27</c:f>
              <c:numCache>
                <c:formatCode>0%</c:formatCode>
                <c:ptCount val="14"/>
                <c:pt idx="0">
                  <c:v>0.99241980956433795</c:v>
                </c:pt>
                <c:pt idx="1">
                  <c:v>0.94916079436258805</c:v>
                </c:pt>
                <c:pt idx="2">
                  <c:v>0.93040830137604302</c:v>
                </c:pt>
                <c:pt idx="3">
                  <c:v>0.92551451931209505</c:v>
                </c:pt>
                <c:pt idx="4">
                  <c:v>0.92500085303852297</c:v>
                </c:pt>
                <c:pt idx="5">
                  <c:v>0.90956215226181003</c:v>
                </c:pt>
                <c:pt idx="6">
                  <c:v>0.90656952266389601</c:v>
                </c:pt>
                <c:pt idx="7">
                  <c:v>0.89598777658310202</c:v>
                </c:pt>
                <c:pt idx="8">
                  <c:v>0.88925223457597602</c:v>
                </c:pt>
                <c:pt idx="9">
                  <c:v>0.87487562189054702</c:v>
                </c:pt>
                <c:pt idx="10">
                  <c:v>0.87159315840227403</c:v>
                </c:pt>
                <c:pt idx="11">
                  <c:v>0.85903523259014603</c:v>
                </c:pt>
                <c:pt idx="12">
                  <c:v>0.83140147523709196</c:v>
                </c:pt>
                <c:pt idx="13">
                  <c:v>0.80837965243087295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8-4597-8FD4-DAF13E141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overlap val="-27"/>
        <c:axId val="274435232"/>
        <c:axId val="312664368"/>
      </c:barChart>
      <c:catAx>
        <c:axId val="27443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2664368"/>
        <c:crosses val="autoZero"/>
        <c:auto val="1"/>
        <c:lblAlgn val="ctr"/>
        <c:lblOffset val="100"/>
        <c:noMultiLvlLbl val="0"/>
      </c:catAx>
      <c:valAx>
        <c:axId val="31266436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2744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DOE Identified need for </a:t>
            </a:r>
            <a:r>
              <a:rPr lang="en-US" sz="2800" b="1" i="0" u="none" strike="noStrike" baseline="0" dirty="0">
                <a:solidFill>
                  <a:schemeClr val="tx1"/>
                </a:solidFill>
                <a:effectLst/>
              </a:rPr>
              <a:t>75,531 </a:t>
            </a:r>
            <a:r>
              <a:rPr lang="en-US" sz="2800" b="1" dirty="0">
                <a:solidFill>
                  <a:schemeClr val="tx1"/>
                </a:solidFill>
              </a:rPr>
              <a:t>K-8 seats citywide </a:t>
            </a:r>
          </a:p>
          <a:p>
            <a:pPr algn="ctr">
              <a:defRPr/>
            </a:pPr>
            <a:r>
              <a:rPr lang="en-US" sz="2800" b="1" baseline="0" dirty="0">
                <a:solidFill>
                  <a:schemeClr val="tx1"/>
                </a:solidFill>
              </a:rPr>
              <a:t>DOE says 1,484 seats needed for District 12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tx1"/>
                </a:solidFill>
              </a:rPr>
              <a:t>Feb. 2017 capital plan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(based on DOE 1.16 analysis )</a:t>
            </a:r>
          </a:p>
        </c:rich>
      </c:tx>
      <c:layout>
        <c:manualLayout>
          <c:xMode val="edge"/>
          <c:yMode val="edge"/>
          <c:x val="0.188297210168423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DOE Identfied need 2.17 (based on 1.16)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58-40C0-BA39-F765B4504E6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82-41A3-B583-1685A2CD6D96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4C6-4467-BA93-67ABC89762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3232</c:v>
                </c:pt>
                <c:pt idx="1">
                  <c:v>692</c:v>
                </c:pt>
                <c:pt idx="2">
                  <c:v>1028</c:v>
                </c:pt>
                <c:pt idx="3">
                  <c:v>1028</c:v>
                </c:pt>
                <c:pt idx="4">
                  <c:v>572</c:v>
                </c:pt>
                <c:pt idx="5">
                  <c:v>5692</c:v>
                </c:pt>
                <c:pt idx="6">
                  <c:v>2492</c:v>
                </c:pt>
                <c:pt idx="7">
                  <c:v>1484</c:v>
                </c:pt>
                <c:pt idx="8">
                  <c:v>3417</c:v>
                </c:pt>
                <c:pt idx="9">
                  <c:v>1563</c:v>
                </c:pt>
                <c:pt idx="10">
                  <c:v>7546</c:v>
                </c:pt>
                <c:pt idx="11">
                  <c:v>1000</c:v>
                </c:pt>
                <c:pt idx="12">
                  <c:v>10322</c:v>
                </c:pt>
                <c:pt idx="13">
                  <c:v>2436</c:v>
                </c:pt>
                <c:pt idx="14">
                  <c:v>1300</c:v>
                </c:pt>
                <c:pt idx="15">
                  <c:v>9403</c:v>
                </c:pt>
                <c:pt idx="16">
                  <c:v>5123</c:v>
                </c:pt>
                <c:pt idx="17">
                  <c:v>2504</c:v>
                </c:pt>
                <c:pt idx="18">
                  <c:v>1736</c:v>
                </c:pt>
                <c:pt idx="19">
                  <c:v>3638</c:v>
                </c:pt>
                <c:pt idx="20">
                  <c:v>5975</c:v>
                </c:pt>
                <c:pt idx="21">
                  <c:v>3348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C1-4B6F-B42F-BC56801E08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2548176"/>
        <c:axId val="313472800"/>
      </c:barChart>
      <c:catAx>
        <c:axId val="31254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472800"/>
        <c:crosses val="autoZero"/>
        <c:auto val="1"/>
        <c:lblAlgn val="ctr"/>
        <c:lblOffset val="100"/>
        <c:noMultiLvlLbl val="0"/>
      </c:catAx>
      <c:valAx>
        <c:axId val="313472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2548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i="0" baseline="0" dirty="0">
                <a:solidFill>
                  <a:schemeClr val="tx1"/>
                </a:solidFill>
                <a:effectLst/>
              </a:rPr>
              <a:t>But capital plan only funds 41,177 citywide K-8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2800" b="1" i="0" baseline="0" dirty="0">
                <a:solidFill>
                  <a:schemeClr val="tx1"/>
                </a:solidFill>
                <a:effectLst/>
              </a:rPr>
              <a:t>District 12 has 912 funded seats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800" b="0" i="0" baseline="0" dirty="0">
                <a:solidFill>
                  <a:schemeClr val="tx1"/>
                </a:solidFill>
                <a:effectLst/>
              </a:rPr>
              <a:t>(Feb. 2017 capital plan)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2800" b="1" i="0" baseline="0" dirty="0">
              <a:effectLst/>
            </a:endParaRPr>
          </a:p>
        </c:rich>
      </c:tx>
      <c:layout>
        <c:manualLayout>
          <c:xMode val="edge"/>
          <c:yMode val="edge"/>
          <c:x val="0.11095410628019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670-4049-A249-4603D0A8624B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7D9-4AC5-B47B-72D200232526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F1-4E19-9E56-BD85CD32E40D}"/>
              </c:ext>
            </c:extLst>
          </c:dPt>
          <c:dLbls>
            <c:dLbl>
              <c:idx val="4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7D9-4AC5-B47B-72D2002325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Funded seatsDOE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Funded seatsDOE need'!$B$2:$B$23</c:f>
              <c:numCache>
                <c:formatCode>General</c:formatCode>
                <c:ptCount val="22"/>
                <c:pt idx="0">
                  <c:v>3150</c:v>
                </c:pt>
                <c:pt idx="1">
                  <c:v>692</c:v>
                </c:pt>
                <c:pt idx="2">
                  <c:v>456</c:v>
                </c:pt>
                <c:pt idx="3">
                  <c:v>456</c:v>
                </c:pt>
                <c:pt idx="4">
                  <c:v>0</c:v>
                </c:pt>
                <c:pt idx="5">
                  <c:v>3016</c:v>
                </c:pt>
                <c:pt idx="6">
                  <c:v>640</c:v>
                </c:pt>
                <c:pt idx="7">
                  <c:v>912</c:v>
                </c:pt>
                <c:pt idx="8">
                  <c:v>2593</c:v>
                </c:pt>
                <c:pt idx="9">
                  <c:v>991</c:v>
                </c:pt>
                <c:pt idx="10">
                  <c:v>3840</c:v>
                </c:pt>
                <c:pt idx="11">
                  <c:v>1000</c:v>
                </c:pt>
                <c:pt idx="12">
                  <c:v>4869</c:v>
                </c:pt>
                <c:pt idx="13">
                  <c:v>912</c:v>
                </c:pt>
                <c:pt idx="14">
                  <c:v>456</c:v>
                </c:pt>
                <c:pt idx="15">
                  <c:v>4885</c:v>
                </c:pt>
                <c:pt idx="16">
                  <c:v>2221</c:v>
                </c:pt>
                <c:pt idx="17">
                  <c:v>924</c:v>
                </c:pt>
                <c:pt idx="18">
                  <c:v>972</c:v>
                </c:pt>
                <c:pt idx="19">
                  <c:v>1920</c:v>
                </c:pt>
                <c:pt idx="20">
                  <c:v>4536</c:v>
                </c:pt>
                <c:pt idx="21">
                  <c:v>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0-4160-A39B-2516ECFFF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-42"/>
        <c:axId val="312524448"/>
        <c:axId val="274530976"/>
      </c:barChart>
      <c:catAx>
        <c:axId val="31252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530976"/>
        <c:crosses val="autoZero"/>
        <c:auto val="1"/>
        <c:lblAlgn val="ctr"/>
        <c:lblOffset val="100"/>
        <c:noMultiLvlLbl val="0"/>
      </c:catAx>
      <c:valAx>
        <c:axId val="27453097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252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'2.17%OfSeatNeedFunded'!$B$1</c:f>
              <c:strCache>
                <c:ptCount val="1"/>
                <c:pt idx="0">
                  <c:v>% DOE funded seats/need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A6-42A9-AE0B-8DBD635886E5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53-48AF-A23B-D1F014228E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'2.17%OfSeatNeedFunded'!$B$2:$B$23</c:f>
              <c:numCache>
                <c:formatCode>0%</c:formatCode>
                <c:ptCount val="22"/>
                <c:pt idx="0">
                  <c:v>0.97462871287128705</c:v>
                </c:pt>
                <c:pt idx="1">
                  <c:v>1</c:v>
                </c:pt>
                <c:pt idx="2">
                  <c:v>0.44357976653696501</c:v>
                </c:pt>
                <c:pt idx="3">
                  <c:v>0.44357976653696501</c:v>
                </c:pt>
                <c:pt idx="4">
                  <c:v>0</c:v>
                </c:pt>
                <c:pt idx="5">
                  <c:v>0.52986647926914998</c:v>
                </c:pt>
                <c:pt idx="6">
                  <c:v>0.25682182985553798</c:v>
                </c:pt>
                <c:pt idx="7">
                  <c:v>0.61455525606468997</c:v>
                </c:pt>
                <c:pt idx="8">
                  <c:v>0.75885279484928303</c:v>
                </c:pt>
                <c:pt idx="9">
                  <c:v>0.63403710812540004</c:v>
                </c:pt>
                <c:pt idx="10">
                  <c:v>0.50887887622581496</c:v>
                </c:pt>
                <c:pt idx="11">
                  <c:v>1</c:v>
                </c:pt>
                <c:pt idx="12">
                  <c:v>0.47171090873861699</c:v>
                </c:pt>
                <c:pt idx="13">
                  <c:v>0.37438423645320201</c:v>
                </c:pt>
                <c:pt idx="14">
                  <c:v>0.350769230769231</c:v>
                </c:pt>
                <c:pt idx="15">
                  <c:v>0.51951504838881202</c:v>
                </c:pt>
                <c:pt idx="16">
                  <c:v>0.43353503806363403</c:v>
                </c:pt>
                <c:pt idx="17">
                  <c:v>0.36900958466453698</c:v>
                </c:pt>
                <c:pt idx="18">
                  <c:v>0.55990783410138301</c:v>
                </c:pt>
                <c:pt idx="19">
                  <c:v>0.52776250687190696</c:v>
                </c:pt>
                <c:pt idx="20">
                  <c:v>0.75916317991631799</c:v>
                </c:pt>
                <c:pt idx="21">
                  <c:v>0.51851851851851904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39-43E6-BBAA-4E67DDA4E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2715616"/>
        <c:axId val="273623008"/>
      </c:barChart>
      <c:catAx>
        <c:axId val="27271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3623008"/>
        <c:crosses val="autoZero"/>
        <c:auto val="1"/>
        <c:lblAlgn val="ctr"/>
        <c:lblOffset val="100"/>
        <c:noMultiLvlLbl val="0"/>
      </c:catAx>
      <c:valAx>
        <c:axId val="2736230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7271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70-40C5-8D6F-3B9B24F52AF3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70-40C5-8D6F-3B9B24F52AF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70-40C5-8D6F-3B9B24F52AF3}"/>
              </c:ext>
            </c:extLst>
          </c:dPt>
          <c:dLbls>
            <c:dLbl>
              <c:idx val="0"/>
              <c:layout>
                <c:manualLayout>
                  <c:x val="0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70-40C5-8D6F-3B9B24F52AF3}"/>
                </c:ext>
              </c:extLst>
            </c:dLbl>
            <c:dLbl>
              <c:idx val="1"/>
              <c:layout>
                <c:manualLayout>
                  <c:x val="-1.6428389629962201E-3"/>
                  <c:y val="2.2363287447018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70-40C5-8D6F-3B9B24F52AF3}"/>
                </c:ext>
              </c:extLst>
            </c:dLbl>
            <c:dLbl>
              <c:idx val="3"/>
              <c:layout>
                <c:manualLayout>
                  <c:x val="1.13496463199978E-3"/>
                  <c:y val="4.5521616750436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70-40C5-8D6F-3B9B24F52AF3}"/>
                </c:ext>
              </c:extLst>
            </c:dLbl>
            <c:dLbl>
              <c:idx val="5"/>
              <c:layout>
                <c:manualLayout>
                  <c:x val="-2.7778035949960001E-3"/>
                  <c:y val="8.33116337964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70-40C5-8D6F-3B9B24F52AF3}"/>
                </c:ext>
              </c:extLst>
            </c:dLbl>
            <c:dLbl>
              <c:idx val="6"/>
              <c:layout>
                <c:manualLayout>
                  <c:x val="-3.9127682269958297E-3"/>
                  <c:y val="4.5521616750437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70-40C5-8D6F-3B9B24F52AF3}"/>
                </c:ext>
              </c:extLst>
            </c:dLbl>
            <c:dLbl>
              <c:idx val="7"/>
              <c:layout>
                <c:manualLayout>
                  <c:x val="2.7778035949960001E-3"/>
                  <c:y val="9.18382753572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70-40C5-8D6F-3B9B24F52AF3}"/>
                </c:ext>
              </c:extLst>
            </c:dLbl>
            <c:dLbl>
              <c:idx val="8"/>
              <c:layout>
                <c:manualLayout>
                  <c:x val="2.1692123238213198E-3"/>
                  <c:y val="4.5543498636393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70-40C5-8D6F-3B9B24F52AF3}"/>
                </c:ext>
              </c:extLst>
            </c:dLbl>
            <c:dLbl>
              <c:idx val="10"/>
              <c:layout>
                <c:manualLayout>
                  <c:x val="-2.1691973969632E-3"/>
                  <c:y val="4.5140711577719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70-40C5-8D6F-3B9B24F52AF3}"/>
                </c:ext>
              </c:extLst>
            </c:dLbl>
            <c:dLbl>
              <c:idx val="11"/>
              <c:layout>
                <c:manualLayout>
                  <c:x val="3.4048938959993498E-3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70-40C5-8D6F-3B9B24F52AF3}"/>
                </c:ext>
              </c:extLst>
            </c:dLbl>
            <c:dLbl>
              <c:idx val="12"/>
              <c:layout>
                <c:manualLayout>
                  <c:x val="-2.1691973969631198E-3"/>
                  <c:y val="8.8651939340915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70-40C5-8D6F-3B9B24F52AF3}"/>
                </c:ext>
              </c:extLst>
            </c:dLbl>
            <c:dLbl>
              <c:idx val="13"/>
              <c:layout>
                <c:manualLayout>
                  <c:x val="0"/>
                  <c:y val="4.5603674540681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70-40C5-8D6F-3B9B24F52AF3}"/>
                </c:ext>
              </c:extLst>
            </c:dLbl>
            <c:dLbl>
              <c:idx val="15"/>
              <c:layout>
                <c:manualLayout>
                  <c:x val="2.16919739696304E-3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70-40C5-8D6F-3B9B24F52AF3}"/>
                </c:ext>
              </c:extLst>
            </c:dLbl>
            <c:dLbl>
              <c:idx val="16"/>
              <c:layout>
                <c:manualLayout>
                  <c:x val="-2.1692123238214798E-3"/>
                  <c:y val="9.1612162535729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70-40C5-8D6F-3B9B24F52AF3}"/>
                </c:ext>
              </c:extLst>
            </c:dLbl>
            <c:dLbl>
              <c:idx val="17"/>
              <c:layout>
                <c:manualLayout>
                  <c:x val="-3.2034600156428499E-3"/>
                  <c:y val="9.18601572432324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70-40C5-8D6F-3B9B24F52AF3}"/>
                </c:ext>
              </c:extLst>
            </c:dLbl>
            <c:dLbl>
              <c:idx val="18"/>
              <c:layout>
                <c:manualLayout>
                  <c:x val="-7.6425122361698699E-3"/>
                  <c:y val="-7.731599704457149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70-40C5-8D6F-3B9B24F52AF3}"/>
                </c:ext>
              </c:extLst>
            </c:dLbl>
            <c:dLbl>
              <c:idx val="19"/>
              <c:layout>
                <c:manualLayout>
                  <c:x val="-1.5907263815660599E-16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0-40C5-8D6F-3B9B24F52AF3}"/>
                </c:ext>
              </c:extLst>
            </c:dLbl>
            <c:dLbl>
              <c:idx val="20"/>
              <c:layout>
                <c:manualLayout>
                  <c:x val="0"/>
                  <c:y val="1.4067512394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70-40C5-8D6F-3B9B24F52AF3}"/>
                </c:ext>
              </c:extLst>
            </c:dLbl>
            <c:dLbl>
              <c:idx val="21"/>
              <c:layout>
                <c:manualLayout>
                  <c:x val="0"/>
                  <c:y val="2.236328744701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70-40C5-8D6F-3B9B24F52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'2.17%OfSeatNeedFunded'!$G$2:$G$23</c:f>
              <c:numCache>
                <c:formatCode>0%</c:formatCode>
                <c:ptCount val="22"/>
                <c:pt idx="0">
                  <c:v>0.69863861386138604</c:v>
                </c:pt>
                <c:pt idx="1">
                  <c:v>1</c:v>
                </c:pt>
                <c:pt idx="2">
                  <c:v>0</c:v>
                </c:pt>
                <c:pt idx="3">
                  <c:v>0.33463035019455201</c:v>
                </c:pt>
                <c:pt idx="4">
                  <c:v>0</c:v>
                </c:pt>
                <c:pt idx="5">
                  <c:v>8.7842586085734295E-2</c:v>
                </c:pt>
                <c:pt idx="6">
                  <c:v>0.22231139646869999</c:v>
                </c:pt>
                <c:pt idx="7">
                  <c:v>0.30727762803234498</c:v>
                </c:pt>
                <c:pt idx="8">
                  <c:v>0.28475270705297001</c:v>
                </c:pt>
                <c:pt idx="9">
                  <c:v>0</c:v>
                </c:pt>
                <c:pt idx="10">
                  <c:v>0.21084018022793499</c:v>
                </c:pt>
                <c:pt idx="11">
                  <c:v>1</c:v>
                </c:pt>
                <c:pt idx="12">
                  <c:v>0.12671962797907399</c:v>
                </c:pt>
                <c:pt idx="13">
                  <c:v>0.37438423645320201</c:v>
                </c:pt>
                <c:pt idx="14">
                  <c:v>0</c:v>
                </c:pt>
                <c:pt idx="15">
                  <c:v>0.42305647133893398</c:v>
                </c:pt>
                <c:pt idx="16">
                  <c:v>0.224087448760492</c:v>
                </c:pt>
                <c:pt idx="17">
                  <c:v>0.18690095846645399</c:v>
                </c:pt>
                <c:pt idx="18">
                  <c:v>0.36866359447004599</c:v>
                </c:pt>
                <c:pt idx="19">
                  <c:v>0.29521715228147299</c:v>
                </c:pt>
                <c:pt idx="20">
                  <c:v>0.41573221757322198</c:v>
                </c:pt>
                <c:pt idx="21">
                  <c:v>0.38231780167264001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E70-40C5-8D6F-3B9B24F52A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-27"/>
        <c:axId val="-29015280"/>
        <c:axId val="274411504"/>
      </c:barChart>
      <c:catAx>
        <c:axId val="-2901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4411504"/>
        <c:crosses val="autoZero"/>
        <c:auto val="1"/>
        <c:lblAlgn val="ctr"/>
        <c:lblOffset val="100"/>
        <c:noMultiLvlLbl val="0"/>
      </c:catAx>
      <c:valAx>
        <c:axId val="27441150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2901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78917-ACE7-FD4C-80EC-97A423B9AC3D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83248-84D9-3B46-B3E5-E6541540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9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4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4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8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5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5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3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1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3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54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0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7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8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CD74D-415F-984B-8806-ACC281F1AAA8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91038-4D52-8648-A80E-AAA5EB3DE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1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ouncil.nyc.gov/press/2017/02/16/1370/" TargetMode="External"/><Relationship Id="rId2" Type="http://schemas.openxmlformats.org/officeDocument/2006/relationships/hyperlink" Target="https://www.classsizematters.org/letter-to-mayor-and-chancellor-to-expand-capital-plan-to-address-school-overcrowding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\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900" dirty="0"/>
              <a:t>Problems with School Planning &amp; Siting </a:t>
            </a:r>
            <a:r>
              <a:rPr lang="en-US" sz="3600" i="1" dirty="0"/>
              <a:t>Resulting in overcrowding citywide </a:t>
            </a:r>
            <a:br>
              <a:rPr lang="en-US" sz="3600" i="1" dirty="0"/>
            </a:br>
            <a:r>
              <a:rPr lang="en-US" sz="3600" i="1" dirty="0"/>
              <a:t>and in District 12 schools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dirty="0"/>
            </a:br>
            <a:r>
              <a:rPr lang="en-US" sz="2200" dirty="0"/>
              <a:t>Leonie Haimson and Olivia Levey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March 2017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0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439225"/>
              </p:ext>
            </p:extLst>
          </p:nvPr>
        </p:nvGraphicFramePr>
        <p:xfrm>
          <a:off x="889000" y="501374"/>
          <a:ext cx="10515600" cy="5726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8157" y="6387548"/>
            <a:ext cx="804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</p:spTree>
    <p:extLst>
      <p:ext uri="{BB962C8B-B14F-4D97-AF65-F5344CB8AC3E}">
        <p14:creationId xmlns:p14="http://schemas.microsoft.com/office/powerpoint/2010/main" val="2062121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923E91-966A-4B33-9582-0F1D5D1895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836430"/>
              </p:ext>
            </p:extLst>
          </p:nvPr>
        </p:nvGraphicFramePr>
        <p:xfrm>
          <a:off x="649356" y="1688305"/>
          <a:ext cx="10323443" cy="455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04661" y="6241775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9356" y="457199"/>
            <a:ext cx="102339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55% K-8 seats funded citywide compared to DOE estimate of need</a:t>
            </a:r>
          </a:p>
          <a:p>
            <a:pPr algn="ctr"/>
            <a:r>
              <a:rPr lang="en-US" sz="2800" b="1" i="1" dirty="0"/>
              <a:t>DOE claims 61% need funded for D12</a:t>
            </a:r>
          </a:p>
          <a:p>
            <a:pPr algn="ctr"/>
            <a:r>
              <a:rPr lang="en-US" dirty="0"/>
              <a:t>Data: Feb.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1981509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084808"/>
              </p:ext>
            </p:extLst>
          </p:nvPr>
        </p:nvGraphicFramePr>
        <p:xfrm>
          <a:off x="449451" y="2016059"/>
          <a:ext cx="11189776" cy="4119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401957" y="6135757"/>
            <a:ext cx="78187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Districts not included above have NO need for new seats according to DOE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451" y="354066"/>
            <a:ext cx="109606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Citywide only 29% of needed K-8 seats have sites &amp; in design </a:t>
            </a:r>
          </a:p>
          <a:p>
            <a:pPr algn="ctr"/>
            <a:r>
              <a:rPr lang="en-US" sz="2400" b="1" dirty="0"/>
              <a:t>4 districts have NONE of their needed seats in process of design</a:t>
            </a:r>
          </a:p>
          <a:p>
            <a:pPr algn="ctr"/>
            <a:r>
              <a:rPr lang="en-US" sz="2400" b="1" dirty="0"/>
              <a:t>31% for District 12</a:t>
            </a:r>
          </a:p>
          <a:p>
            <a:pPr algn="ctr"/>
            <a:r>
              <a:rPr lang="en-US" dirty="0"/>
              <a:t>(Feb. 2017 capital plan)</a:t>
            </a:r>
          </a:p>
        </p:txBody>
      </p:sp>
    </p:spTree>
    <p:extLst>
      <p:ext uri="{BB962C8B-B14F-4D97-AF65-F5344CB8AC3E}">
        <p14:creationId xmlns:p14="http://schemas.microsoft.com/office/powerpoint/2010/main" val="5845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850605" y="361507"/>
          <a:ext cx="10377376" cy="555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4884" y="5911702"/>
            <a:ext cx="984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DOE claims no more HS seats needed in Manhattan, Bronx or Brooklyn</a:t>
            </a:r>
          </a:p>
        </p:txBody>
      </p:sp>
    </p:spTree>
    <p:extLst>
      <p:ext uri="{BB962C8B-B14F-4D97-AF65-F5344CB8AC3E}">
        <p14:creationId xmlns:p14="http://schemas.microsoft.com/office/powerpoint/2010/main" val="168161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Yet we don’t trust DOE’s 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+mj-lt"/>
              </a:rPr>
              <a:t>They are based upon an unreliable school capacity formula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They are based upon estimates from housing starts and a CEQR formula from census data hasn’t been updated in nearly 20 years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They are based upon widely divergent enrollment projections from two consulting companies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 methodology DOE uses to incorporate all these unreliable components is non-transparent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DOE says they “overlay” projections from housing starts over consultant enrollment projections but unclear what this means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92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Our calculations suggest that the actual unfunded need is much higher….</a:t>
            </a:r>
            <a:br>
              <a:rPr lang="en-US" sz="2800" b="1" i="1" dirty="0"/>
            </a:b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1"/>
            <a:ext cx="10515600" cy="489150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Take District 12, with 912 seats funded, with 572 seats needed unmet.</a:t>
            </a:r>
          </a:p>
          <a:p>
            <a:endParaRPr lang="en-US" dirty="0"/>
          </a:p>
          <a:p>
            <a:r>
              <a:rPr lang="en-US" dirty="0"/>
              <a:t>Only 31% of needed seats are in process of design. </a:t>
            </a:r>
          </a:p>
          <a:p>
            <a:endParaRPr lang="en-US" dirty="0"/>
          </a:p>
          <a:p>
            <a:r>
              <a:rPr lang="en-US" dirty="0"/>
              <a:t>While housing starts data posted by DOE in March 2017 multiplied by the CEQR/City Planning ratio, projects </a:t>
            </a:r>
            <a:r>
              <a:rPr lang="en-US" b="1" i="1" dirty="0"/>
              <a:t>more than 1,800 additional K-8 seats will be needed in D12 by 2019.</a:t>
            </a:r>
          </a:p>
          <a:p>
            <a:endParaRPr lang="en-US" dirty="0"/>
          </a:p>
          <a:p>
            <a:r>
              <a:rPr lang="en-US" sz="1900" i="1" dirty="0"/>
              <a:t>Data source: http://www.nycsca.org/Community/Capital-Plan-Reports-Data#Housing-Projections-70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92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12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42% of K-8 schools in District 12 are overcrowded (at or above 100% target utilization)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53% or 10,366</a:t>
            </a:r>
            <a:r>
              <a:rPr lang="en-US" i="1" dirty="0"/>
              <a:t> </a:t>
            </a:r>
            <a:r>
              <a:rPr lang="en-US" dirty="0"/>
              <a:t>K-8 D12 students are in overcrowded schools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78 cluster rooms are missing from District 12 schools according to DOE’s utilization formula </a:t>
            </a:r>
          </a:p>
        </p:txBody>
      </p:sp>
    </p:spTree>
    <p:extLst>
      <p:ext uri="{BB962C8B-B14F-4D97-AF65-F5344CB8AC3E}">
        <p14:creationId xmlns:p14="http://schemas.microsoft.com/office/powerpoint/2010/main" val="1172429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22 Schools in District 12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2015-2016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183745"/>
              </p:ext>
            </p:extLst>
          </p:nvPr>
        </p:nvGraphicFramePr>
        <p:xfrm>
          <a:off x="327991" y="1825625"/>
          <a:ext cx="1155920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338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More District 12 overcrowded schools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sz="2400" dirty="0"/>
            </a:br>
            <a:br>
              <a:rPr lang="en-US" sz="2400" dirty="0"/>
            </a:br>
            <a:r>
              <a:rPr lang="en-US" sz="1800" dirty="0"/>
              <a:t>Data Source: 2015-2016 Blue Book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221979"/>
              </p:ext>
            </p:extLst>
          </p:nvPr>
        </p:nvGraphicFramePr>
        <p:xfrm>
          <a:off x="427383" y="1825625"/>
          <a:ext cx="1144987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344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 DOE Capacity formula underestimates overcrowding by assuming overly large class sizes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Relies on school capacity formula that assumes class sizes larger than currently exist on average in NYC schools in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Blue Book working group co-chaired by SCA President Grillo and CEC 2 President Shino Tanikawa urged that school capacity formula be aligned with smaller classes in DOE’s C4E plan </a:t>
            </a:r>
          </a:p>
          <a:p>
            <a:endParaRPr lang="en-US" dirty="0"/>
          </a:p>
          <a:p>
            <a:r>
              <a:rPr lang="en-US" dirty="0"/>
              <a:t>Mayor’s office rejected that recommendation in July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problems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544001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56% of NYC schools are overcrowded according to latest available DOE data (at or over 100% target utilization)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More than 575,000 students (56% of total) enrolled in these schools – about 35,000 more than year before.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416,000  (58% of total) K-8 students are enrolled in overcrowded schools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About 159,000 (50% of total ) high school students are enrolled in overcrowded schools</a:t>
            </a:r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sz="2100" b="1" i="1" dirty="0"/>
              <a:t>Data: SCA “Blue Book” 2015-16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723076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 enrollment projections inconsistent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6"/>
            <a:ext cx="10515600" cy="4909930"/>
          </a:xfrm>
        </p:spPr>
        <p:txBody>
          <a:bodyPr>
            <a:normAutofit fontScale="25000" lnSpcReduction="20000"/>
          </a:bodyPr>
          <a:lstStyle/>
          <a:p>
            <a:endParaRPr lang="en-US" sz="4500" dirty="0"/>
          </a:p>
          <a:p>
            <a:r>
              <a:rPr lang="en-US" sz="8000" dirty="0"/>
              <a:t> DOE consultants Grier Partnership project a </a:t>
            </a:r>
            <a:r>
              <a:rPr lang="en-US" sz="8000" b="1" i="1" dirty="0"/>
              <a:t>decrease of 59,000 students citywide </a:t>
            </a:r>
            <a:r>
              <a:rPr lang="en-US" sz="8000" dirty="0"/>
              <a:t>between 2014 and 2024 -- 57,000 fewer K-8 students and nearly 2,000 fewer in HS. </a:t>
            </a:r>
          </a:p>
          <a:p>
            <a:endParaRPr lang="en-US" sz="8000" dirty="0"/>
          </a:p>
          <a:p>
            <a:r>
              <a:rPr lang="en-US" sz="8000" dirty="0"/>
              <a:t>Statistical Forecasting projects a </a:t>
            </a:r>
            <a:r>
              <a:rPr lang="en-US" sz="8000" b="1" i="1" dirty="0"/>
              <a:t>decrease of 28,000 students</a:t>
            </a:r>
            <a:r>
              <a:rPr lang="en-US" sz="8000" dirty="0"/>
              <a:t> --- 23,000 fewer K-8 students and about 5,000 fewer in HS over same period.</a:t>
            </a:r>
          </a:p>
          <a:p>
            <a:endParaRPr lang="en-US" sz="8000" dirty="0"/>
          </a:p>
          <a:p>
            <a:r>
              <a:rPr lang="en-US" sz="8000" dirty="0"/>
              <a:t>Yet by using the housing start data with City Planning ratio, </a:t>
            </a:r>
            <a:r>
              <a:rPr lang="en-US" sz="8000" b="1" i="1" dirty="0"/>
              <a:t>more than 79,000 additional students will be enrolled in 2024</a:t>
            </a:r>
            <a:r>
              <a:rPr lang="en-US" sz="8000" dirty="0"/>
              <a:t>– about 58,000 more students in K-8 and about 21,000 in HS.</a:t>
            </a:r>
          </a:p>
          <a:p>
            <a:endParaRPr lang="en-US" sz="8000" dirty="0"/>
          </a:p>
          <a:p>
            <a:r>
              <a:rPr lang="en-US" sz="8000" dirty="0"/>
              <a:t>The consultants’ forecasts also vary widely from year to year.  </a:t>
            </a:r>
          </a:p>
          <a:p>
            <a:endParaRPr lang="en-US" sz="8000" dirty="0"/>
          </a:p>
          <a:p>
            <a:r>
              <a:rPr lang="en-US" sz="8000" dirty="0"/>
              <a:t>For example, 2 years ago Statistical Forecasting projected an increase of about 60,000 students instead of decrease of 28,000 over next decade. </a:t>
            </a:r>
          </a:p>
          <a:p>
            <a:endParaRPr lang="en-US" sz="3400" dirty="0"/>
          </a:p>
          <a:p>
            <a:endParaRPr lang="en-US" sz="3400" dirty="0"/>
          </a:p>
          <a:p>
            <a:pPr marL="0" indent="0">
              <a:buNone/>
            </a:pPr>
            <a:r>
              <a:rPr lang="en-US" sz="6400" b="1" i="1" dirty="0"/>
              <a:t>Data sources: Grier Partnership May 2015;  Statistical Forecasting July 2013 &amp; May 2015, Housing start data, March 2017.</a:t>
            </a:r>
          </a:p>
        </p:txBody>
      </p:sp>
    </p:spTree>
    <p:extLst>
      <p:ext uri="{BB962C8B-B14F-4D97-AF65-F5344CB8AC3E}">
        <p14:creationId xmlns:p14="http://schemas.microsoft.com/office/powerpoint/2010/main" val="10307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139" y="2955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Numerous</a:t>
            </a:r>
            <a:r>
              <a:rPr lang="en-US" sz="3600" b="1" i="1" dirty="0"/>
              <a:t> </a:t>
            </a:r>
            <a:r>
              <a:rPr lang="en-US" sz="3600" dirty="0"/>
              <a:t>problems </a:t>
            </a:r>
            <a:r>
              <a:rPr lang="en-US" sz="4000" dirty="0"/>
              <a:t>with</a:t>
            </a:r>
            <a:r>
              <a:rPr lang="en-US" sz="3600" dirty="0"/>
              <a:t> City Planning CEQR ratio</a:t>
            </a:r>
            <a:r>
              <a:rPr lang="en-US" sz="2800" dirty="0"/>
              <a:t> </a:t>
            </a:r>
            <a:br>
              <a:rPr lang="en-US" sz="2800" i="1" dirty="0"/>
            </a:b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921" y="1152940"/>
            <a:ext cx="10515600" cy="47947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7400" i="1" dirty="0"/>
              <a:t>City Environmental Quality Review (CEQR)</a:t>
            </a:r>
            <a:r>
              <a:rPr lang="en-US" sz="7400" dirty="0"/>
              <a:t> ratio used to project future enrollment from housing starts is borough-based rather than based on districts, neighborhoods or school zones 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CEQR ratio hasn’t been revised since 2008 and relies on Census data more than 16 years old.</a:t>
            </a:r>
          </a:p>
          <a:p>
            <a:pPr>
              <a:lnSpc>
                <a:spcPct val="120000"/>
              </a:lnSpc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Mayor has vastly expanded </a:t>
            </a:r>
            <a:r>
              <a:rPr lang="en-US" sz="7400" dirty="0" err="1"/>
              <a:t>PreK</a:t>
            </a:r>
            <a:r>
              <a:rPr lang="en-US" sz="7400" dirty="0"/>
              <a:t> but CEQR ratio has not changed to account for thousands of new </a:t>
            </a:r>
            <a:r>
              <a:rPr lang="en-US" sz="7400" dirty="0" err="1"/>
              <a:t>PreK</a:t>
            </a:r>
            <a:r>
              <a:rPr lang="en-US" sz="7400" dirty="0"/>
              <a:t> students 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7400" dirty="0"/>
          </a:p>
          <a:p>
            <a:pPr>
              <a:lnSpc>
                <a:spcPct val="120000"/>
              </a:lnSpc>
            </a:pPr>
            <a:r>
              <a:rPr lang="en-US" sz="7400" dirty="0"/>
              <a:t>CEQR ratio estimates each Bronx housing unit to add nearly 4X students than Manhattan, though birth rate &amp; enrollment increasing faster in Manhattan than in Bronx</a:t>
            </a:r>
          </a:p>
          <a:p>
            <a:pPr>
              <a:lnSpc>
                <a:spcPct val="220000"/>
              </a:lnSpc>
            </a:pPr>
            <a:r>
              <a:rPr lang="en-US" sz="7400" dirty="0"/>
              <a:t> In 20 out of 32 districts, NO difference between housing start data for 5 </a:t>
            </a:r>
            <a:r>
              <a:rPr lang="en-US" sz="7400" dirty="0" err="1"/>
              <a:t>yr</a:t>
            </a:r>
            <a:r>
              <a:rPr lang="en-US" sz="7400" dirty="0"/>
              <a:t> and 10 </a:t>
            </a:r>
            <a:r>
              <a:rPr lang="en-US" sz="7400" dirty="0" err="1"/>
              <a:t>yr</a:t>
            </a:r>
            <a:r>
              <a:rPr lang="en-US" sz="7400" dirty="0"/>
              <a:t> projections.</a:t>
            </a:r>
          </a:p>
          <a:p>
            <a:pPr>
              <a:lnSpc>
                <a:spcPct val="120000"/>
              </a:lnSpc>
            </a:pPr>
            <a:r>
              <a:rPr lang="en-US" sz="7400" b="1" i="1" dirty="0"/>
              <a:t>Housing start data projects fewer than 2,000 new units to be built citywide 2019-2024, and not one in Brooklyn.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63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Thresholds in city planning process very high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Planning process does not take into account cumulative residential development – only considers each proposed project separately. </a:t>
            </a:r>
          </a:p>
        </p:txBody>
      </p:sp>
    </p:spTree>
    <p:extLst>
      <p:ext uri="{BB962C8B-B14F-4D97-AF65-F5344CB8AC3E}">
        <p14:creationId xmlns:p14="http://schemas.microsoft.com/office/powerpoint/2010/main" val="1342938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9525000" cy="48915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 not differentiate elementary and middle school seat needs</a:t>
            </a:r>
          </a:p>
          <a:p>
            <a:endParaRPr lang="en-US" dirty="0"/>
          </a:p>
          <a:p>
            <a:r>
              <a:rPr lang="en-US" dirty="0"/>
              <a:t>Are infrequently updated </a:t>
            </a:r>
          </a:p>
          <a:p>
            <a:endParaRPr lang="en-US" dirty="0"/>
          </a:p>
          <a:p>
            <a:r>
              <a:rPr lang="en-US" dirty="0"/>
              <a:t>For example, Feb. 2017 capital plan includes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74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School siting dysfunctional &amp; inefficient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689" y="1115923"/>
            <a:ext cx="109706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There are overcrowded neighborhoods where schools have been funded </a:t>
            </a:r>
            <a:r>
              <a:rPr lang="en-US" sz="2400" b="1" i="1" dirty="0"/>
              <a:t>for more than ten years without a single school sited or built</a:t>
            </a:r>
            <a:r>
              <a:rPr lang="en-US" sz="2400" b="1" dirty="0"/>
              <a:t>  </a:t>
            </a:r>
          </a:p>
          <a:p>
            <a:pPr marL="285750" indent="-285750">
              <a:buFont typeface="Arial" charset="0"/>
              <a:buChar char="•"/>
            </a:pPr>
            <a:endParaRPr lang="en-US" sz="2400" b="1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School Construction Authority only has three people on staff looking for sites for schools and one real estate firm per borough on retainer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The SCA never uses eminent domain to acquire sites unless the property has recently been on the market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 SCA never “cold calls” meaning identify suitable sites before they’re put on the market to inquire if the owner is interested in selling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b="1" i="1" dirty="0"/>
              <a:t>In the ”class size reduction” category, there are only 3 small projects identified out of 4,000 seats funded in the capital plan since 2014.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063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Without significant reforms, given rapid pace of development throughout the city,  school overcrowding will become even more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1378804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Public Advocate Tish James, 22 Council Members, Class Size Matters and many parent leaders pointed out many of the problems with school planning and siting  </a:t>
            </a:r>
            <a:r>
              <a:rPr lang="en-US" sz="2400" dirty="0">
                <a:hlinkClick r:id="rId2"/>
              </a:rPr>
              <a:t>in a letter to the Chancellor in June 2015 </a:t>
            </a:r>
            <a:r>
              <a:rPr lang="en-US" sz="2400" dirty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Instead, Speaker Mark-</a:t>
            </a:r>
            <a:r>
              <a:rPr lang="en-US" sz="2400" dirty="0" err="1"/>
              <a:t>Viverito</a:t>
            </a:r>
            <a:r>
              <a:rPr lang="en-US" sz="2400" dirty="0"/>
              <a:t> announced that Council would form </a:t>
            </a:r>
            <a:r>
              <a:rPr lang="en-US" sz="2400" dirty="0">
                <a:hlinkClick r:id="rId3"/>
              </a:rPr>
              <a:t>an internal working group</a:t>
            </a:r>
            <a:r>
              <a:rPr lang="en-US" sz="2400" dirty="0"/>
              <a:t> to come up with proposals to reform the process.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We hope that this process will be transparent, inclusive, and elicit ideas from experts, parents, and members of the public.</a:t>
            </a:r>
          </a:p>
        </p:txBody>
      </p:sp>
    </p:spTree>
    <p:extLst>
      <p:ext uri="{BB962C8B-B14F-4D97-AF65-F5344CB8AC3E}">
        <p14:creationId xmlns:p14="http://schemas.microsoft.com/office/powerpoint/2010/main" val="68322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386"/>
            <a:ext cx="9776791" cy="9865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Suggestions on how the City Council should elicit ideas for reform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4496" y="1417983"/>
            <a:ext cx="9833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Reach out to Community Boards, Community Education Councils, advocates, parents and CBOs, and other members of public 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Elicit ideas and information from professional organizations of architects and planners  about what is done in other districts around country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Hold forums and invite experts, activists and parents to speak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Create a website with info on how to submit and post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For now, please contact </a:t>
            </a:r>
            <a:r>
              <a:rPr lang="en-US" sz="2400" i="1" dirty="0">
                <a:hlinkClick r:id="rId2"/>
              </a:rPr>
              <a:t>info@classsizematters.org</a:t>
            </a:r>
            <a:r>
              <a:rPr lang="en-US" sz="2400" i="1" dirty="0"/>
              <a:t> with YOUR ideas on how to improve school planning and siting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3788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024" y="286871"/>
            <a:ext cx="11349317" cy="1403817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In District 12, average K-3 class sizes fell slightly by .3 students per class; but remain more than 3 students above C4E goals.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63389" y="1825625"/>
          <a:ext cx="11187952" cy="489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830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5" y="365125"/>
            <a:ext cx="11564470" cy="132556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Average class size grades 4-8 went up by .1 student per class--remain more than 2 students above C4E goals.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42250"/>
          <a:ext cx="10941424" cy="501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981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declined by .2 students per class; but remain far above C4E goals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DD65FD-8224-42C3-8645-19EC8CFE1BD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60967"/>
          <a:ext cx="10515600" cy="481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95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 February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29% of seats compared to DOE’s analysis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0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There are 12 districts at or above 100% utilization according to DOE data</a:t>
            </a:r>
            <a:br>
              <a:rPr lang="en-US" dirty="0"/>
            </a:br>
            <a:r>
              <a:rPr lang="en-US" sz="2400" dirty="0"/>
              <a:t>Data Source: 2015-2016 Blue Book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5989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62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14 Districts between 99% - 80% Utilization, </a:t>
            </a:r>
            <a:r>
              <a:rPr lang="en-US" sz="4000" i="1" dirty="0"/>
              <a:t>including D12 at 93% </a:t>
            </a:r>
            <a:br>
              <a:rPr lang="en-US" dirty="0"/>
            </a:br>
            <a:r>
              <a:rPr lang="en-US" sz="2700" dirty="0"/>
              <a:t>Data Source: 2015-2016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905319"/>
              </p:ext>
            </p:extLst>
          </p:nvPr>
        </p:nvGraphicFramePr>
        <p:xfrm>
          <a:off x="838200" y="1630017"/>
          <a:ext cx="10515600" cy="454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50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BBDD3F6-8FB7-4926-8376-D4097114F9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488456"/>
              </p:ext>
            </p:extLst>
          </p:nvPr>
        </p:nvGraphicFramePr>
        <p:xfrm>
          <a:off x="367749" y="298174"/>
          <a:ext cx="11509512" cy="624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775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1608</Words>
  <Application>Microsoft Office PowerPoint</Application>
  <PresentationFormat>Widescreen</PresentationFormat>
  <Paragraphs>185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\                Problems with School Planning &amp; Siting Resulting in overcrowding citywide  and in District 12 schools    Leonie Haimson and Olivia Levey Class Size Matters March 2017 info@classsizematters.org  </vt:lpstr>
      <vt:lpstr>Scope of school overcrowding problems enormous</vt:lpstr>
      <vt:lpstr>In District 12, average K-3 class sizes fell slightly by .3 students per class; but remain more than 3 students above C4E goals.</vt:lpstr>
      <vt:lpstr>Average class size grades 4-8 went up by .1 student per class--remain more than 2 students above C4E goals.</vt:lpstr>
      <vt:lpstr>Citywide average HS class sizes declined by .2 students per class; but remain far above C4E goals </vt:lpstr>
      <vt:lpstr> February 2017 DOE five-year capital plan still very underfunded </vt:lpstr>
      <vt:lpstr>There are 12 districts at or above 100% utilization according to DOE data Data Source: 2015-2016 Blue Book </vt:lpstr>
      <vt:lpstr>  14 Districts between 99% - 80% Utilization, including D12 at 93%  Data Source: 2015-2016 Blue Book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Yet we don’t trust DOE’s need estimates </vt:lpstr>
      <vt:lpstr>Our calculations suggest that the actual unfunded need is much higher…. </vt:lpstr>
      <vt:lpstr>District 12 Overcrowding  (includes Charters in district buildings)</vt:lpstr>
      <vt:lpstr> 22 Schools in District 12 at or over 100% - (Co-located Charters included) Data Source: 2015-2016 Blue Book  </vt:lpstr>
      <vt:lpstr>More District 12 overcrowded schools (Co-located Charters included)  Data Source: 2015-2016 Blue Book </vt:lpstr>
      <vt:lpstr> DOE Capacity formula underestimates overcrowding by assuming overly large class sizes </vt:lpstr>
      <vt:lpstr>DOE enrollment projections inconsistent</vt:lpstr>
      <vt:lpstr>Numerous problems with City Planning CEQR ratio  </vt:lpstr>
      <vt:lpstr>Problems with school planning process  </vt:lpstr>
      <vt:lpstr>    Other problems with DOE seat needs assessments     </vt:lpstr>
      <vt:lpstr>School siting dysfunctional &amp; inefficient </vt:lpstr>
      <vt:lpstr>We need a new planning process for schools</vt:lpstr>
      <vt:lpstr>What is being done about this? </vt:lpstr>
      <vt:lpstr>Suggestions on how the City Council should elicit ideas for reform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                Problems with School Planning &amp; Siting Resulting in overcrowding citywide  and in District 12 schools    Leonie Haimson and Olivia Levey Class Size Matters March 2017 info@classsizematters.org</dc:title>
  <dc:creator>olevey</dc:creator>
  <cp:lastModifiedBy>Leonie Haimson</cp:lastModifiedBy>
  <cp:revision>9</cp:revision>
  <dcterms:created xsi:type="dcterms:W3CDTF">2017-04-08T19:53:44Z</dcterms:created>
  <dcterms:modified xsi:type="dcterms:W3CDTF">2017-04-18T20:52:46Z</dcterms:modified>
</cp:coreProperties>
</file>