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84" r:id="rId4"/>
    <p:sldId id="285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4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78"/>
    <p:restoredTop sz="94590"/>
  </p:normalViewPr>
  <p:slideViewPr>
    <p:cSldViewPr snapToGrid="0" snapToObjects="1">
      <p:cViewPr varScale="1">
        <p:scale>
          <a:sx n="72" d="100"/>
          <a:sy n="72" d="100"/>
        </p:scale>
        <p:origin x="8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lass%20Size%20Data\2016-17ClassSizeAverageTrend_District_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liviaJoan\Dropbox\Class%20Size%20Matters%20Team%20Folder\Data%20and%20Reports\Blue%20Book%20(Utilization)\2015-16\Summary_overcrowding_by_dist_BlueBook2015-16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liviaJoan\Dropbox\Class%20Size%20Matters%20Team%20Folder\Data%20and%20Reports\Blue%20Book%20(Utilization)\2015-16\Summary_overcrowding_by_dist_BlueBook2015-16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lass%20Size%20Data\2016-17ClassSizeAverageTrend_District_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ropbox%20Files\Class%20Size%20Matters%20Team%20Folder\Data%20and%20Reports\Class%20Size%20Data\ClassSizeAverageTrend_Citywide&amp;District_CHARTS%202006%20to%20201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liviaJoan\Dropbox\Class%20Size%20Matters%20Team%20Folder\Data%20and%20Reports\Blue%20Book%20(Utilization)\3.3.17_15-16Bluebook_Overcrowded_ALL%20disttric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ropbox%20Files\Class%20Size%20Matters%20Team%20Folder\analysis%20Feb.17%20capital%20plan%20with%20char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ocuments\ClassSizeMatters\November%202016%20Capital%20Plan_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ropbox%20Files\Class%20Size%20Matters%20Team%20Folder\analysis%20Feb.17%20capital%20plan%20with%20char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apital%20Plan\2.22.17_March%20and%20Nov%202016%20Capital%20Plan_Char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apital%20Plan\2016%20Capital%20Plan%20in%20Excel%20Format%20and%20Analysis%20DOE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D15 K-3rd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'D15'!$A$3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0877751178735499E-17"/>
                  <c:y val="1.30603453772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22-4400-854D-B538EDB6BDCB}"/>
                </c:ext>
              </c:extLst>
            </c:dLbl>
            <c:dLbl>
              <c:idx val="2"/>
              <c:layout>
                <c:manualLayout>
                  <c:x val="0"/>
                  <c:y val="2.0896552603574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22-4400-854D-B538EDB6BD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'D15'!$B$2:$L$2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'D15'!$B$3:$L$3</c:f>
              <c:numCache>
                <c:formatCode>General</c:formatCode>
                <c:ptCount val="11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422-4400-854D-B538EDB6BDCB}"/>
            </c:ext>
          </c:extLst>
        </c:ser>
        <c:ser>
          <c:idx val="1"/>
          <c:order val="1"/>
          <c:tx>
            <c:strRef>
              <c:f>'D15'!$A$4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1387995832890399E-3"/>
                  <c:y val="-1.30603453772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22-4400-854D-B538EDB6BDCB}"/>
                </c:ext>
              </c:extLst>
            </c:dLbl>
            <c:dLbl>
              <c:idx val="5"/>
              <c:layout>
                <c:manualLayout>
                  <c:x val="-1.13879958328902E-3"/>
                  <c:y val="-2.0896552603574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22-4400-854D-B538EDB6BDC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'D15'!$B$2:$L$2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'D15'!$B$4:$L$4</c:f>
              <c:numCache>
                <c:formatCode>General</c:formatCode>
                <c:ptCount val="11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422-4400-854D-B538EDB6BDCB}"/>
            </c:ext>
          </c:extLst>
        </c:ser>
        <c:ser>
          <c:idx val="2"/>
          <c:order val="2"/>
          <c:tx>
            <c:strRef>
              <c:f>'D15'!$A$5</c:f>
              <c:strCache>
                <c:ptCount val="1"/>
                <c:pt idx="0">
                  <c:v>D15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1.13879958328902E-3"/>
                  <c:y val="-3.1344828905362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22-4400-854D-B538EDB6BDCB}"/>
                </c:ext>
              </c:extLst>
            </c:dLbl>
            <c:dLbl>
              <c:idx val="4"/>
              <c:layout>
                <c:manualLayout>
                  <c:x val="-8.35110047149427E-17"/>
                  <c:y val="-2.8732759829915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22-4400-854D-B538EDB6BDCB}"/>
                </c:ext>
              </c:extLst>
            </c:dLbl>
            <c:dLbl>
              <c:idx val="5"/>
              <c:layout>
                <c:manualLayout>
                  <c:x val="-2.2775991665781301E-3"/>
                  <c:y val="7.8362072263405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183280198319698E-2"/>
                      <c:h val="6.00123898457562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B422-4400-854D-B538EDB6BDCB}"/>
                </c:ext>
              </c:extLst>
            </c:dLbl>
            <c:dLbl>
              <c:idx val="6"/>
              <c:layout>
                <c:manualLayout>
                  <c:x val="0"/>
                  <c:y val="-2.87327598299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22-4400-854D-B538EDB6BDC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'D15'!$B$2:$L$2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'D15'!$B$5:$L$5</c:f>
              <c:numCache>
                <c:formatCode>General</c:formatCode>
                <c:ptCount val="11"/>
                <c:pt idx="0">
                  <c:v>20.100000000000001</c:v>
                </c:pt>
                <c:pt idx="1">
                  <c:v>19.8</c:v>
                </c:pt>
                <c:pt idx="2">
                  <c:v>20.399999999999999</c:v>
                </c:pt>
                <c:pt idx="3">
                  <c:v>21.6</c:v>
                </c:pt>
                <c:pt idx="4">
                  <c:v>23</c:v>
                </c:pt>
                <c:pt idx="5">
                  <c:v>23.8</c:v>
                </c:pt>
                <c:pt idx="6">
                  <c:v>24.6</c:v>
                </c:pt>
                <c:pt idx="7">
                  <c:v>25.19</c:v>
                </c:pt>
                <c:pt idx="8" formatCode="0.0">
                  <c:v>25.14516129032258</c:v>
                </c:pt>
                <c:pt idx="9">
                  <c:v>24.9</c:v>
                </c:pt>
                <c:pt idx="10" formatCode="0.0">
                  <c:v>24.83299798792757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422-4400-854D-B538EDB6BD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0190640"/>
        <c:axId val="313939616"/>
      </c:lineChart>
      <c:catAx>
        <c:axId val="-30190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939616"/>
        <c:crosses val="autoZero"/>
        <c:auto val="1"/>
        <c:lblAlgn val="ctr"/>
        <c:lblOffset val="100"/>
        <c:noMultiLvlLbl val="0"/>
      </c:catAx>
      <c:valAx>
        <c:axId val="313939616"/>
        <c:scaling>
          <c:orientation val="minMax"/>
          <c:min val="19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0190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839895013123299E-2"/>
          <c:y val="0.268935185185185"/>
          <c:w val="0.90958103786514699"/>
          <c:h val="0.36299400821909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'D15'!$C$2:$C$18</c:f>
              <c:strCache>
                <c:ptCount val="17"/>
                <c:pt idx="0">
                  <c:v>P.S. 39 </c:v>
                </c:pt>
                <c:pt idx="1">
                  <c:v>K368 SPED </c:v>
                </c:pt>
                <c:pt idx="2">
                  <c:v>P.S. 172 </c:v>
                </c:pt>
                <c:pt idx="3">
                  <c:v>SUNSET PARK AVENUES ELEMENTARY SCHOOL</c:v>
                </c:pt>
                <c:pt idx="4">
                  <c:v>THE MAURICE SENDAK COMMUNITY SCHOOL</c:v>
                </c:pt>
                <c:pt idx="5">
                  <c:v>P.S. 107 </c:v>
                </c:pt>
                <c:pt idx="6">
                  <c:v>P.S. 1 </c:v>
                </c:pt>
                <c:pt idx="7">
                  <c:v>P.S. 131 </c:v>
                </c:pt>
                <c:pt idx="8">
                  <c:v>P.S. 169 </c:v>
                </c:pt>
                <c:pt idx="9">
                  <c:v>P.S. 154 </c:v>
                </c:pt>
                <c:pt idx="10">
                  <c:v>P.S. 94 </c:v>
                </c:pt>
                <c:pt idx="11">
                  <c:v>P.S. 321 </c:v>
                </c:pt>
                <c:pt idx="12">
                  <c:v>P.S. 58 </c:v>
                </c:pt>
                <c:pt idx="13">
                  <c:v>P.S. 1 </c:v>
                </c:pt>
                <c:pt idx="14">
                  <c:v>P.S. 10 </c:v>
                </c:pt>
                <c:pt idx="15">
                  <c:v>P.S. 418 </c:v>
                </c:pt>
                <c:pt idx="16">
                  <c:v>K753 SPED </c:v>
                </c:pt>
              </c:strCache>
            </c:strRef>
          </c:cat>
          <c:val>
            <c:numRef>
              <c:f>'D15'!$I$2:$I$18</c:f>
              <c:numCache>
                <c:formatCode>0%</c:formatCode>
                <c:ptCount val="17"/>
                <c:pt idx="0">
                  <c:v>1.72</c:v>
                </c:pt>
                <c:pt idx="1">
                  <c:v>1.69</c:v>
                </c:pt>
                <c:pt idx="2">
                  <c:v>1.57</c:v>
                </c:pt>
                <c:pt idx="3">
                  <c:v>1.57</c:v>
                </c:pt>
                <c:pt idx="4">
                  <c:v>1.56</c:v>
                </c:pt>
                <c:pt idx="5">
                  <c:v>1.55</c:v>
                </c:pt>
                <c:pt idx="6">
                  <c:v>1.52</c:v>
                </c:pt>
                <c:pt idx="7">
                  <c:v>1.46</c:v>
                </c:pt>
                <c:pt idx="8">
                  <c:v>1.45</c:v>
                </c:pt>
                <c:pt idx="9">
                  <c:v>1.45</c:v>
                </c:pt>
                <c:pt idx="10">
                  <c:v>1.44</c:v>
                </c:pt>
                <c:pt idx="11">
                  <c:v>1.42</c:v>
                </c:pt>
                <c:pt idx="12">
                  <c:v>1.31</c:v>
                </c:pt>
                <c:pt idx="13">
                  <c:v>1.3</c:v>
                </c:pt>
                <c:pt idx="14">
                  <c:v>1.25</c:v>
                </c:pt>
                <c:pt idx="15">
                  <c:v>1.25</c:v>
                </c:pt>
                <c:pt idx="16">
                  <c:v>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C6-4DDC-9090-B405447A2A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9809120"/>
        <c:axId val="238775952"/>
      </c:barChart>
      <c:catAx>
        <c:axId val="-2980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775952"/>
        <c:crosses val="autoZero"/>
        <c:auto val="1"/>
        <c:lblAlgn val="r"/>
        <c:lblOffset val="100"/>
        <c:noMultiLvlLbl val="0"/>
      </c:catAx>
      <c:valAx>
        <c:axId val="2387759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298091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5635639525504E-2"/>
          <c:y val="0.14393526772684601"/>
          <c:w val="0.90577773481439805"/>
          <c:h val="0.5264063867016619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'D15'!$C$19:$C$33</c:f>
              <c:strCache>
                <c:ptCount val="15"/>
                <c:pt idx="0">
                  <c:v>P.S. 29 </c:v>
                </c:pt>
                <c:pt idx="1">
                  <c:v>I.S. 51 </c:v>
                </c:pt>
                <c:pt idx="2">
                  <c:v>BROOKLYN SUCCESS ACADEMY CHARTER SCHOOL 3</c:v>
                </c:pt>
                <c:pt idx="3">
                  <c:v>P.S. 124 </c:v>
                </c:pt>
                <c:pt idx="4">
                  <c:v>I.S. 443 </c:v>
                </c:pt>
                <c:pt idx="5">
                  <c:v>P.S. 295 </c:v>
                </c:pt>
                <c:pt idx="6">
                  <c:v>K369 SPED </c:v>
                </c:pt>
                <c:pt idx="7">
                  <c:v>P.S. 146 </c:v>
                </c:pt>
                <c:pt idx="8">
                  <c:v>P.S. 130 </c:v>
                </c:pt>
                <c:pt idx="9">
                  <c:v>P.S. 230 </c:v>
                </c:pt>
                <c:pt idx="10">
                  <c:v>P.S. 261 </c:v>
                </c:pt>
                <c:pt idx="11">
                  <c:v>K053 SPED </c:v>
                </c:pt>
                <c:pt idx="12">
                  <c:v>K372 SPED </c:v>
                </c:pt>
                <c:pt idx="13">
                  <c:v>K371 SPED </c:v>
                </c:pt>
                <c:pt idx="14">
                  <c:v>I.S. 821 </c:v>
                </c:pt>
              </c:strCache>
            </c:strRef>
          </c:cat>
          <c:val>
            <c:numRef>
              <c:f>'D15'!$I$19:$I$33</c:f>
              <c:numCache>
                <c:formatCode>0%</c:formatCode>
                <c:ptCount val="15"/>
                <c:pt idx="0">
                  <c:v>1.19</c:v>
                </c:pt>
                <c:pt idx="1">
                  <c:v>1.18</c:v>
                </c:pt>
                <c:pt idx="2">
                  <c:v>1.17</c:v>
                </c:pt>
                <c:pt idx="3">
                  <c:v>1.1499999999999999</c:v>
                </c:pt>
                <c:pt idx="4">
                  <c:v>1.1499999999999999</c:v>
                </c:pt>
                <c:pt idx="5">
                  <c:v>1.1499999999999999</c:v>
                </c:pt>
                <c:pt idx="6">
                  <c:v>1.1399999999999999</c:v>
                </c:pt>
                <c:pt idx="7">
                  <c:v>1.1299999999999999</c:v>
                </c:pt>
                <c:pt idx="8">
                  <c:v>1.1200000000000001</c:v>
                </c:pt>
                <c:pt idx="9">
                  <c:v>1.08</c:v>
                </c:pt>
                <c:pt idx="10">
                  <c:v>1.06</c:v>
                </c:pt>
                <c:pt idx="11">
                  <c:v>1.03</c:v>
                </c:pt>
                <c:pt idx="12">
                  <c:v>1.03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2A-49CA-99BF-F8C24B819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7308992"/>
        <c:axId val="387311040"/>
      </c:barChart>
      <c:catAx>
        <c:axId val="38730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311040"/>
        <c:crosses val="autoZero"/>
        <c:auto val="1"/>
        <c:lblAlgn val="ctr"/>
        <c:lblOffset val="100"/>
        <c:noMultiLvlLbl val="0"/>
      </c:catAx>
      <c:valAx>
        <c:axId val="387311040"/>
        <c:scaling>
          <c:orientation val="minMax"/>
        </c:scaling>
        <c:delete val="1"/>
        <c:axPos val="l"/>
        <c:numFmt formatCode="0%" sourceLinked="0"/>
        <c:majorTickMark val="none"/>
        <c:minorTickMark val="none"/>
        <c:tickLblPos val="nextTo"/>
        <c:crossAx val="387308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D15 4-8th class size trend</a:t>
            </a:r>
          </a:p>
        </c:rich>
      </c:tx>
      <c:layout>
        <c:manualLayout>
          <c:xMode val="edge"/>
          <c:yMode val="edge"/>
          <c:x val="0.30482987125377498"/>
          <c:y val="2.43578646015868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5844372746732802E-2"/>
          <c:y val="8.4723870166830598E-2"/>
          <c:w val="0.95256678471618195"/>
          <c:h val="0.71009998859927304"/>
        </c:manualLayout>
      </c:layout>
      <c:lineChart>
        <c:grouping val="standard"/>
        <c:varyColors val="0"/>
        <c:ser>
          <c:idx val="0"/>
          <c:order val="0"/>
          <c:tx>
            <c:strRef>
              <c:f>'D15'!$A$10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4.2162210003889602E-17"/>
                  <c:y val="2.94941032905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16-44C1-8EEB-E7ED1DBB2571}"/>
                </c:ext>
              </c:extLst>
            </c:dLbl>
            <c:dLbl>
              <c:idx val="3"/>
              <c:layout>
                <c:manualLayout>
                  <c:x val="-1.1498917381456101E-3"/>
                  <c:y val="1.87689748212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16-44C1-8EEB-E7ED1DBB257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'D15'!$B$9:$L$9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'D15'!$B$10:$L$10</c:f>
              <c:numCache>
                <c:formatCode>General</c:formatCode>
                <c:ptCount val="11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16-44C1-8EEB-E7ED1DBB2571}"/>
            </c:ext>
          </c:extLst>
        </c:ser>
        <c:ser>
          <c:idx val="1"/>
          <c:order val="1"/>
          <c:tx>
            <c:strRef>
              <c:f>'D15'!$A$11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1.14989173814565E-3"/>
                  <c:y val="-1.3406410586630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16-44C1-8EEB-E7ED1DBB2571}"/>
                </c:ext>
              </c:extLst>
            </c:dLbl>
            <c:dLbl>
              <c:idx val="7"/>
              <c:layout>
                <c:manualLayout>
                  <c:x val="1.0349025643310099E-2"/>
                  <c:y val="-1.0725128469304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16-44C1-8EEB-E7ED1DBB257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'D15'!$B$9:$L$9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'D15'!$B$11:$L$11</c:f>
              <c:numCache>
                <c:formatCode>General</c:formatCode>
                <c:ptCount val="11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</c:v>
                </c:pt>
                <c:pt idx="9">
                  <c:v>26.7</c:v>
                </c:pt>
                <c:pt idx="10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F16-44C1-8EEB-E7ED1DBB2571}"/>
            </c:ext>
          </c:extLst>
        </c:ser>
        <c:ser>
          <c:idx val="2"/>
          <c:order val="2"/>
          <c:tx>
            <c:strRef>
              <c:f>'D15'!$A$12</c:f>
              <c:strCache>
                <c:ptCount val="1"/>
                <c:pt idx="0">
                  <c:v>D15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1.1498917381456101E-3"/>
                  <c:y val="-1.8768974821283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16-44C1-8EEB-E7ED1DBB2571}"/>
                </c:ext>
              </c:extLst>
            </c:dLbl>
            <c:dLbl>
              <c:idx val="7"/>
              <c:layout>
                <c:manualLayout>
                  <c:x val="-1.14989173814565E-3"/>
                  <c:y val="2.145025693860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16-44C1-8EEB-E7ED1DBB2571}"/>
                </c:ext>
              </c:extLst>
            </c:dLbl>
            <c:dLbl>
              <c:idx val="8"/>
              <c:layout>
                <c:manualLayout>
                  <c:x val="-1.1498917381455699E-3"/>
                  <c:y val="-1.8768974821283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16-44C1-8EEB-E7ED1DBB257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'D15'!$B$9:$L$9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'D15'!$B$12:$L$12</c:f>
              <c:numCache>
                <c:formatCode>General</c:formatCode>
                <c:ptCount val="11"/>
                <c:pt idx="0">
                  <c:v>23.6</c:v>
                </c:pt>
                <c:pt idx="1">
                  <c:v>23.4</c:v>
                </c:pt>
                <c:pt idx="2">
                  <c:v>23.6</c:v>
                </c:pt>
                <c:pt idx="3">
                  <c:v>24.1</c:v>
                </c:pt>
                <c:pt idx="4">
                  <c:v>25</c:v>
                </c:pt>
                <c:pt idx="5">
                  <c:v>26.1</c:v>
                </c:pt>
                <c:pt idx="6">
                  <c:v>26.3</c:v>
                </c:pt>
                <c:pt idx="7">
                  <c:v>26.68</c:v>
                </c:pt>
                <c:pt idx="8" formatCode="0.0">
                  <c:v>27.013020833333279</c:v>
                </c:pt>
                <c:pt idx="9">
                  <c:v>27.5</c:v>
                </c:pt>
                <c:pt idx="10" formatCode="0.0">
                  <c:v>27.802992518703221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F16-44C1-8EEB-E7ED1DBB25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6178480"/>
        <c:axId val="271178352"/>
      </c:lineChart>
      <c:catAx>
        <c:axId val="-26178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1178352"/>
        <c:crosses val="autoZero"/>
        <c:auto val="1"/>
        <c:lblAlgn val="ctr"/>
        <c:lblOffset val="100"/>
        <c:noMultiLvlLbl val="0"/>
      </c:catAx>
      <c:valAx>
        <c:axId val="271178352"/>
        <c:scaling>
          <c:orientation val="minMax"/>
          <c:max val="28"/>
          <c:min val="22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617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'citywide trends'!$B$6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trends'!$C$5:$L$5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'citywide trends'!$C$6:$L$6</c:f>
              <c:numCache>
                <c:formatCode>General</c:formatCode>
                <c:ptCount val="10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8F-4ADC-81D8-06F2BA44C89C}"/>
            </c:ext>
          </c:extLst>
        </c:ser>
        <c:ser>
          <c:idx val="1"/>
          <c:order val="1"/>
          <c:tx>
            <c:strRef>
              <c:f>'citywide trends'!$B$7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trends'!$C$5:$L$5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'citywide trends'!$C$7:$L$7</c:f>
              <c:numCache>
                <c:formatCode>General</c:formatCode>
                <c:ptCount val="10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8F-4ADC-81D8-06F2BA44C8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8320784"/>
        <c:axId val="318102576"/>
      </c:lineChart>
      <c:catAx>
        <c:axId val="31832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8102576"/>
        <c:crosses val="autoZero"/>
        <c:auto val="1"/>
        <c:lblAlgn val="ctr"/>
        <c:lblOffset val="100"/>
        <c:noMultiLvlLbl val="0"/>
      </c:catAx>
      <c:valAx>
        <c:axId val="3181025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1832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6AC-4D09-9AED-C4918194B5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'Averages Overcrowded Distrcts'!$A$2:$A$13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D26</c:v>
                </c:pt>
                <c:pt idx="3">
                  <c:v>D24</c:v>
                </c:pt>
                <c:pt idx="4">
                  <c:v>D28</c:v>
                </c:pt>
                <c:pt idx="5">
                  <c:v>D22</c:v>
                </c:pt>
                <c:pt idx="6">
                  <c:v>D15</c:v>
                </c:pt>
                <c:pt idx="7">
                  <c:v>D10</c:v>
                </c:pt>
                <c:pt idx="8">
                  <c:v>D30</c:v>
                </c:pt>
                <c:pt idx="9">
                  <c:v>D31</c:v>
                </c:pt>
                <c:pt idx="10">
                  <c:v>D11</c:v>
                </c:pt>
                <c:pt idx="11">
                  <c:v>D27</c:v>
                </c:pt>
              </c:strCache>
            </c:strRef>
          </c:cat>
          <c:val>
            <c:numRef>
              <c:f>'Averages Overcrowded Distrcts'!$B$2:$B$13</c:f>
              <c:numCache>
                <c:formatCode>0%</c:formatCode>
                <c:ptCount val="12"/>
                <c:pt idx="0">
                  <c:v>1.259290605524352</c:v>
                </c:pt>
                <c:pt idx="1">
                  <c:v>1.2142713567839201</c:v>
                </c:pt>
                <c:pt idx="2">
                  <c:v>1.207516797312429</c:v>
                </c:pt>
                <c:pt idx="3">
                  <c:v>1.150926708465182</c:v>
                </c:pt>
                <c:pt idx="4">
                  <c:v>1.090012008562627</c:v>
                </c:pt>
                <c:pt idx="5">
                  <c:v>1.076824739757716</c:v>
                </c:pt>
                <c:pt idx="6">
                  <c:v>1.041278337531486</c:v>
                </c:pt>
                <c:pt idx="7">
                  <c:v>1.0353040633672099</c:v>
                </c:pt>
                <c:pt idx="8">
                  <c:v>1.031436479520581</c:v>
                </c:pt>
                <c:pt idx="9">
                  <c:v>1.016624693430777</c:v>
                </c:pt>
                <c:pt idx="10">
                  <c:v>1.01039806229051</c:v>
                </c:pt>
                <c:pt idx="11">
                  <c:v>0.99846799440484901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AC-4D09-9AED-C4918194B5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274782512"/>
        <c:axId val="271599744"/>
      </c:barChart>
      <c:catAx>
        <c:axId val="274782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1599744"/>
        <c:crosses val="autoZero"/>
        <c:auto val="1"/>
        <c:lblAlgn val="ctr"/>
        <c:lblOffset val="100"/>
        <c:noMultiLvlLbl val="0"/>
      </c:catAx>
      <c:valAx>
        <c:axId val="27159974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crossAx val="274782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/>
                </a:solidFill>
              </a:rPr>
              <a:t>DOE Identified need for </a:t>
            </a:r>
            <a:r>
              <a:rPr lang="en-US" sz="2800" b="1" i="0" u="none" strike="noStrike" baseline="0" dirty="0">
                <a:solidFill>
                  <a:schemeClr val="tx1"/>
                </a:solidFill>
                <a:effectLst/>
              </a:rPr>
              <a:t>75,531 </a:t>
            </a:r>
            <a:r>
              <a:rPr lang="en-US" sz="2800" b="1" dirty="0">
                <a:solidFill>
                  <a:schemeClr val="tx1"/>
                </a:solidFill>
              </a:rPr>
              <a:t>K-8 seats citywide </a:t>
            </a:r>
          </a:p>
          <a:p>
            <a:pPr algn="ctr">
              <a:defRPr/>
            </a:pPr>
            <a:r>
              <a:rPr lang="en-US" sz="2800" b="1" baseline="0" dirty="0">
                <a:solidFill>
                  <a:schemeClr val="tx1"/>
                </a:solidFill>
              </a:rPr>
              <a:t>DOE says 7,546 seats needed for District 15</a:t>
            </a:r>
            <a:endParaRPr lang="en-US" sz="2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</a:rPr>
              <a:t>Feb. 2017 capital plan</a:t>
            </a:r>
          </a:p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(based on DOE 1.16 analysis )</a:t>
            </a:r>
          </a:p>
        </c:rich>
      </c:tx>
      <c:layout>
        <c:manualLayout>
          <c:xMode val="edge"/>
          <c:yMode val="edge"/>
          <c:x val="0.1882972101684239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DOE Identfied need 2.17 (based on 1.16)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158-40C0-BA39-F765B4504E6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B82-41A3-B583-1685A2CD6D96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A89-4550-A70D-1647C312583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3232</c:v>
                </c:pt>
                <c:pt idx="1">
                  <c:v>692</c:v>
                </c:pt>
                <c:pt idx="2">
                  <c:v>1028</c:v>
                </c:pt>
                <c:pt idx="3">
                  <c:v>1028</c:v>
                </c:pt>
                <c:pt idx="4">
                  <c:v>572</c:v>
                </c:pt>
                <c:pt idx="5">
                  <c:v>5692</c:v>
                </c:pt>
                <c:pt idx="6">
                  <c:v>2492</c:v>
                </c:pt>
                <c:pt idx="7">
                  <c:v>1484</c:v>
                </c:pt>
                <c:pt idx="8">
                  <c:v>3417</c:v>
                </c:pt>
                <c:pt idx="9">
                  <c:v>1563</c:v>
                </c:pt>
                <c:pt idx="10">
                  <c:v>7546</c:v>
                </c:pt>
                <c:pt idx="11">
                  <c:v>1000</c:v>
                </c:pt>
                <c:pt idx="12">
                  <c:v>10322</c:v>
                </c:pt>
                <c:pt idx="13">
                  <c:v>2436</c:v>
                </c:pt>
                <c:pt idx="14">
                  <c:v>1300</c:v>
                </c:pt>
                <c:pt idx="15">
                  <c:v>9403</c:v>
                </c:pt>
                <c:pt idx="16">
                  <c:v>5123</c:v>
                </c:pt>
                <c:pt idx="17">
                  <c:v>2504</c:v>
                </c:pt>
                <c:pt idx="18">
                  <c:v>1736</c:v>
                </c:pt>
                <c:pt idx="19">
                  <c:v>3638</c:v>
                </c:pt>
                <c:pt idx="20">
                  <c:v>5975</c:v>
                </c:pt>
                <c:pt idx="21">
                  <c:v>3348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C1-4B6F-B42F-BC56801E0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6747248"/>
        <c:axId val="241854000"/>
      </c:barChart>
      <c:catAx>
        <c:axId val="33674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1854000"/>
        <c:crosses val="autoZero"/>
        <c:auto val="1"/>
        <c:lblAlgn val="ctr"/>
        <c:lblOffset val="100"/>
        <c:noMultiLvlLbl val="0"/>
      </c:catAx>
      <c:valAx>
        <c:axId val="2418540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36747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600" b="1" i="0" baseline="0" dirty="0">
                <a:solidFill>
                  <a:schemeClr val="tx1"/>
                </a:solidFill>
                <a:effectLst/>
              </a:rPr>
              <a:t>But capital plan only funds 41,177 citywide K-8 seats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en-US" sz="2800" b="1" i="0" baseline="0" dirty="0">
                <a:solidFill>
                  <a:schemeClr val="tx1"/>
                </a:solidFill>
                <a:effectLst/>
              </a:rPr>
              <a:t>District 15 has 3,840 funded seats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en-US" sz="1800" b="0" i="0" baseline="0" dirty="0">
                <a:solidFill>
                  <a:schemeClr val="tx1"/>
                </a:solidFill>
                <a:effectLst/>
              </a:rPr>
              <a:t>(Feb. 2017 capital plan)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endParaRPr lang="en-US" sz="2800" b="1" i="0" baseline="0" dirty="0">
              <a:effectLst/>
            </a:endParaRPr>
          </a:p>
        </c:rich>
      </c:tx>
      <c:layout>
        <c:manualLayout>
          <c:xMode val="edge"/>
          <c:yMode val="edge"/>
          <c:x val="0.1109541062801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8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670-4049-A249-4603D0A8624B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00B-4C55-9170-8E64D6B981F3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3F1-4E19-9E56-BD85CD32E40D}"/>
              </c:ext>
            </c:extLst>
          </c:dPt>
          <c:dLbls>
            <c:dLbl>
              <c:idx val="4"/>
              <c:spPr>
                <a:solidFill>
                  <a:schemeClr val="accent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F00B-4C55-9170-8E64D6B981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'11.16 Funded seatsDOE need'!$A$2:$A$23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'11.16 Funded seatsDOE need'!$B$2:$B$23</c:f>
              <c:numCache>
                <c:formatCode>General</c:formatCode>
                <c:ptCount val="22"/>
                <c:pt idx="0">
                  <c:v>3150</c:v>
                </c:pt>
                <c:pt idx="1">
                  <c:v>692</c:v>
                </c:pt>
                <c:pt idx="2">
                  <c:v>456</c:v>
                </c:pt>
                <c:pt idx="3">
                  <c:v>456</c:v>
                </c:pt>
                <c:pt idx="4">
                  <c:v>0</c:v>
                </c:pt>
                <c:pt idx="5">
                  <c:v>3016</c:v>
                </c:pt>
                <c:pt idx="6">
                  <c:v>640</c:v>
                </c:pt>
                <c:pt idx="7">
                  <c:v>912</c:v>
                </c:pt>
                <c:pt idx="8">
                  <c:v>2593</c:v>
                </c:pt>
                <c:pt idx="9">
                  <c:v>991</c:v>
                </c:pt>
                <c:pt idx="10">
                  <c:v>3840</c:v>
                </c:pt>
                <c:pt idx="11">
                  <c:v>1000</c:v>
                </c:pt>
                <c:pt idx="12">
                  <c:v>4869</c:v>
                </c:pt>
                <c:pt idx="13">
                  <c:v>912</c:v>
                </c:pt>
                <c:pt idx="14">
                  <c:v>456</c:v>
                </c:pt>
                <c:pt idx="15">
                  <c:v>4885</c:v>
                </c:pt>
                <c:pt idx="16">
                  <c:v>2221</c:v>
                </c:pt>
                <c:pt idx="17">
                  <c:v>924</c:v>
                </c:pt>
                <c:pt idx="18">
                  <c:v>972</c:v>
                </c:pt>
                <c:pt idx="19">
                  <c:v>1920</c:v>
                </c:pt>
                <c:pt idx="20">
                  <c:v>4536</c:v>
                </c:pt>
                <c:pt idx="21">
                  <c:v>1736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40-4160-A39B-2516ECFFF0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"/>
        <c:overlap val="-42"/>
        <c:axId val="268748880"/>
        <c:axId val="-30615680"/>
      </c:barChart>
      <c:catAx>
        <c:axId val="26874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0615680"/>
        <c:crosses val="autoZero"/>
        <c:auto val="1"/>
        <c:lblAlgn val="ctr"/>
        <c:lblOffset val="100"/>
        <c:noMultiLvlLbl val="0"/>
      </c:catAx>
      <c:valAx>
        <c:axId val="-3061568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68748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'2.17%OfSeatNeedFunded'!$B$1</c:f>
              <c:strCache>
                <c:ptCount val="1"/>
                <c:pt idx="0">
                  <c:v>% DOE funded seats/need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9A6-42A9-AE0B-8DBD635886E5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E0A-4590-A01C-3D01B7898A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'2.17%OfSeatNeedFunded'!$A$2:$A$23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'2.17%OfSeatNeedFunded'!$B$2:$B$23</c:f>
              <c:numCache>
                <c:formatCode>0%</c:formatCode>
                <c:ptCount val="22"/>
                <c:pt idx="0">
                  <c:v>0.97462871287128705</c:v>
                </c:pt>
                <c:pt idx="1">
                  <c:v>1</c:v>
                </c:pt>
                <c:pt idx="2">
                  <c:v>0.44357976653696501</c:v>
                </c:pt>
                <c:pt idx="3">
                  <c:v>0.44357976653696501</c:v>
                </c:pt>
                <c:pt idx="4">
                  <c:v>0</c:v>
                </c:pt>
                <c:pt idx="5">
                  <c:v>0.52986647926914998</c:v>
                </c:pt>
                <c:pt idx="6">
                  <c:v>0.25682182985553798</c:v>
                </c:pt>
                <c:pt idx="7">
                  <c:v>0.61455525606468997</c:v>
                </c:pt>
                <c:pt idx="8">
                  <c:v>0.75885279484928303</c:v>
                </c:pt>
                <c:pt idx="9">
                  <c:v>0.63403710812540004</c:v>
                </c:pt>
                <c:pt idx="10">
                  <c:v>0.50887887622581496</c:v>
                </c:pt>
                <c:pt idx="11">
                  <c:v>1</c:v>
                </c:pt>
                <c:pt idx="12">
                  <c:v>0.47171090873861699</c:v>
                </c:pt>
                <c:pt idx="13">
                  <c:v>0.37438423645320201</c:v>
                </c:pt>
                <c:pt idx="14">
                  <c:v>0.350769230769231</c:v>
                </c:pt>
                <c:pt idx="15">
                  <c:v>0.51951504838881202</c:v>
                </c:pt>
                <c:pt idx="16">
                  <c:v>0.43353503806363403</c:v>
                </c:pt>
                <c:pt idx="17">
                  <c:v>0.36900958466453698</c:v>
                </c:pt>
                <c:pt idx="18">
                  <c:v>0.55990783410138301</c:v>
                </c:pt>
                <c:pt idx="19">
                  <c:v>0.52776250687190696</c:v>
                </c:pt>
                <c:pt idx="20">
                  <c:v>0.75916317991631799</c:v>
                </c:pt>
                <c:pt idx="21">
                  <c:v>0.51851851851851904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39-43E6-BBAA-4E67DDA4EA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7162784"/>
        <c:axId val="337165104"/>
      </c:barChart>
      <c:catAx>
        <c:axId val="33716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165104"/>
        <c:crosses val="autoZero"/>
        <c:auto val="1"/>
        <c:lblAlgn val="ctr"/>
        <c:lblOffset val="100"/>
        <c:noMultiLvlLbl val="0"/>
      </c:catAx>
      <c:valAx>
        <c:axId val="3371651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37162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E70-40C5-8D6F-3B9B24F52AF3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E70-40C5-8D6F-3B9B24F52AF3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70-40C5-8D6F-3B9B24F52AF3}"/>
              </c:ext>
            </c:extLst>
          </c:dPt>
          <c:dLbls>
            <c:dLbl>
              <c:idx val="0"/>
              <c:layout>
                <c:manualLayout>
                  <c:x val="0"/>
                  <c:y val="6.8721886335272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70-40C5-8D6F-3B9B24F52AF3}"/>
                </c:ext>
              </c:extLst>
            </c:dLbl>
            <c:dLbl>
              <c:idx val="1"/>
              <c:layout>
                <c:manualLayout>
                  <c:x val="-1.6428389629962201E-3"/>
                  <c:y val="2.2363287447018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70-40C5-8D6F-3B9B24F52AF3}"/>
                </c:ext>
              </c:extLst>
            </c:dLbl>
            <c:dLbl>
              <c:idx val="3"/>
              <c:layout>
                <c:manualLayout>
                  <c:x val="1.13496463199978E-3"/>
                  <c:y val="4.55216167504369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70-40C5-8D6F-3B9B24F52AF3}"/>
                </c:ext>
              </c:extLst>
            </c:dLbl>
            <c:dLbl>
              <c:idx val="5"/>
              <c:layout>
                <c:manualLayout>
                  <c:x val="-2.7778035949960001E-3"/>
                  <c:y val="8.33116337964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70-40C5-8D6F-3B9B24F52AF3}"/>
                </c:ext>
              </c:extLst>
            </c:dLbl>
            <c:dLbl>
              <c:idx val="6"/>
              <c:layout>
                <c:manualLayout>
                  <c:x val="-3.9127682269958297E-3"/>
                  <c:y val="4.55216167504378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E70-40C5-8D6F-3B9B24F52AF3}"/>
                </c:ext>
              </c:extLst>
            </c:dLbl>
            <c:dLbl>
              <c:idx val="7"/>
              <c:layout>
                <c:manualLayout>
                  <c:x val="2.7778035949960001E-3"/>
                  <c:y val="9.183827535727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E70-40C5-8D6F-3B9B24F52AF3}"/>
                </c:ext>
              </c:extLst>
            </c:dLbl>
            <c:dLbl>
              <c:idx val="8"/>
              <c:layout>
                <c:manualLayout>
                  <c:x val="2.1692123238213198E-3"/>
                  <c:y val="4.5543498636393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E70-40C5-8D6F-3B9B24F52AF3}"/>
                </c:ext>
              </c:extLst>
            </c:dLbl>
            <c:dLbl>
              <c:idx val="10"/>
              <c:layout>
                <c:manualLayout>
                  <c:x val="-2.1691973969632E-3"/>
                  <c:y val="4.51407115777194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70-40C5-8D6F-3B9B24F52AF3}"/>
                </c:ext>
              </c:extLst>
            </c:dLbl>
            <c:dLbl>
              <c:idx val="11"/>
              <c:layout>
                <c:manualLayout>
                  <c:x val="3.4048938959993498E-3"/>
                  <c:y val="6.8721886335272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E70-40C5-8D6F-3B9B24F52AF3}"/>
                </c:ext>
              </c:extLst>
            </c:dLbl>
            <c:dLbl>
              <c:idx val="12"/>
              <c:layout>
                <c:manualLayout>
                  <c:x val="-2.1691973969631198E-3"/>
                  <c:y val="8.86519393409157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70-40C5-8D6F-3B9B24F52AF3}"/>
                </c:ext>
              </c:extLst>
            </c:dLbl>
            <c:dLbl>
              <c:idx val="13"/>
              <c:layout>
                <c:manualLayout>
                  <c:x val="0"/>
                  <c:y val="4.56036745406815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E70-40C5-8D6F-3B9B24F52AF3}"/>
                </c:ext>
              </c:extLst>
            </c:dLbl>
            <c:dLbl>
              <c:idx val="15"/>
              <c:layout>
                <c:manualLayout>
                  <c:x val="2.16919739696304E-3"/>
                  <c:y val="9.1899970836977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E70-40C5-8D6F-3B9B24F52AF3}"/>
                </c:ext>
              </c:extLst>
            </c:dLbl>
            <c:dLbl>
              <c:idx val="16"/>
              <c:layout>
                <c:manualLayout>
                  <c:x val="-2.1692123238214798E-3"/>
                  <c:y val="9.16121625357295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E70-40C5-8D6F-3B9B24F52AF3}"/>
                </c:ext>
              </c:extLst>
            </c:dLbl>
            <c:dLbl>
              <c:idx val="17"/>
              <c:layout>
                <c:manualLayout>
                  <c:x val="-3.2034600156428499E-3"/>
                  <c:y val="9.18601572432324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E70-40C5-8D6F-3B9B24F52AF3}"/>
                </c:ext>
              </c:extLst>
            </c:dLbl>
            <c:dLbl>
              <c:idx val="18"/>
              <c:layout>
                <c:manualLayout>
                  <c:x val="-7.6425122361698699E-3"/>
                  <c:y val="-7.7315997044571499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E70-40C5-8D6F-3B9B24F52AF3}"/>
                </c:ext>
              </c:extLst>
            </c:dLbl>
            <c:dLbl>
              <c:idx val="19"/>
              <c:layout>
                <c:manualLayout>
                  <c:x val="-1.5907263815660599E-16"/>
                  <c:y val="9.1899970836977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70-40C5-8D6F-3B9B24F52AF3}"/>
                </c:ext>
              </c:extLst>
            </c:dLbl>
            <c:dLbl>
              <c:idx val="20"/>
              <c:layout>
                <c:manualLayout>
                  <c:x val="0"/>
                  <c:y val="1.40675123942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E70-40C5-8D6F-3B9B24F52AF3}"/>
                </c:ext>
              </c:extLst>
            </c:dLbl>
            <c:dLbl>
              <c:idx val="21"/>
              <c:layout>
                <c:manualLayout>
                  <c:x val="0"/>
                  <c:y val="2.236328744701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E70-40C5-8D6F-3B9B24F52A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'2.17%OfSeatNeedFunded'!$A$2:$A$23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'2.17%OfSeatNeedFunded'!$G$2:$G$23</c:f>
              <c:numCache>
                <c:formatCode>0%</c:formatCode>
                <c:ptCount val="22"/>
                <c:pt idx="0">
                  <c:v>0.69863861386138604</c:v>
                </c:pt>
                <c:pt idx="1">
                  <c:v>1</c:v>
                </c:pt>
                <c:pt idx="2">
                  <c:v>0</c:v>
                </c:pt>
                <c:pt idx="3">
                  <c:v>0.33463035019455201</c:v>
                </c:pt>
                <c:pt idx="4">
                  <c:v>0</c:v>
                </c:pt>
                <c:pt idx="5">
                  <c:v>8.7842586085734295E-2</c:v>
                </c:pt>
                <c:pt idx="6">
                  <c:v>0.22231139646869999</c:v>
                </c:pt>
                <c:pt idx="7">
                  <c:v>0.30727762803234498</c:v>
                </c:pt>
                <c:pt idx="8">
                  <c:v>0.28475270705297001</c:v>
                </c:pt>
                <c:pt idx="9">
                  <c:v>0</c:v>
                </c:pt>
                <c:pt idx="10">
                  <c:v>0.21084018022793499</c:v>
                </c:pt>
                <c:pt idx="11">
                  <c:v>1</c:v>
                </c:pt>
                <c:pt idx="12">
                  <c:v>0.12671962797907399</c:v>
                </c:pt>
                <c:pt idx="13">
                  <c:v>0.37438423645320201</c:v>
                </c:pt>
                <c:pt idx="14">
                  <c:v>0</c:v>
                </c:pt>
                <c:pt idx="15">
                  <c:v>0.42305647133893398</c:v>
                </c:pt>
                <c:pt idx="16">
                  <c:v>0.224087448760492</c:v>
                </c:pt>
                <c:pt idx="17">
                  <c:v>0.18690095846645399</c:v>
                </c:pt>
                <c:pt idx="18">
                  <c:v>0.36866359447004599</c:v>
                </c:pt>
                <c:pt idx="19">
                  <c:v>0.29521715228147299</c:v>
                </c:pt>
                <c:pt idx="20">
                  <c:v>0.41573221757322198</c:v>
                </c:pt>
                <c:pt idx="21">
                  <c:v>0.38231780167264001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8E70-40C5-8D6F-3B9B24F52AF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3"/>
        <c:overlap val="-27"/>
        <c:axId val="315467584"/>
        <c:axId val="-29089600"/>
      </c:barChart>
      <c:catAx>
        <c:axId val="31546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9089600"/>
        <c:crosses val="autoZero"/>
        <c:auto val="1"/>
        <c:lblAlgn val="ctr"/>
        <c:lblOffset val="100"/>
        <c:noMultiLvlLbl val="0"/>
      </c:catAx>
      <c:valAx>
        <c:axId val="-2908960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1546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/>
                </a:solidFill>
              </a:rPr>
              <a:t>Funded vs. unfunded high school seats by borough</a:t>
            </a:r>
          </a:p>
          <a:p>
            <a:pPr>
              <a:defRPr sz="2800" b="1"/>
            </a:pPr>
            <a:r>
              <a:rPr lang="en-US" sz="2000" b="0" baseline="0" dirty="0">
                <a:solidFill>
                  <a:schemeClr val="tx1"/>
                </a:solidFill>
              </a:rPr>
              <a:t>(Feb. 2017 Capital Plan)</a:t>
            </a:r>
            <a:r>
              <a:rPr lang="en-US" sz="2800" b="0" dirty="0">
                <a:solidFill>
                  <a:schemeClr val="tx1"/>
                </a:solidFill>
              </a:rPr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955137792058403E-2"/>
          <c:y val="0.19833556735445701"/>
          <c:w val="0.932135252688155"/>
          <c:h val="0.619070418406337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700">
              <a:solidFill>
                <a:schemeClr val="accent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 w="12700"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9B6-4423-9381-112F7EDE7712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12700"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9B6-4423-9381-112F7EDE7712}"/>
              </c:ext>
            </c:extLst>
          </c:dPt>
          <c:dLbls>
            <c:dLbl>
              <c:idx val="0"/>
              <c:layout>
                <c:manualLayout>
                  <c:x val="-3.49317592424135E-3"/>
                  <c:y val="1.07405566704064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6-4423-9381-112F7EDE7712}"/>
                </c:ext>
              </c:extLst>
            </c:dLbl>
            <c:dLbl>
              <c:idx val="1"/>
              <c:layout>
                <c:manualLayout>
                  <c:x val="2.3584960205739899E-3"/>
                  <c:y val="3.16473157899626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B6-4423-9381-112F7EDE7712}"/>
                </c:ext>
              </c:extLst>
            </c:dLbl>
            <c:dLbl>
              <c:idx val="2"/>
              <c:layout>
                <c:manualLayout>
                  <c:x val="0"/>
                  <c:y val="8.73477292908689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6-4423-9381-112F7EDE77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'Unfunded seats from DOE ID Need'!$A$34:$A$37</c:f>
              <c:strCache>
                <c:ptCount val="4"/>
                <c:pt idx="0">
                  <c:v>Queens HS (Funded)</c:v>
                </c:pt>
                <c:pt idx="1">
                  <c:v>Queens HS (Unfunded)</c:v>
                </c:pt>
                <c:pt idx="2">
                  <c:v>Staten Island HS (Funded)</c:v>
                </c:pt>
                <c:pt idx="3">
                  <c:v>Staten Island HS (Unfunded)</c:v>
                </c:pt>
              </c:strCache>
            </c:strRef>
          </c:cat>
          <c:val>
            <c:numRef>
              <c:f>'Unfunded seats from DOE ID Need'!$B$34:$B$37</c:f>
              <c:numCache>
                <c:formatCode>_(* #,##0_);_(* \(#,##0\);_(* "-"??_);_(@_)</c:formatCode>
                <c:ptCount val="4"/>
                <c:pt idx="0">
                  <c:v>2802</c:v>
                </c:pt>
                <c:pt idx="1">
                  <c:v>4078</c:v>
                </c:pt>
                <c:pt idx="2">
                  <c:v>345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B6-4423-9381-112F7EDE771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2"/>
        <c:overlap val="59"/>
        <c:axId val="336898304"/>
        <c:axId val="336900624"/>
      </c:barChart>
      <c:catAx>
        <c:axId val="33689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900624"/>
        <c:crosses val="autoZero"/>
        <c:auto val="1"/>
        <c:lblAlgn val="ctr"/>
        <c:lblOffset val="100"/>
        <c:noMultiLvlLbl val="0"/>
      </c:catAx>
      <c:valAx>
        <c:axId val="33690062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336898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83BB2-DD15-DA47-BCCA-0C44F2568BA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A6198-A01B-7B43-A0C1-B6BF71988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1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90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4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70CD-374A-274B-BB98-3F9847675092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8ADD-3B15-A148-9A42-3E087E6FF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70CD-374A-274B-BB98-3F9847675092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8ADD-3B15-A148-9A42-3E087E6FF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4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70CD-374A-274B-BB98-3F9847675092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8ADD-3B15-A148-9A42-3E087E6FF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4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70CD-374A-274B-BB98-3F9847675092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8ADD-3B15-A148-9A42-3E087E6FF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4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70CD-374A-274B-BB98-3F9847675092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8ADD-3B15-A148-9A42-3E087E6FF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66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70CD-374A-274B-BB98-3F9847675092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8ADD-3B15-A148-9A42-3E087E6FF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2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70CD-374A-274B-BB98-3F9847675092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8ADD-3B15-A148-9A42-3E087E6FF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4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70CD-374A-274B-BB98-3F9847675092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8ADD-3B15-A148-9A42-3E087E6FF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7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70CD-374A-274B-BB98-3F9847675092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8ADD-3B15-A148-9A42-3E087E6FF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56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70CD-374A-274B-BB98-3F9847675092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8ADD-3B15-A148-9A42-3E087E6FF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7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70CD-374A-274B-BB98-3F9847675092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8ADD-3B15-A148-9A42-3E087E6FF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6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170CD-374A-274B-BB98-3F9847675092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98ADD-3B15-A148-9A42-3E087E6FF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9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ouncil.nyc.gov/press/2017/02/16/1370/" TargetMode="External"/><Relationship Id="rId2" Type="http://schemas.openxmlformats.org/officeDocument/2006/relationships/hyperlink" Target="https://www.classsizematters.org/letter-to-mayor-and-chancellor-to-expand-capital-plan-to-address-school-overcrowding/" TargetMode="Externa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lasssizematters.or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\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900" dirty="0"/>
              <a:t>Problems with School Planning &amp; Siting </a:t>
            </a:r>
            <a:r>
              <a:rPr lang="en-US" sz="3600" i="1" dirty="0"/>
              <a:t>Resulting in overcrowding citywide </a:t>
            </a:r>
            <a:br>
              <a:rPr lang="en-US" sz="3600" i="1" dirty="0"/>
            </a:br>
            <a:r>
              <a:rPr lang="en-US" sz="3600" i="1" dirty="0"/>
              <a:t>and in District 15 schools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dirty="0"/>
            </a:br>
            <a:r>
              <a:rPr lang="en-US" sz="2200" dirty="0"/>
              <a:t>Leonie Haimson and Olivia Levey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March 2017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969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1923E91-966A-4B33-9582-0F1D5D1895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51027"/>
              </p:ext>
            </p:extLst>
          </p:nvPr>
        </p:nvGraphicFramePr>
        <p:xfrm>
          <a:off x="649356" y="1688305"/>
          <a:ext cx="10323443" cy="4553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04661" y="6241775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above have NO need for new seats according to DOE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9356" y="457199"/>
            <a:ext cx="102339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55% K-8 seats funded citywide compared to DOE estimate of need</a:t>
            </a:r>
          </a:p>
          <a:p>
            <a:pPr algn="ctr"/>
            <a:r>
              <a:rPr lang="en-US" sz="2800" b="1" i="1" dirty="0"/>
              <a:t>DOE claims 51% need funded for D15</a:t>
            </a:r>
          </a:p>
          <a:p>
            <a:pPr algn="ctr"/>
            <a:r>
              <a:rPr lang="en-US" dirty="0"/>
              <a:t>Data: Feb.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1500679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133848"/>
              </p:ext>
            </p:extLst>
          </p:nvPr>
        </p:nvGraphicFramePr>
        <p:xfrm>
          <a:off x="449451" y="2016059"/>
          <a:ext cx="11189776" cy="4119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3246783" y="6135757"/>
            <a:ext cx="7818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Districts not included above have NO need for new seats according to DOE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9451" y="354066"/>
            <a:ext cx="1096067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Citywide only 29% of needed K-8 seats have sites &amp; in design </a:t>
            </a:r>
          </a:p>
          <a:p>
            <a:pPr algn="ctr"/>
            <a:r>
              <a:rPr lang="en-US" sz="2400" b="1" dirty="0"/>
              <a:t>4 districts have NONE of their needed seats with sites &amp; in process of design</a:t>
            </a:r>
          </a:p>
          <a:p>
            <a:pPr algn="ctr"/>
            <a:r>
              <a:rPr lang="en-US" sz="2400" b="1" i="1" dirty="0"/>
              <a:t>District 15 has 21%</a:t>
            </a:r>
          </a:p>
          <a:p>
            <a:pPr algn="ctr"/>
            <a:r>
              <a:rPr lang="en-US" dirty="0"/>
              <a:t>(Feb. 2017 capital plan)</a:t>
            </a:r>
          </a:p>
        </p:txBody>
      </p:sp>
    </p:spTree>
    <p:extLst>
      <p:ext uri="{BB962C8B-B14F-4D97-AF65-F5344CB8AC3E}">
        <p14:creationId xmlns:p14="http://schemas.microsoft.com/office/powerpoint/2010/main" val="1876271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850605" y="361507"/>
          <a:ext cx="10377376" cy="5550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94884" y="5911702"/>
            <a:ext cx="9845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DOE claims no more HS seats needed in Manhattan, Bronx or Brooklyn</a:t>
            </a:r>
          </a:p>
        </p:txBody>
      </p:sp>
    </p:spTree>
    <p:extLst>
      <p:ext uri="{BB962C8B-B14F-4D97-AF65-F5344CB8AC3E}">
        <p14:creationId xmlns:p14="http://schemas.microsoft.com/office/powerpoint/2010/main" val="2058811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Yet we don’t trust DOE’s 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66621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They are based upon an unreliable school capacity formula</a:t>
            </a:r>
          </a:p>
          <a:p>
            <a:endParaRPr lang="en-US" dirty="0"/>
          </a:p>
          <a:p>
            <a:r>
              <a:rPr lang="en-US" dirty="0"/>
              <a:t>They are based upon estimates from housing starts and a CEQR formula from census data hasn’t been updated in nearly 20 years</a:t>
            </a:r>
          </a:p>
          <a:p>
            <a:endParaRPr lang="en-US" dirty="0"/>
          </a:p>
          <a:p>
            <a:r>
              <a:rPr lang="en-US" dirty="0"/>
              <a:t>They are based upon widely divergent enrollment projections from two consulting companies</a:t>
            </a:r>
          </a:p>
          <a:p>
            <a:endParaRPr lang="en-US" dirty="0"/>
          </a:p>
          <a:p>
            <a:r>
              <a:rPr lang="en-US" dirty="0"/>
              <a:t>The methodology 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295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1" dirty="0"/>
              <a:t>Our calculations suggest that the actual unfunded need is much higher….</a:t>
            </a:r>
            <a:br>
              <a:rPr lang="en-US" sz="2800" b="1" i="1" dirty="0"/>
            </a:b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1"/>
            <a:ext cx="10515600" cy="4891502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Take District 15, with 3,840 seats funded; </a:t>
            </a:r>
          </a:p>
          <a:p>
            <a:endParaRPr lang="en-US" dirty="0"/>
          </a:p>
          <a:p>
            <a:r>
              <a:rPr lang="en-US" dirty="0"/>
              <a:t>DOE claims 51% of the need is funded, with only 21% of needed seats in process of design.</a:t>
            </a:r>
          </a:p>
          <a:p>
            <a:endParaRPr lang="en-US" dirty="0"/>
          </a:p>
          <a:p>
            <a:r>
              <a:rPr lang="en-US" dirty="0"/>
              <a:t>But housing starts data posted by DOE in March 2017 multiplied by the CEQR/City Planning ratio, projects </a:t>
            </a:r>
            <a:r>
              <a:rPr lang="en-US" b="1" i="1" dirty="0"/>
              <a:t>more than 4,700 additional K-8 seats needed in D15 by 2019.</a:t>
            </a:r>
          </a:p>
          <a:p>
            <a:endParaRPr lang="en-US" dirty="0"/>
          </a:p>
          <a:p>
            <a:r>
              <a:rPr lang="en-US" sz="1900" i="1" dirty="0"/>
              <a:t>Data source: http://www.nycsca.org/Community/Capital-Plan-Reports-Data#Housing-Projections-70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881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15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61% of K-8 schools in District 15 are overcrowded (at or above 100% target utilization)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74% or 19,255</a:t>
            </a:r>
            <a:r>
              <a:rPr lang="en-US" i="1" dirty="0"/>
              <a:t> </a:t>
            </a:r>
            <a:r>
              <a:rPr lang="en-US" dirty="0"/>
              <a:t>K-8 D15 students are in overcrowded schools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94 cluster rooms are missing from District 15 schools according to DOE’s utilization formula </a:t>
            </a:r>
          </a:p>
        </p:txBody>
      </p:sp>
    </p:spTree>
    <p:extLst>
      <p:ext uri="{BB962C8B-B14F-4D97-AF65-F5344CB8AC3E}">
        <p14:creationId xmlns:p14="http://schemas.microsoft.com/office/powerpoint/2010/main" val="299243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34 Schools in District 15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2015-2016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048154"/>
              </p:ext>
            </p:extLst>
          </p:nvPr>
        </p:nvGraphicFramePr>
        <p:xfrm>
          <a:off x="-140969" y="1858381"/>
          <a:ext cx="12192000" cy="4783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1463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More District 15 overcrowded schools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sz="2400" dirty="0"/>
            </a:br>
            <a:br>
              <a:rPr lang="en-US" sz="2400" dirty="0"/>
            </a:br>
            <a:r>
              <a:rPr lang="en-US" sz="1800" dirty="0"/>
              <a:t>Data Source: 2015-2016 Blue Book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046008"/>
              </p:ext>
            </p:extLst>
          </p:nvPr>
        </p:nvGraphicFramePr>
        <p:xfrm>
          <a:off x="-1" y="1825624"/>
          <a:ext cx="12056165" cy="471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1135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 DOE Capacity formula underestimates overcrowding by assuming overly large class sizes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Relies on school capacity formula that assumes class sizes larger than currently exist on average in NYC schools in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Blue Book working group co-chaired by SCA President Grillo and CEC 2 President Shino Tanikawa urged that school capacity formula be aligned with smaller classes in DOE’s C4E plan </a:t>
            </a:r>
          </a:p>
          <a:p>
            <a:endParaRPr lang="en-US" dirty="0"/>
          </a:p>
          <a:p>
            <a:r>
              <a:rPr lang="en-US" dirty="0"/>
              <a:t>Mayor’s office rejected that recommendation in July 2015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DOE enrollment projections inconsistent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1236"/>
            <a:ext cx="10515600" cy="4909930"/>
          </a:xfrm>
        </p:spPr>
        <p:txBody>
          <a:bodyPr>
            <a:normAutofit fontScale="25000" lnSpcReduction="20000"/>
          </a:bodyPr>
          <a:lstStyle/>
          <a:p>
            <a:endParaRPr lang="en-US" sz="4500" dirty="0"/>
          </a:p>
          <a:p>
            <a:r>
              <a:rPr lang="en-US" sz="8000" dirty="0"/>
              <a:t> DOE consultants Grier Partnership project a </a:t>
            </a:r>
            <a:r>
              <a:rPr lang="en-US" sz="8000" b="1" i="1" dirty="0"/>
              <a:t>decrease of 59,000 students citywide </a:t>
            </a:r>
            <a:r>
              <a:rPr lang="en-US" sz="8000" dirty="0"/>
              <a:t>between 2014 and 2024 -- 57,000 fewer K-8 students and nearly 2,000 fewer in HS. </a:t>
            </a:r>
          </a:p>
          <a:p>
            <a:endParaRPr lang="en-US" sz="8000" dirty="0"/>
          </a:p>
          <a:p>
            <a:r>
              <a:rPr lang="en-US" sz="8000" dirty="0"/>
              <a:t>Statistical Forecasting projects a </a:t>
            </a:r>
            <a:r>
              <a:rPr lang="en-US" sz="8000" b="1" i="1" dirty="0"/>
              <a:t>decrease of 28,000 students</a:t>
            </a:r>
            <a:r>
              <a:rPr lang="en-US" sz="8000" dirty="0"/>
              <a:t> --- 23,000 fewer K-8 students and about 5,000 fewer in HS over same period.</a:t>
            </a:r>
          </a:p>
          <a:p>
            <a:endParaRPr lang="en-US" sz="8000" dirty="0"/>
          </a:p>
          <a:p>
            <a:r>
              <a:rPr lang="en-US" sz="8000" dirty="0"/>
              <a:t>Yet by using the housing start data with City Planning ratio, </a:t>
            </a:r>
            <a:r>
              <a:rPr lang="en-US" sz="8000" b="1" i="1" dirty="0"/>
              <a:t>more than 79,000 additional students will be enrolled in 2024</a:t>
            </a:r>
            <a:r>
              <a:rPr lang="en-US" sz="8000" dirty="0"/>
              <a:t>– about 58,000 more students in K-8 and about 21,000 in HS.</a:t>
            </a:r>
          </a:p>
          <a:p>
            <a:endParaRPr lang="en-US" sz="8000" dirty="0"/>
          </a:p>
          <a:p>
            <a:r>
              <a:rPr lang="en-US" sz="8000" dirty="0"/>
              <a:t>The consultants’ forecasts also vary widely from year to year.  </a:t>
            </a:r>
          </a:p>
          <a:p>
            <a:endParaRPr lang="en-US" sz="8000" dirty="0"/>
          </a:p>
          <a:p>
            <a:r>
              <a:rPr lang="en-US" sz="8000" dirty="0"/>
              <a:t>For example, 2 years ago Statistical Forecasting projected an increase of about 60,000 students instead of decrease of 28,000 over next decade. </a:t>
            </a:r>
          </a:p>
          <a:p>
            <a:endParaRPr lang="en-US" sz="3400" dirty="0"/>
          </a:p>
          <a:p>
            <a:endParaRPr lang="en-US" sz="3400" dirty="0"/>
          </a:p>
          <a:p>
            <a:pPr marL="0" indent="0">
              <a:buNone/>
            </a:pPr>
            <a:r>
              <a:rPr lang="en-US" sz="6400" b="1" i="1" dirty="0"/>
              <a:t>Data sources: Grier Partnership May 2015;  Statistical Forecasting July 2013 &amp; May 2015, Housing start data, March 2017.</a:t>
            </a:r>
          </a:p>
        </p:txBody>
      </p:sp>
    </p:spTree>
    <p:extLst>
      <p:ext uri="{BB962C8B-B14F-4D97-AF65-F5344CB8AC3E}">
        <p14:creationId xmlns:p14="http://schemas.microsoft.com/office/powerpoint/2010/main" val="1934576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problems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9443"/>
            <a:ext cx="10515600" cy="544001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56% of NYC schools are overcrowded according to latest available DOE data (at or over 100% target utilization)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More than 575,000 students (56% of total) enrolled in these schools – about 35,000 more than year before.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About 416,000  (58% of total) K-8 students are enrolled in overcrowded schools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About 159,000 (50% of total ) high school students are enrolled in overcrowded schools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r>
              <a:rPr lang="en-US" sz="2100" b="1" i="1" dirty="0"/>
              <a:t>Data: SCA “Blue Book” 2015-16</a:t>
            </a:r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1073853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2955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Numerous</a:t>
            </a:r>
            <a:r>
              <a:rPr lang="en-US" sz="3600" b="1" i="1" dirty="0"/>
              <a:t> </a:t>
            </a:r>
            <a:r>
              <a:rPr lang="en-US" sz="3600" dirty="0"/>
              <a:t>problems </a:t>
            </a:r>
            <a:r>
              <a:rPr lang="en-US" sz="4000" dirty="0"/>
              <a:t>with</a:t>
            </a:r>
            <a:r>
              <a:rPr lang="en-US" sz="3600" dirty="0"/>
              <a:t> City Planning CEQR ratio</a:t>
            </a:r>
            <a:r>
              <a:rPr lang="en-US" sz="2800" dirty="0"/>
              <a:t> </a:t>
            </a:r>
            <a:br>
              <a:rPr lang="en-US" sz="2800" i="1" dirty="0"/>
            </a:b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921" y="1152940"/>
            <a:ext cx="10515600" cy="479475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7400" i="1" dirty="0"/>
              <a:t>City Environmental Quality Review (CEQR)</a:t>
            </a:r>
            <a:r>
              <a:rPr lang="en-US" sz="7400" dirty="0"/>
              <a:t> ratio used to project future enrollment from housing starts is borough-based rather than based on districts, neighborhoods or school zones </a:t>
            </a:r>
          </a:p>
          <a:p>
            <a:pPr>
              <a:lnSpc>
                <a:spcPct val="220000"/>
              </a:lnSpc>
            </a:pPr>
            <a:r>
              <a:rPr lang="en-US" sz="7400" dirty="0"/>
              <a:t>CEQR ratio hasn’t been revised since 2008 and relies on Census data more than 16 years old.</a:t>
            </a:r>
          </a:p>
          <a:p>
            <a:pPr>
              <a:lnSpc>
                <a:spcPct val="120000"/>
              </a:lnSpc>
            </a:pPr>
            <a:endParaRPr lang="en-US" sz="7400" dirty="0"/>
          </a:p>
          <a:p>
            <a:pPr>
              <a:lnSpc>
                <a:spcPct val="120000"/>
              </a:lnSpc>
            </a:pPr>
            <a:r>
              <a:rPr lang="en-US" sz="7400" dirty="0"/>
              <a:t>Mayor has vastly expanded </a:t>
            </a:r>
            <a:r>
              <a:rPr lang="en-US" sz="7400" dirty="0" err="1"/>
              <a:t>PreK</a:t>
            </a:r>
            <a:r>
              <a:rPr lang="en-US" sz="7400" dirty="0"/>
              <a:t> but CEQR ratio has not changed to account for thousands of new </a:t>
            </a:r>
            <a:r>
              <a:rPr lang="en-US" sz="7400" dirty="0" err="1"/>
              <a:t>PreK</a:t>
            </a:r>
            <a:r>
              <a:rPr lang="en-US" sz="7400" dirty="0"/>
              <a:t> students 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7400" dirty="0"/>
          </a:p>
          <a:p>
            <a:pPr>
              <a:lnSpc>
                <a:spcPct val="120000"/>
              </a:lnSpc>
            </a:pPr>
            <a:r>
              <a:rPr lang="en-US" sz="7400" dirty="0"/>
              <a:t>CEQR ratio estimates each Bronx housing unit to add nearly 4X students than Manhattan, though birth rate &amp; enrollment increasing faster in Manhattan than in Bronx</a:t>
            </a:r>
          </a:p>
          <a:p>
            <a:pPr>
              <a:lnSpc>
                <a:spcPct val="220000"/>
              </a:lnSpc>
            </a:pPr>
            <a:r>
              <a:rPr lang="en-US" sz="7400" dirty="0"/>
              <a:t> In 20 out of 32 districts, NO difference between housing start data for 5 </a:t>
            </a:r>
            <a:r>
              <a:rPr lang="en-US" sz="7400" dirty="0" err="1"/>
              <a:t>yr</a:t>
            </a:r>
            <a:r>
              <a:rPr lang="en-US" sz="7400" dirty="0"/>
              <a:t> and 10 </a:t>
            </a:r>
            <a:r>
              <a:rPr lang="en-US" sz="7400" dirty="0" err="1"/>
              <a:t>yr</a:t>
            </a:r>
            <a:r>
              <a:rPr lang="en-US" sz="7400" dirty="0"/>
              <a:t> projections.</a:t>
            </a:r>
          </a:p>
          <a:p>
            <a:pPr>
              <a:lnSpc>
                <a:spcPct val="120000"/>
              </a:lnSpc>
            </a:pPr>
            <a:r>
              <a:rPr lang="en-US" sz="7400" b="1" i="1" dirty="0"/>
              <a:t>Housing start data projects fewer than 2,000 new units to be built citywide 2019-2024, and not one in Brooklyn.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013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Planning 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15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9525000" cy="489150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 not differentiate elementary and middle school seat needs</a:t>
            </a:r>
          </a:p>
          <a:p>
            <a:endParaRPr lang="en-US" dirty="0"/>
          </a:p>
          <a:p>
            <a:r>
              <a:rPr lang="en-US" dirty="0"/>
              <a:t>Are infrequently updated </a:t>
            </a:r>
          </a:p>
          <a:p>
            <a:endParaRPr lang="en-US" dirty="0"/>
          </a:p>
          <a:p>
            <a:r>
              <a:rPr lang="en-US" dirty="0"/>
              <a:t>For example, Feb. 2017 capital plan includes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399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30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School siting dysfunctional &amp; inefficient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0689" y="1115923"/>
            <a:ext cx="109706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/>
              <a:t>There are overcrowded neighborhoods where schools have been funded </a:t>
            </a:r>
            <a:r>
              <a:rPr lang="en-US" sz="2400" b="1" i="1" dirty="0"/>
              <a:t>for more than ten years without a single school sited or built</a:t>
            </a:r>
            <a:r>
              <a:rPr lang="en-US" sz="2400" b="1" dirty="0"/>
              <a:t>  </a:t>
            </a:r>
          </a:p>
          <a:p>
            <a:pPr marL="285750" indent="-285750">
              <a:buFont typeface="Arial" charset="0"/>
              <a:buChar char="•"/>
            </a:pPr>
            <a:endParaRPr lang="en-US" sz="2400" b="1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School Construction Authority only has three people on staff looking for sites for schools and one real estate firm per borough on retainer 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The SCA never uses eminent domain to acquire sites unless the property has recently been on the market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 SCA never “cold calls” meaning identify suitable sites before they’re put on the market to inquire if the owner is interested in selling 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b="1" i="1" dirty="0"/>
              <a:t>In the ”class size reduction” category, there are only 3 small projects identified out of 4,000 seats funded in the capital plan since 2014.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6306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Without significant reforms, given rapid pace of development throughout the city,  school overcrowding will become even more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94439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/>
              <a:t>Public Advocate Tish James, 22 Council Members, Class Size Matters and many parent leaders pointed out many of the problems with school planning and siting  </a:t>
            </a:r>
            <a:r>
              <a:rPr lang="en-US" sz="2400" dirty="0">
                <a:hlinkClick r:id="rId2"/>
              </a:rPr>
              <a:t>in a letter to the Chancellor in June 2015 </a:t>
            </a:r>
            <a:r>
              <a:rPr lang="en-US" sz="2400" dirty="0"/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Instead, Speaker Mark-</a:t>
            </a:r>
            <a:r>
              <a:rPr lang="en-US" sz="2400" dirty="0" err="1"/>
              <a:t>Viverito</a:t>
            </a:r>
            <a:r>
              <a:rPr lang="en-US" sz="2400" dirty="0"/>
              <a:t> announced that Council would form </a:t>
            </a:r>
            <a:r>
              <a:rPr lang="en-US" sz="2400" dirty="0">
                <a:hlinkClick r:id="rId3"/>
              </a:rPr>
              <a:t>an internal working group</a:t>
            </a:r>
            <a:r>
              <a:rPr lang="en-US" sz="2400" dirty="0"/>
              <a:t> to come up with proposals to reform the process.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We hope that this process will be transparent, inclusive, and elicit ideas from experts, parents, and members of the public.</a:t>
            </a:r>
          </a:p>
        </p:txBody>
      </p:sp>
    </p:spTree>
    <p:extLst>
      <p:ext uri="{BB962C8B-B14F-4D97-AF65-F5344CB8AC3E}">
        <p14:creationId xmlns:p14="http://schemas.microsoft.com/office/powerpoint/2010/main" val="2473032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1386"/>
            <a:ext cx="9776791" cy="98659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Suggestions on how the City Council should elicit ideas for reform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4496" y="1417983"/>
            <a:ext cx="98331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Reach out to Community Boards, Community Education Councils, advocates, parents and CBOs, and other members of public 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Elicit ideas and information from professional organizations of architects and planners  about what is done in other districts around country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Hold forums and invite experts, activists and parents to speak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Create a website with info on how to submit and post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For now, please contact </a:t>
            </a:r>
            <a:r>
              <a:rPr lang="en-US" sz="2400" i="1" dirty="0">
                <a:hlinkClick r:id="rId2"/>
              </a:rPr>
              <a:t>info@classsizematters.org</a:t>
            </a:r>
            <a:r>
              <a:rPr lang="en-US" sz="2400" i="1" dirty="0"/>
              <a:t> with YOUR ideas on how to improve school planning and siting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5185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125507"/>
            <a:ext cx="11456894" cy="1565182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In District 15, average K-3 class size fell slightly by .4 students per class, but remain more than 4 students above C4E goals and .6 over Citywide average.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573741" y="1825625"/>
          <a:ext cx="11152094" cy="4862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2396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447" y="365125"/>
            <a:ext cx="115824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Average class size grades 4-8 went up by .3 students per class, to almost 4 students above C4E goals &amp; also above Citywide average.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09599" y="1918447"/>
          <a:ext cx="11205883" cy="4643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2220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declined by .2 students per class; but remain far above C4E goals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ADD65FD-8224-42C3-8645-19EC8CFE1BD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360967"/>
          <a:ext cx="10515600" cy="4815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639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 February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29% of seats compared to DOE’s analysis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DOE estimate of percent of unmet need for seats; Queens in terms of total number of unfunded seats.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920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12 Districts average 100% or more utilization, </a:t>
            </a:r>
            <a:r>
              <a:rPr lang="en-US" i="1" dirty="0"/>
              <a:t>including D15 at 104%</a:t>
            </a:r>
            <a:br>
              <a:rPr lang="en-US" dirty="0"/>
            </a:br>
            <a:r>
              <a:rPr lang="en-US" sz="2400" dirty="0"/>
              <a:t>Data Source: 2015-2016 Blue Book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798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059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BBDD3F6-8FB7-4926-8376-D4097114F9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1380873"/>
              </p:ext>
            </p:extLst>
          </p:nvPr>
        </p:nvGraphicFramePr>
        <p:xfrm>
          <a:off x="367749" y="298174"/>
          <a:ext cx="11509512" cy="6242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333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907242"/>
              </p:ext>
            </p:extLst>
          </p:nvPr>
        </p:nvGraphicFramePr>
        <p:xfrm>
          <a:off x="889000" y="501374"/>
          <a:ext cx="10515600" cy="5726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78157" y="6387548"/>
            <a:ext cx="804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above have NO need for new seats according to DOE</a:t>
            </a:r>
          </a:p>
        </p:txBody>
      </p:sp>
    </p:spTree>
    <p:extLst>
      <p:ext uri="{BB962C8B-B14F-4D97-AF65-F5344CB8AC3E}">
        <p14:creationId xmlns:p14="http://schemas.microsoft.com/office/powerpoint/2010/main" val="1800029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1636</Words>
  <Application>Microsoft Office PowerPoint</Application>
  <PresentationFormat>Widescreen</PresentationFormat>
  <Paragraphs>195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                           \                Problems with School Planning &amp; Siting Resulting in overcrowding citywide  and in District 15 schools    Leonie Haimson and Olivia Levey Class Size Matters March 2017 info@classsizematters.org  </vt:lpstr>
      <vt:lpstr>Scope of school overcrowding problems enormous</vt:lpstr>
      <vt:lpstr>In District 15, average K-3 class size fell slightly by .4 students per class, but remain more than 4 students above C4E goals and .6 over Citywide average.</vt:lpstr>
      <vt:lpstr>Average class size grades 4-8 went up by .3 students per class, to almost 4 students above C4E goals &amp; also above Citywide average.</vt:lpstr>
      <vt:lpstr>Citywide average HS class sizes declined by .2 students per class; but remain far above C4E goals </vt:lpstr>
      <vt:lpstr> February 2017 DOE five-year capital plan still very underfunded </vt:lpstr>
      <vt:lpstr>12 Districts average 100% or more utilization, including D15 at 104% Data Source: 2015-2016 Blue Book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Yet we don’t trust DOE’s need estimates </vt:lpstr>
      <vt:lpstr>Our calculations suggest that the actual unfunded need is much higher…. </vt:lpstr>
      <vt:lpstr>District 15 Overcrowding  (includes Charters in district buildings)</vt:lpstr>
      <vt:lpstr> 34 Schools in District 15 at or over 100% - (Co-located Charters included) Data Source: 2015-2016 Blue Book  </vt:lpstr>
      <vt:lpstr>More District 15 overcrowded schools (Co-located Charters included)  Data Source: 2015-2016 Blue Book </vt:lpstr>
      <vt:lpstr> DOE Capacity formula underestimates overcrowding by assuming overly large class sizes </vt:lpstr>
      <vt:lpstr>DOE enrollment projections inconsistent</vt:lpstr>
      <vt:lpstr>Numerous problems with City Planning CEQR ratio  </vt:lpstr>
      <vt:lpstr>Problems with school planning process  </vt:lpstr>
      <vt:lpstr>    Other problems with DOE seat needs assessments     </vt:lpstr>
      <vt:lpstr>School siting dysfunctional &amp; inefficient </vt:lpstr>
      <vt:lpstr>We need a new planning process for schools</vt:lpstr>
      <vt:lpstr>What is being done about this? </vt:lpstr>
      <vt:lpstr>Suggestions on how the City Council should elicit ideas for reform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\                Problems with School Planning &amp; Siting Resulting in overcrowding citywide  and in District 2 schools    Leonie Haimson and Olivia Levey Class Size Matters March 2017 info@classsizematters.org</dc:title>
  <dc:creator>olevey</dc:creator>
  <cp:lastModifiedBy>Leonie Haimson</cp:lastModifiedBy>
  <cp:revision>4</cp:revision>
  <dcterms:created xsi:type="dcterms:W3CDTF">2017-04-10T16:45:45Z</dcterms:created>
  <dcterms:modified xsi:type="dcterms:W3CDTF">2017-04-18T21:20:52Z</dcterms:modified>
</cp:coreProperties>
</file>