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4" r:id="rId4"/>
    <p:sldId id="285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78"/>
    <p:restoredTop sz="94590"/>
  </p:normalViewPr>
  <p:slideViewPr>
    <p:cSldViewPr snapToGrid="0" snapToObjects="1">
      <p:cViewPr varScale="1">
        <p:scale>
          <a:sx n="72" d="100"/>
          <a:sy n="72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016%20Capital%20Plan%20in%20Excel%20Format%20and%20Analysis%20DO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2015-16\Summary_overcrowding_by_dist_BlueBook2015-16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2015-16\Summary_overcrowding_by_dist_BlueBook2015-16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Data%20and%20Reports\Class%20Size%20Data\ClassSizeAverageTrend_Citywide&amp;District_CHARTS%202006%20to%20201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ocuments\ClassSizeMatters\November%202016%20Capital%20Plan_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.22.17_March%20and%20Nov%202016%20Capital%20Plan_Char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 D21 K-3rd Class size trend</a:t>
            </a:r>
          </a:p>
        </c:rich>
      </c:tx>
      <c:layout>
        <c:manualLayout>
          <c:xMode val="edge"/>
          <c:yMode val="edge"/>
          <c:x val="0.40921426600107502"/>
          <c:y val="3.5992467358839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280860313252197E-2"/>
          <c:y val="0.13228239369077199"/>
          <c:w val="0.93961618724368501"/>
          <c:h val="0.66183723955884599"/>
        </c:manualLayout>
      </c:layout>
      <c:lineChart>
        <c:grouping val="standard"/>
        <c:varyColors val="0"/>
        <c:ser>
          <c:idx val="0"/>
          <c:order val="0"/>
          <c:tx>
            <c:strRef>
              <c:f>'D21'!$A$8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8252661429781E-3"/>
                  <c:y val="2.4426375527635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BE-4881-8FCB-1011533B6B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'D21'!$B$8:$L$8</c:f>
              <c:numCache>
                <c:formatCode>General</c:formatCode>
                <c:ptCount val="11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BE-4881-8FCB-1011533B6BC9}"/>
            </c:ext>
          </c:extLst>
        </c:ser>
        <c:ser>
          <c:idx val="1"/>
          <c:order val="1"/>
          <c:tx>
            <c:strRef>
              <c:f>'D21'!$A$9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'D21'!$B$9:$L$9</c:f>
              <c:numCache>
                <c:formatCode>General</c:formatCode>
                <c:ptCount val="11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BE-4881-8FCB-1011533B6BC9}"/>
            </c:ext>
          </c:extLst>
        </c:ser>
        <c:ser>
          <c:idx val="2"/>
          <c:order val="2"/>
          <c:tx>
            <c:strRef>
              <c:f>'D21'!$A$10</c:f>
              <c:strCache>
                <c:ptCount val="1"/>
                <c:pt idx="0">
                  <c:v>D21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2.9854458978221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BE-4881-8FCB-1011533B6BC9}"/>
                </c:ext>
              </c:extLst>
            </c:dLbl>
            <c:dLbl>
              <c:idx val="3"/>
              <c:layout>
                <c:manualLayout>
                  <c:x val="-1.18252661429781E-3"/>
                  <c:y val="-2.4426375527635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BE-4881-8FCB-1011533B6BC9}"/>
                </c:ext>
              </c:extLst>
            </c:dLbl>
            <c:dLbl>
              <c:idx val="4"/>
              <c:layout>
                <c:manualLayout>
                  <c:x val="0"/>
                  <c:y val="-1.8998292077049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BE-4881-8FCB-1011533B6BC9}"/>
                </c:ext>
              </c:extLst>
            </c:dLbl>
            <c:dLbl>
              <c:idx val="6"/>
              <c:layout>
                <c:manualLayout>
                  <c:x val="0"/>
                  <c:y val="-1.357020862646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BE-4881-8FCB-1011533B6BC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'D21'!$B$7:$L$7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'D21'!$B$10:$L$10</c:f>
              <c:numCache>
                <c:formatCode>General</c:formatCode>
                <c:ptCount val="11"/>
                <c:pt idx="0">
                  <c:v>21.6</c:v>
                </c:pt>
                <c:pt idx="1">
                  <c:v>21.1</c:v>
                </c:pt>
                <c:pt idx="2">
                  <c:v>22</c:v>
                </c:pt>
                <c:pt idx="3">
                  <c:v>22.4</c:v>
                </c:pt>
                <c:pt idx="4">
                  <c:v>23.5</c:v>
                </c:pt>
                <c:pt idx="5">
                  <c:v>24.8</c:v>
                </c:pt>
                <c:pt idx="6">
                  <c:v>24.8</c:v>
                </c:pt>
                <c:pt idx="7">
                  <c:v>25.48</c:v>
                </c:pt>
                <c:pt idx="8" formatCode="0.0">
                  <c:v>25.833846153846149</c:v>
                </c:pt>
                <c:pt idx="9">
                  <c:v>25.7</c:v>
                </c:pt>
                <c:pt idx="10" formatCode="0.0">
                  <c:v>25.089285714285719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6BE-4881-8FCB-1011533B6B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90379072"/>
        <c:axId val="238064688"/>
      </c:lineChart>
      <c:catAx>
        <c:axId val="390379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064688"/>
        <c:crosses val="autoZero"/>
        <c:auto val="1"/>
        <c:lblAlgn val="ctr"/>
        <c:lblOffset val="100"/>
        <c:noMultiLvlLbl val="0"/>
      </c:catAx>
      <c:valAx>
        <c:axId val="238064688"/>
        <c:scaling>
          <c:orientation val="minMax"/>
          <c:min val="19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37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Funded vs. unfunded high school seats by borough</a:t>
            </a:r>
          </a:p>
          <a:p>
            <a:pPr>
              <a:defRPr sz="2800" b="1"/>
            </a:pPr>
            <a:r>
              <a:rPr lang="en-US" sz="2000" b="0" baseline="0" dirty="0">
                <a:solidFill>
                  <a:schemeClr val="tx1"/>
                </a:solidFill>
              </a:rPr>
              <a:t>(Feb. 2017 Capital Plan)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55137792058403E-2"/>
          <c:y val="0.19833556735445701"/>
          <c:w val="0.932135252688155"/>
          <c:h val="0.61907041840633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B6-4423-9381-112F7EDE771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6-4423-9381-112F7EDE7712}"/>
              </c:ext>
            </c:extLst>
          </c:dPt>
          <c:dLbls>
            <c:dLbl>
              <c:idx val="0"/>
              <c:layout>
                <c:manualLayout>
                  <c:x val="-3.49317592424135E-3"/>
                  <c:y val="1.07405566704064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6-4423-9381-112F7EDE7712}"/>
                </c:ext>
              </c:extLst>
            </c:dLbl>
            <c:dLbl>
              <c:idx val="1"/>
              <c:layout>
                <c:manualLayout>
                  <c:x val="2.3584960205739899E-3"/>
                  <c:y val="3.16473157899626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B6-4423-9381-112F7EDE7712}"/>
                </c:ext>
              </c:extLst>
            </c:dLbl>
            <c:dLbl>
              <c:idx val="2"/>
              <c:layout>
                <c:manualLayout>
                  <c:x val="0"/>
                  <c:y val="8.7347729290868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6-4423-9381-112F7EDE7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'Unfunded seats from DOE ID Need'!$A$34:$A$37</c:f>
              <c:strCache>
                <c:ptCount val="4"/>
                <c:pt idx="0">
                  <c:v>Queens HS (Funded)</c:v>
                </c:pt>
                <c:pt idx="1">
                  <c:v>Queens HS (Unfunded)</c:v>
                </c:pt>
                <c:pt idx="2">
                  <c:v>Staten Island HS (Funded)</c:v>
                </c:pt>
                <c:pt idx="3">
                  <c:v>Staten Island HS (Unfunded)</c:v>
                </c:pt>
              </c:strCache>
            </c:strRef>
          </c:cat>
          <c:val>
            <c:numRef>
              <c:f>'Unfunded seats from DOE ID Need'!$B$34:$B$37</c:f>
              <c:numCache>
                <c:formatCode>_(* #,##0_);_(* \(#,##0\);_(* "-"??_);_(@_)</c:formatCode>
                <c:ptCount val="4"/>
                <c:pt idx="0">
                  <c:v>2802</c:v>
                </c:pt>
                <c:pt idx="1">
                  <c:v>4078</c:v>
                </c:pt>
                <c:pt idx="2">
                  <c:v>345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B6-4423-9381-112F7EDE77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59"/>
        <c:axId val="242025968"/>
        <c:axId val="336009632"/>
      </c:barChart>
      <c:catAx>
        <c:axId val="24202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09632"/>
        <c:crosses val="autoZero"/>
        <c:auto val="1"/>
        <c:lblAlgn val="ctr"/>
        <c:lblOffset val="100"/>
        <c:noMultiLvlLbl val="0"/>
      </c:catAx>
      <c:valAx>
        <c:axId val="33600963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202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'D21'!$C$2:$C$12</c:f>
              <c:strCache>
                <c:ptCount val="11"/>
                <c:pt idx="0">
                  <c:v>K231 SPED </c:v>
                </c:pt>
                <c:pt idx="1">
                  <c:v>K231 SPED </c:v>
                </c:pt>
                <c:pt idx="2">
                  <c:v>P.S. 101 </c:v>
                </c:pt>
                <c:pt idx="3">
                  <c:v>K771 SPED </c:v>
                </c:pt>
                <c:pt idx="4">
                  <c:v>CONEY ISLAND PREP CHARTER SCHOOL </c:v>
                </c:pt>
                <c:pt idx="5">
                  <c:v>P.S. 215 </c:v>
                </c:pt>
                <c:pt idx="6">
                  <c:v>P.S. 253 </c:v>
                </c:pt>
                <c:pt idx="7">
                  <c:v>P.S. 97 </c:v>
                </c:pt>
                <c:pt idx="8">
                  <c:v>P.S. 177 </c:v>
                </c:pt>
                <c:pt idx="9">
                  <c:v>P.S. 153 </c:v>
                </c:pt>
                <c:pt idx="10">
                  <c:v>P.S. 128 </c:v>
                </c:pt>
              </c:strCache>
            </c:strRef>
          </c:cat>
          <c:val>
            <c:numRef>
              <c:f>'D21'!$I$2:$I$12</c:f>
              <c:numCache>
                <c:formatCode>0%</c:formatCode>
                <c:ptCount val="11"/>
                <c:pt idx="0">
                  <c:v>1.7</c:v>
                </c:pt>
                <c:pt idx="1">
                  <c:v>1.65</c:v>
                </c:pt>
                <c:pt idx="2">
                  <c:v>1.58</c:v>
                </c:pt>
                <c:pt idx="3">
                  <c:v>1.55</c:v>
                </c:pt>
                <c:pt idx="4">
                  <c:v>1.53</c:v>
                </c:pt>
                <c:pt idx="5">
                  <c:v>1.46</c:v>
                </c:pt>
                <c:pt idx="6">
                  <c:v>1.41</c:v>
                </c:pt>
                <c:pt idx="7">
                  <c:v>1.33</c:v>
                </c:pt>
                <c:pt idx="8">
                  <c:v>1.33</c:v>
                </c:pt>
                <c:pt idx="9">
                  <c:v>1.32</c:v>
                </c:pt>
                <c:pt idx="10">
                  <c:v>1.28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F-4666-8BA8-E2E9FD25A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001168"/>
        <c:axId val="390924096"/>
      </c:barChart>
      <c:catAx>
        <c:axId val="33600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924096"/>
        <c:crosses val="autoZero"/>
        <c:auto val="1"/>
        <c:lblAlgn val="ctr"/>
        <c:lblOffset val="100"/>
        <c:noMultiLvlLbl val="0"/>
      </c:catAx>
      <c:valAx>
        <c:axId val="3909240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3600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'D21'!$C$13:$C$23</c:f>
              <c:strCache>
                <c:ptCount val="11"/>
                <c:pt idx="0">
                  <c:v>K370 SPED </c:v>
                </c:pt>
                <c:pt idx="1">
                  <c:v>P.S. 225 </c:v>
                </c:pt>
                <c:pt idx="2">
                  <c:v>P.S. 100 </c:v>
                </c:pt>
                <c:pt idx="3">
                  <c:v>P.S. 99 </c:v>
                </c:pt>
                <c:pt idx="4">
                  <c:v>CONEY ISLAND PREP CHARTER SCHOOL </c:v>
                </c:pt>
                <c:pt idx="5">
                  <c:v>P.S. 121 </c:v>
                </c:pt>
                <c:pt idx="6">
                  <c:v>I.S. 228 </c:v>
                </c:pt>
                <c:pt idx="7">
                  <c:v>P.S. 199 </c:v>
                </c:pt>
                <c:pt idx="8">
                  <c:v>I.S. 98 </c:v>
                </c:pt>
                <c:pt idx="9">
                  <c:v>P.S. 216 </c:v>
                </c:pt>
                <c:pt idx="10">
                  <c:v>P.S. 212 </c:v>
                </c:pt>
              </c:strCache>
            </c:strRef>
          </c:cat>
          <c:val>
            <c:numRef>
              <c:f>'D21'!$I$13:$I$23</c:f>
              <c:numCache>
                <c:formatCode>0%</c:formatCode>
                <c:ptCount val="11"/>
                <c:pt idx="0">
                  <c:v>1.24</c:v>
                </c:pt>
                <c:pt idx="1">
                  <c:v>1.23</c:v>
                </c:pt>
                <c:pt idx="2">
                  <c:v>1.22</c:v>
                </c:pt>
                <c:pt idx="3">
                  <c:v>1.2</c:v>
                </c:pt>
                <c:pt idx="4">
                  <c:v>1.17</c:v>
                </c:pt>
                <c:pt idx="5">
                  <c:v>1.1599999999999999</c:v>
                </c:pt>
                <c:pt idx="6">
                  <c:v>1.05</c:v>
                </c:pt>
                <c:pt idx="7">
                  <c:v>1.03</c:v>
                </c:pt>
                <c:pt idx="8">
                  <c:v>1.03</c:v>
                </c:pt>
                <c:pt idx="9">
                  <c:v>1.01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C-42BC-801D-439D4CA3E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681808"/>
        <c:axId val="342024816"/>
      </c:barChart>
      <c:catAx>
        <c:axId val="34268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24816"/>
        <c:crosses val="autoZero"/>
        <c:auto val="1"/>
        <c:lblAlgn val="ctr"/>
        <c:lblOffset val="100"/>
        <c:noMultiLvlLbl val="0"/>
      </c:catAx>
      <c:valAx>
        <c:axId val="3420248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426818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D21 4-8th Class size trend</a:t>
            </a:r>
          </a:p>
        </c:rich>
      </c:tx>
      <c:layout>
        <c:manualLayout>
          <c:xMode val="edge"/>
          <c:yMode val="edge"/>
          <c:x val="0.39150543782004898"/>
          <c:y val="2.91864249571050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377841496520299E-2"/>
          <c:y val="0.10665874312880699"/>
          <c:w val="0.92149558505221896"/>
          <c:h val="0.67996885229944803"/>
        </c:manualLayout>
      </c:layout>
      <c:lineChart>
        <c:grouping val="standard"/>
        <c:varyColors val="0"/>
        <c:ser>
          <c:idx val="0"/>
          <c:order val="0"/>
          <c:tx>
            <c:strRef>
              <c:f>'D21'!$A$15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'D21'!$B$15:$L$15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28-4E37-96DD-AC3719465B01}"/>
            </c:ext>
          </c:extLst>
        </c:ser>
        <c:ser>
          <c:idx val="1"/>
          <c:order val="1"/>
          <c:tx>
            <c:strRef>
              <c:f>'D21'!$A$16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'D21'!$B$16:$L$16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</c:v>
                </c:pt>
                <c:pt idx="9">
                  <c:v>26.6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28-4E37-96DD-AC3719465B01}"/>
            </c:ext>
          </c:extLst>
        </c:ser>
        <c:ser>
          <c:idx val="2"/>
          <c:order val="2"/>
          <c:tx>
            <c:strRef>
              <c:f>'D21'!$A$17</c:f>
              <c:strCache>
                <c:ptCount val="1"/>
                <c:pt idx="0">
                  <c:v>D21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'D21'!$B$14:$L$14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'D21'!$B$17:$L$17</c:f>
              <c:numCache>
                <c:formatCode>General</c:formatCode>
                <c:ptCount val="11"/>
                <c:pt idx="0">
                  <c:v>26.2</c:v>
                </c:pt>
                <c:pt idx="1">
                  <c:v>26.6</c:v>
                </c:pt>
                <c:pt idx="2">
                  <c:v>26.2</c:v>
                </c:pt>
                <c:pt idx="3">
                  <c:v>27.1</c:v>
                </c:pt>
                <c:pt idx="4">
                  <c:v>27.7</c:v>
                </c:pt>
                <c:pt idx="5">
                  <c:v>27.6</c:v>
                </c:pt>
                <c:pt idx="6">
                  <c:v>27.8</c:v>
                </c:pt>
                <c:pt idx="7">
                  <c:v>27.85</c:v>
                </c:pt>
                <c:pt idx="8" formatCode="0.0">
                  <c:v>27.662763466042151</c:v>
                </c:pt>
                <c:pt idx="9" formatCode="0.0">
                  <c:v>28</c:v>
                </c:pt>
                <c:pt idx="10" formatCode="0.0">
                  <c:v>27.832962138084628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28-4E37-96DD-AC3719465B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3523088"/>
        <c:axId val="317340624"/>
      </c:lineChart>
      <c:catAx>
        <c:axId val="34352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340624"/>
        <c:crosses val="autoZero"/>
        <c:auto val="1"/>
        <c:lblAlgn val="ctr"/>
        <c:lblOffset val="100"/>
        <c:noMultiLvlLbl val="0"/>
      </c:catAx>
      <c:valAx>
        <c:axId val="317340624"/>
        <c:scaling>
          <c:orientation val="minMax"/>
          <c:min val="2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52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'citywide trends'!$B$6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trends'!$C$6:$L$6</c:f>
              <c:numCache>
                <c:formatCode>General</c:formatCode>
                <c:ptCount val="10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8F-4ADC-81D8-06F2BA44C89C}"/>
            </c:ext>
          </c:extLst>
        </c:ser>
        <c:ser>
          <c:idx val="1"/>
          <c:order val="1"/>
          <c:tx>
            <c:strRef>
              <c:f>'citywide trends'!$B$7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trends'!$C$7:$L$7</c:f>
              <c:numCache>
                <c:formatCode>General</c:formatCode>
                <c:ptCount val="10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8F-4ADC-81D8-06F2BA44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367904"/>
        <c:axId val="336701840"/>
      </c:lineChart>
      <c:catAx>
        <c:axId val="31236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701840"/>
        <c:crosses val="autoZero"/>
        <c:auto val="1"/>
        <c:lblAlgn val="ctr"/>
        <c:lblOffset val="100"/>
        <c:noMultiLvlLbl val="0"/>
      </c:catAx>
      <c:valAx>
        <c:axId val="3367018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236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BF-425E-BA07-C7D76D5F93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Distrcts'!$A$2:$A$13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D26</c:v>
                </c:pt>
                <c:pt idx="3">
                  <c:v>D24</c:v>
                </c:pt>
                <c:pt idx="4">
                  <c:v>D28</c:v>
                </c:pt>
                <c:pt idx="5">
                  <c:v>D22</c:v>
                </c:pt>
                <c:pt idx="6">
                  <c:v>D15</c:v>
                </c:pt>
                <c:pt idx="7">
                  <c:v>D10</c:v>
                </c:pt>
                <c:pt idx="8">
                  <c:v>D30</c:v>
                </c:pt>
                <c:pt idx="9">
                  <c:v>D31</c:v>
                </c:pt>
                <c:pt idx="10">
                  <c:v>D11</c:v>
                </c:pt>
                <c:pt idx="11">
                  <c:v>D27</c:v>
                </c:pt>
              </c:strCache>
            </c:strRef>
          </c:cat>
          <c:val>
            <c:numRef>
              <c:f>'Averages Overcrowded Distrcts'!$B$2:$B$13</c:f>
              <c:numCache>
                <c:formatCode>0%</c:formatCode>
                <c:ptCount val="12"/>
                <c:pt idx="0">
                  <c:v>1.259290605524352</c:v>
                </c:pt>
                <c:pt idx="1">
                  <c:v>1.2142713567839201</c:v>
                </c:pt>
                <c:pt idx="2">
                  <c:v>1.207516797312429</c:v>
                </c:pt>
                <c:pt idx="3">
                  <c:v>1.150926708465182</c:v>
                </c:pt>
                <c:pt idx="4">
                  <c:v>1.090012008562627</c:v>
                </c:pt>
                <c:pt idx="5">
                  <c:v>1.076824739757716</c:v>
                </c:pt>
                <c:pt idx="6">
                  <c:v>1.041278337531486</c:v>
                </c:pt>
                <c:pt idx="7">
                  <c:v>1.0353040633672099</c:v>
                </c:pt>
                <c:pt idx="8">
                  <c:v>1.031436479520581</c:v>
                </c:pt>
                <c:pt idx="9">
                  <c:v>1.016624693430777</c:v>
                </c:pt>
                <c:pt idx="10">
                  <c:v>1.01039806229051</c:v>
                </c:pt>
                <c:pt idx="11">
                  <c:v>0.99846799440484901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BF-425E-BA07-C7D76D5F9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237353504"/>
        <c:axId val="-29164304"/>
      </c:barChart>
      <c:catAx>
        <c:axId val="23735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9164304"/>
        <c:crosses val="autoZero"/>
        <c:auto val="1"/>
        <c:lblAlgn val="ctr"/>
        <c:lblOffset val="100"/>
        <c:noMultiLvlLbl val="0"/>
      </c:catAx>
      <c:valAx>
        <c:axId val="-2916430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23735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76764082374302E-2"/>
          <c:y val="0.199490740740741"/>
          <c:w val="0.90447323591762596"/>
          <c:h val="0.700054316127150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5F-496A-BCEE-1D9B280893B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2B8-4597-8FD4-DAF13E141B5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037-48B4-A466-83848FDDC97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2B8-4597-8FD4-DAF13E141B5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2B8-4597-8FD4-DAF13E141B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Distrcts'!$A$14:$A$27</c:f>
              <c:strCache>
                <c:ptCount val="14"/>
                <c:pt idx="0">
                  <c:v>D21</c:v>
                </c:pt>
                <c:pt idx="1">
                  <c:v>D9</c:v>
                </c:pt>
                <c:pt idx="2">
                  <c:v>D6</c:v>
                </c:pt>
                <c:pt idx="3">
                  <c:v>D4</c:v>
                </c:pt>
                <c:pt idx="4">
                  <c:v>D12</c:v>
                </c:pt>
                <c:pt idx="5">
                  <c:v>D29</c:v>
                </c:pt>
                <c:pt idx="6">
                  <c:v>D2</c:v>
                </c:pt>
                <c:pt idx="7">
                  <c:v>D8</c:v>
                </c:pt>
                <c:pt idx="8">
                  <c:v>D7</c:v>
                </c:pt>
                <c:pt idx="9">
                  <c:v>D3</c:v>
                </c:pt>
                <c:pt idx="10">
                  <c:v>D5</c:v>
                </c:pt>
                <c:pt idx="11">
                  <c:v>D13</c:v>
                </c:pt>
                <c:pt idx="12">
                  <c:v>D1</c:v>
                </c:pt>
                <c:pt idx="13">
                  <c:v>D14</c:v>
                </c:pt>
              </c:strCache>
            </c:strRef>
          </c:cat>
          <c:val>
            <c:numRef>
              <c:f>'Averages Overcrowded Distrcts'!$B$14:$B$27</c:f>
              <c:numCache>
                <c:formatCode>0%</c:formatCode>
                <c:ptCount val="14"/>
                <c:pt idx="0">
                  <c:v>0.99241980956433795</c:v>
                </c:pt>
                <c:pt idx="1">
                  <c:v>0.94916079436258805</c:v>
                </c:pt>
                <c:pt idx="2">
                  <c:v>0.93040830137604302</c:v>
                </c:pt>
                <c:pt idx="3">
                  <c:v>0.92551451931209505</c:v>
                </c:pt>
                <c:pt idx="4">
                  <c:v>0.92500085303852297</c:v>
                </c:pt>
                <c:pt idx="5">
                  <c:v>0.90956215226181003</c:v>
                </c:pt>
                <c:pt idx="6">
                  <c:v>0.90656952266389601</c:v>
                </c:pt>
                <c:pt idx="7">
                  <c:v>0.89598777658310202</c:v>
                </c:pt>
                <c:pt idx="8">
                  <c:v>0.88925223457597602</c:v>
                </c:pt>
                <c:pt idx="9">
                  <c:v>0.87487562189054702</c:v>
                </c:pt>
                <c:pt idx="10">
                  <c:v>0.87159315840227403</c:v>
                </c:pt>
                <c:pt idx="11">
                  <c:v>0.85903523259014603</c:v>
                </c:pt>
                <c:pt idx="12">
                  <c:v>0.83140147523709196</c:v>
                </c:pt>
                <c:pt idx="13">
                  <c:v>0.80837965243087295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B8-4597-8FD4-DAF13E141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-27"/>
        <c:axId val="156029504"/>
        <c:axId val="155820144"/>
      </c:barChart>
      <c:catAx>
        <c:axId val="15602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820144"/>
        <c:crosses val="autoZero"/>
        <c:auto val="1"/>
        <c:lblAlgn val="ctr"/>
        <c:lblOffset val="100"/>
        <c:noMultiLvlLbl val="0"/>
      </c:catAx>
      <c:valAx>
        <c:axId val="1558201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15602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DOE Identified need for </a:t>
            </a:r>
            <a:r>
              <a:rPr lang="en-US" sz="2800" b="1" i="0" u="none" strike="noStrike" baseline="0" dirty="0">
                <a:solidFill>
                  <a:schemeClr val="tx1"/>
                </a:solidFill>
                <a:effectLst/>
              </a:rPr>
              <a:t>75,531 </a:t>
            </a:r>
            <a:r>
              <a:rPr lang="en-US" sz="2800" b="1" dirty="0">
                <a:solidFill>
                  <a:schemeClr val="tx1"/>
                </a:solidFill>
              </a:rPr>
              <a:t>K-8 seats citywide </a:t>
            </a:r>
          </a:p>
          <a:p>
            <a:pPr algn="ctr">
              <a:defRPr/>
            </a:pPr>
            <a:r>
              <a:rPr lang="en-US" sz="2800" b="1" baseline="0" dirty="0">
                <a:solidFill>
                  <a:schemeClr val="tx1"/>
                </a:solidFill>
              </a:rPr>
              <a:t>DOE says 2,436 seats needed for District 21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</a:rPr>
              <a:t>Feb. 2017 capital plan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(based on DOE 1.16 analysis )</a:t>
            </a:r>
          </a:p>
        </c:rich>
      </c:tx>
      <c:layout>
        <c:manualLayout>
          <c:xMode val="edge"/>
          <c:yMode val="edge"/>
          <c:x val="0.188297210168423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DOE Identfied need 2.17 (based on 1.16)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8-40C0-BA39-F765B4504E6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1A3-B583-1685A2CD6D9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B9C-4B5B-BBFB-F6E4569DAD54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B9C-4B5B-BBFB-F6E4569DAD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3232</c:v>
                </c:pt>
                <c:pt idx="1">
                  <c:v>692</c:v>
                </c:pt>
                <c:pt idx="2">
                  <c:v>1028</c:v>
                </c:pt>
                <c:pt idx="3">
                  <c:v>1028</c:v>
                </c:pt>
                <c:pt idx="4">
                  <c:v>572</c:v>
                </c:pt>
                <c:pt idx="5">
                  <c:v>5692</c:v>
                </c:pt>
                <c:pt idx="6">
                  <c:v>2492</c:v>
                </c:pt>
                <c:pt idx="7">
                  <c:v>1484</c:v>
                </c:pt>
                <c:pt idx="8">
                  <c:v>3417</c:v>
                </c:pt>
                <c:pt idx="9">
                  <c:v>1563</c:v>
                </c:pt>
                <c:pt idx="10">
                  <c:v>7546</c:v>
                </c:pt>
                <c:pt idx="11">
                  <c:v>1000</c:v>
                </c:pt>
                <c:pt idx="12">
                  <c:v>10322</c:v>
                </c:pt>
                <c:pt idx="13">
                  <c:v>2436</c:v>
                </c:pt>
                <c:pt idx="14">
                  <c:v>1300</c:v>
                </c:pt>
                <c:pt idx="15">
                  <c:v>9403</c:v>
                </c:pt>
                <c:pt idx="16">
                  <c:v>5123</c:v>
                </c:pt>
                <c:pt idx="17">
                  <c:v>2504</c:v>
                </c:pt>
                <c:pt idx="18">
                  <c:v>1736</c:v>
                </c:pt>
                <c:pt idx="19">
                  <c:v>3638</c:v>
                </c:pt>
                <c:pt idx="20">
                  <c:v>5975</c:v>
                </c:pt>
                <c:pt idx="21">
                  <c:v>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1-4B6F-B42F-BC56801E0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567120"/>
        <c:axId val="240569440"/>
      </c:barChart>
      <c:catAx>
        <c:axId val="24056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569440"/>
        <c:crosses val="autoZero"/>
        <c:auto val="1"/>
        <c:lblAlgn val="ctr"/>
        <c:lblOffset val="100"/>
        <c:noMultiLvlLbl val="0"/>
      </c:catAx>
      <c:valAx>
        <c:axId val="240569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056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i="0" baseline="0" dirty="0">
                <a:solidFill>
                  <a:schemeClr val="tx1"/>
                </a:solidFill>
                <a:effectLst/>
              </a:rPr>
              <a:t>But capital plan only funds 41,177 citywide K-8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2800" b="1" i="0" baseline="0" dirty="0">
                <a:solidFill>
                  <a:schemeClr val="tx1"/>
                </a:solidFill>
                <a:effectLst/>
              </a:rPr>
              <a:t>District 21 has 912 funded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800" b="0" i="0" baseline="0" dirty="0">
                <a:solidFill>
                  <a:schemeClr val="tx1"/>
                </a:solidFill>
                <a:effectLst/>
              </a:rPr>
              <a:t>(Feb. 2017 capital plan)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2800" b="1" i="0" baseline="0" dirty="0">
              <a:effectLst/>
            </a:endParaRPr>
          </a:p>
        </c:rich>
      </c:tx>
      <c:layout>
        <c:manualLayout>
          <c:xMode val="edge"/>
          <c:yMode val="edge"/>
          <c:x val="0.1109541062801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670-4049-A249-4603D0A8624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E4-4685-B26D-7FD65E2C6A84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E4-4685-B26D-7FD65E2C6A84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3F1-4E19-9E56-BD85CD32E40D}"/>
              </c:ext>
            </c:extLst>
          </c:dPt>
          <c:dLbls>
            <c:dLbl>
              <c:idx val="4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1E4-4685-B26D-7FD65E2C6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'11.16 Funded seatsDOE need'!$A$2:$A$23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'11.16 Funded seatsDOE need'!$B$2:$B$23</c:f>
              <c:numCache>
                <c:formatCode>General</c:formatCode>
                <c:ptCount val="22"/>
                <c:pt idx="0">
                  <c:v>3150</c:v>
                </c:pt>
                <c:pt idx="1">
                  <c:v>692</c:v>
                </c:pt>
                <c:pt idx="2">
                  <c:v>456</c:v>
                </c:pt>
                <c:pt idx="3">
                  <c:v>456</c:v>
                </c:pt>
                <c:pt idx="4">
                  <c:v>0</c:v>
                </c:pt>
                <c:pt idx="5">
                  <c:v>3016</c:v>
                </c:pt>
                <c:pt idx="6">
                  <c:v>640</c:v>
                </c:pt>
                <c:pt idx="7">
                  <c:v>912</c:v>
                </c:pt>
                <c:pt idx="8">
                  <c:v>2593</c:v>
                </c:pt>
                <c:pt idx="9">
                  <c:v>991</c:v>
                </c:pt>
                <c:pt idx="10">
                  <c:v>3840</c:v>
                </c:pt>
                <c:pt idx="11">
                  <c:v>1000</c:v>
                </c:pt>
                <c:pt idx="12">
                  <c:v>4869</c:v>
                </c:pt>
                <c:pt idx="13">
                  <c:v>912</c:v>
                </c:pt>
                <c:pt idx="14">
                  <c:v>456</c:v>
                </c:pt>
                <c:pt idx="15">
                  <c:v>4885</c:v>
                </c:pt>
                <c:pt idx="16">
                  <c:v>2221</c:v>
                </c:pt>
                <c:pt idx="17">
                  <c:v>924</c:v>
                </c:pt>
                <c:pt idx="18">
                  <c:v>972</c:v>
                </c:pt>
                <c:pt idx="19">
                  <c:v>1920</c:v>
                </c:pt>
                <c:pt idx="20">
                  <c:v>4536</c:v>
                </c:pt>
                <c:pt idx="21">
                  <c:v>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0-4160-A39B-2516ECFFF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-42"/>
        <c:axId val="342241568"/>
        <c:axId val="342243344"/>
      </c:barChart>
      <c:catAx>
        <c:axId val="34224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243344"/>
        <c:crosses val="autoZero"/>
        <c:auto val="1"/>
        <c:lblAlgn val="ctr"/>
        <c:lblOffset val="100"/>
        <c:noMultiLvlLbl val="0"/>
      </c:catAx>
      <c:valAx>
        <c:axId val="3422433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224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'2.17%OfSeatNeedFunded'!$B$1</c:f>
              <c:strCache>
                <c:ptCount val="1"/>
                <c:pt idx="0">
                  <c:v>% DOE funded seats/need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6-42A9-AE0B-8DBD635886E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D76-414C-849B-775D35BF5134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D76-414C-849B-775D35BF51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'2.17%OfSeatNeedFunded'!$B$2:$B$23</c:f>
              <c:numCache>
                <c:formatCode>0%</c:formatCode>
                <c:ptCount val="22"/>
                <c:pt idx="0">
                  <c:v>0.97462871287128705</c:v>
                </c:pt>
                <c:pt idx="1">
                  <c:v>1</c:v>
                </c:pt>
                <c:pt idx="2">
                  <c:v>0.44357976653696501</c:v>
                </c:pt>
                <c:pt idx="3">
                  <c:v>0.44357976653696501</c:v>
                </c:pt>
                <c:pt idx="4">
                  <c:v>0</c:v>
                </c:pt>
                <c:pt idx="5">
                  <c:v>0.52986647926914998</c:v>
                </c:pt>
                <c:pt idx="6">
                  <c:v>0.25682182985553798</c:v>
                </c:pt>
                <c:pt idx="7">
                  <c:v>0.61455525606468997</c:v>
                </c:pt>
                <c:pt idx="8">
                  <c:v>0.75885279484928303</c:v>
                </c:pt>
                <c:pt idx="9">
                  <c:v>0.63403710812540004</c:v>
                </c:pt>
                <c:pt idx="10">
                  <c:v>0.50887887622581496</c:v>
                </c:pt>
                <c:pt idx="11">
                  <c:v>1</c:v>
                </c:pt>
                <c:pt idx="12">
                  <c:v>0.47171090873861699</c:v>
                </c:pt>
                <c:pt idx="13">
                  <c:v>0.37438423645320201</c:v>
                </c:pt>
                <c:pt idx="14">
                  <c:v>0.350769230769231</c:v>
                </c:pt>
                <c:pt idx="15">
                  <c:v>0.51951504838881202</c:v>
                </c:pt>
                <c:pt idx="16">
                  <c:v>0.43353503806363403</c:v>
                </c:pt>
                <c:pt idx="17">
                  <c:v>0.36900958466453698</c:v>
                </c:pt>
                <c:pt idx="18">
                  <c:v>0.55990783410138301</c:v>
                </c:pt>
                <c:pt idx="19">
                  <c:v>0.52776250687190696</c:v>
                </c:pt>
                <c:pt idx="20">
                  <c:v>0.75916317991631799</c:v>
                </c:pt>
                <c:pt idx="21">
                  <c:v>0.51851851851851904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9-43E6-BBAA-4E67DDA4E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646608"/>
        <c:axId val="240648928"/>
      </c:barChart>
      <c:catAx>
        <c:axId val="2406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648928"/>
        <c:crosses val="autoZero"/>
        <c:auto val="1"/>
        <c:lblAlgn val="ctr"/>
        <c:lblOffset val="100"/>
        <c:noMultiLvlLbl val="0"/>
      </c:catAx>
      <c:valAx>
        <c:axId val="240648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4064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E70-40C5-8D6F-3B9B24F52AF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E70-40C5-8D6F-3B9B24F52AF3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8E70-40C5-8D6F-3B9B24F52AF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70-40C5-8D6F-3B9B24F52AF3}"/>
              </c:ext>
            </c:extLst>
          </c:dPt>
          <c:dLbls>
            <c:dLbl>
              <c:idx val="0"/>
              <c:layout>
                <c:manualLayout>
                  <c:x val="0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70-40C5-8D6F-3B9B24F52AF3}"/>
                </c:ext>
              </c:extLst>
            </c:dLbl>
            <c:dLbl>
              <c:idx val="1"/>
              <c:layout>
                <c:manualLayout>
                  <c:x val="-1.6428389629962201E-3"/>
                  <c:y val="2.2363287447018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70-40C5-8D6F-3B9B24F52AF3}"/>
                </c:ext>
              </c:extLst>
            </c:dLbl>
            <c:dLbl>
              <c:idx val="3"/>
              <c:layout>
                <c:manualLayout>
                  <c:x val="1.13496463199978E-3"/>
                  <c:y val="4.5521616750436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70-40C5-8D6F-3B9B24F52AF3}"/>
                </c:ext>
              </c:extLst>
            </c:dLbl>
            <c:dLbl>
              <c:idx val="5"/>
              <c:layout>
                <c:manualLayout>
                  <c:x val="-2.7778035949960001E-3"/>
                  <c:y val="8.33116337964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0-40C5-8D6F-3B9B24F52AF3}"/>
                </c:ext>
              </c:extLst>
            </c:dLbl>
            <c:dLbl>
              <c:idx val="6"/>
              <c:layout>
                <c:manualLayout>
                  <c:x val="-3.9127682269958297E-3"/>
                  <c:y val="4.552161675043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70-40C5-8D6F-3B9B24F52AF3}"/>
                </c:ext>
              </c:extLst>
            </c:dLbl>
            <c:dLbl>
              <c:idx val="7"/>
              <c:layout>
                <c:manualLayout>
                  <c:x val="2.7778035949960001E-3"/>
                  <c:y val="9.18382753572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70-40C5-8D6F-3B9B24F52AF3}"/>
                </c:ext>
              </c:extLst>
            </c:dLbl>
            <c:dLbl>
              <c:idx val="8"/>
              <c:layout>
                <c:manualLayout>
                  <c:x val="2.1692123238213198E-3"/>
                  <c:y val="4.5543498636393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70-40C5-8D6F-3B9B24F52AF3}"/>
                </c:ext>
              </c:extLst>
            </c:dLbl>
            <c:dLbl>
              <c:idx val="10"/>
              <c:layout>
                <c:manualLayout>
                  <c:x val="-2.1691973969632E-3"/>
                  <c:y val="4.5140711577719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70-40C5-8D6F-3B9B24F52AF3}"/>
                </c:ext>
              </c:extLst>
            </c:dLbl>
            <c:dLbl>
              <c:idx val="11"/>
              <c:layout>
                <c:manualLayout>
                  <c:x val="3.4048938959993498E-3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70-40C5-8D6F-3B9B24F52AF3}"/>
                </c:ext>
              </c:extLst>
            </c:dLbl>
            <c:dLbl>
              <c:idx val="12"/>
              <c:layout>
                <c:manualLayout>
                  <c:x val="-2.1691973969631198E-3"/>
                  <c:y val="8.8651939340915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0-40C5-8D6F-3B9B24F52AF3}"/>
                </c:ext>
              </c:extLst>
            </c:dLbl>
            <c:dLbl>
              <c:idx val="13"/>
              <c:layout>
                <c:manualLayout>
                  <c:x val="0"/>
                  <c:y val="4.5603674540681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70-40C5-8D6F-3B9B24F52AF3}"/>
                </c:ext>
              </c:extLst>
            </c:dLbl>
            <c:dLbl>
              <c:idx val="15"/>
              <c:layout>
                <c:manualLayout>
                  <c:x val="2.16919739696304E-3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70-40C5-8D6F-3B9B24F52AF3}"/>
                </c:ext>
              </c:extLst>
            </c:dLbl>
            <c:dLbl>
              <c:idx val="16"/>
              <c:layout>
                <c:manualLayout>
                  <c:x val="-2.1692123238214798E-3"/>
                  <c:y val="9.1612162535729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E70-40C5-8D6F-3B9B24F52AF3}"/>
                </c:ext>
              </c:extLst>
            </c:dLbl>
            <c:dLbl>
              <c:idx val="17"/>
              <c:layout>
                <c:manualLayout>
                  <c:x val="-3.2034600156428499E-3"/>
                  <c:y val="9.18601572432324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70-40C5-8D6F-3B9B24F52AF3}"/>
                </c:ext>
              </c:extLst>
            </c:dLbl>
            <c:dLbl>
              <c:idx val="18"/>
              <c:layout>
                <c:manualLayout>
                  <c:x val="-7.6425122361698699E-3"/>
                  <c:y val="-7.731599704457149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E70-40C5-8D6F-3B9B24F52AF3}"/>
                </c:ext>
              </c:extLst>
            </c:dLbl>
            <c:dLbl>
              <c:idx val="19"/>
              <c:layout>
                <c:manualLayout>
                  <c:x val="-1.5907263815660599E-16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0-40C5-8D6F-3B9B24F52AF3}"/>
                </c:ext>
              </c:extLst>
            </c:dLbl>
            <c:dLbl>
              <c:idx val="20"/>
              <c:layout>
                <c:manualLayout>
                  <c:x val="0"/>
                  <c:y val="1.4067512394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70-40C5-8D6F-3B9B24F52AF3}"/>
                </c:ext>
              </c:extLst>
            </c:dLbl>
            <c:dLbl>
              <c:idx val="21"/>
              <c:layout>
                <c:manualLayout>
                  <c:x val="0"/>
                  <c:y val="2.236328744701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E70-40C5-8D6F-3B9B24F52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'2.17%OfSeatNeedFunded'!$G$2:$G$23</c:f>
              <c:numCache>
                <c:formatCode>0%</c:formatCode>
                <c:ptCount val="22"/>
                <c:pt idx="0">
                  <c:v>0.69863861386138604</c:v>
                </c:pt>
                <c:pt idx="1">
                  <c:v>1</c:v>
                </c:pt>
                <c:pt idx="2">
                  <c:v>0</c:v>
                </c:pt>
                <c:pt idx="3">
                  <c:v>0.33463035019455201</c:v>
                </c:pt>
                <c:pt idx="4">
                  <c:v>0</c:v>
                </c:pt>
                <c:pt idx="5">
                  <c:v>8.7842586085734295E-2</c:v>
                </c:pt>
                <c:pt idx="6">
                  <c:v>0.22231139646869999</c:v>
                </c:pt>
                <c:pt idx="7">
                  <c:v>0.30727762803234498</c:v>
                </c:pt>
                <c:pt idx="8">
                  <c:v>0.28475270705297001</c:v>
                </c:pt>
                <c:pt idx="9">
                  <c:v>0</c:v>
                </c:pt>
                <c:pt idx="10">
                  <c:v>0.21084018022793499</c:v>
                </c:pt>
                <c:pt idx="11">
                  <c:v>1</c:v>
                </c:pt>
                <c:pt idx="12">
                  <c:v>0.12671962797907399</c:v>
                </c:pt>
                <c:pt idx="13">
                  <c:v>0.37438423645320201</c:v>
                </c:pt>
                <c:pt idx="14">
                  <c:v>0</c:v>
                </c:pt>
                <c:pt idx="15">
                  <c:v>0.42305647133893398</c:v>
                </c:pt>
                <c:pt idx="16">
                  <c:v>0.224087448760492</c:v>
                </c:pt>
                <c:pt idx="17">
                  <c:v>0.18690095846645399</c:v>
                </c:pt>
                <c:pt idx="18">
                  <c:v>0.36866359447004599</c:v>
                </c:pt>
                <c:pt idx="19">
                  <c:v>0.29521715228147299</c:v>
                </c:pt>
                <c:pt idx="20">
                  <c:v>0.41573221757322198</c:v>
                </c:pt>
                <c:pt idx="21">
                  <c:v>0.38231780167264001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E70-40C5-8D6F-3B9B24F52A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-27"/>
        <c:axId val="-26021984"/>
        <c:axId val="-26019936"/>
      </c:barChart>
      <c:catAx>
        <c:axId val="-260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6019936"/>
        <c:crosses val="autoZero"/>
        <c:auto val="1"/>
        <c:lblAlgn val="ctr"/>
        <c:lblOffset val="100"/>
        <c:noMultiLvlLbl val="0"/>
      </c:catAx>
      <c:valAx>
        <c:axId val="-260199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2602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21EC2-005A-034E-A689-C6A5FB7C215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BF764-7D5E-7745-A29D-C0D0D4C5D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9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7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9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4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7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3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4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7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6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7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8866C-93FE-9843-93E0-B0B674A387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0EF6-0C35-4948-8AD4-4537FB74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6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uncil.nyc.gov/press/2017/02/16/1370/" TargetMode="External"/><Relationship Id="rId2" Type="http://schemas.openxmlformats.org/officeDocument/2006/relationships/hyperlink" Target="https://www.classsizematters.org/letter-to-mayor-and-chancellor-to-expand-capital-plan-to-address-school-overcrowding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\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900" dirty="0"/>
              <a:t>Problems with School Planning &amp; Siting </a:t>
            </a:r>
            <a:r>
              <a:rPr lang="en-US" sz="3600" i="1" dirty="0"/>
              <a:t>Resulting in overcrowding citywide </a:t>
            </a:r>
            <a:br>
              <a:rPr lang="en-US" sz="3600" i="1" dirty="0"/>
            </a:br>
            <a:r>
              <a:rPr lang="en-US" sz="3600" i="1" dirty="0"/>
              <a:t>and in District 21 schools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r>
              <a:rPr lang="en-US" sz="2200" dirty="0"/>
              <a:t>Leonie Haimson and Olivia Levey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March 2017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9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63462"/>
              </p:ext>
            </p:extLst>
          </p:nvPr>
        </p:nvGraphicFramePr>
        <p:xfrm>
          <a:off x="889000" y="501374"/>
          <a:ext cx="10515600" cy="5726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8157" y="6387548"/>
            <a:ext cx="804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</p:spTree>
    <p:extLst>
      <p:ext uri="{BB962C8B-B14F-4D97-AF65-F5344CB8AC3E}">
        <p14:creationId xmlns:p14="http://schemas.microsoft.com/office/powerpoint/2010/main" val="435737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923E91-966A-4B33-9582-0F1D5D189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34474"/>
              </p:ext>
            </p:extLst>
          </p:nvPr>
        </p:nvGraphicFramePr>
        <p:xfrm>
          <a:off x="649356" y="1688305"/>
          <a:ext cx="10323443" cy="455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04661" y="6241775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9356" y="457199"/>
            <a:ext cx="102339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55% K-8 seats funded citywide compared to DOE estimate of need</a:t>
            </a:r>
          </a:p>
          <a:p>
            <a:pPr algn="ctr"/>
            <a:r>
              <a:rPr lang="en-US" sz="2800" b="1" i="1" dirty="0"/>
              <a:t>DOE claims 37% need funded for D21</a:t>
            </a:r>
          </a:p>
          <a:p>
            <a:pPr algn="ctr"/>
            <a:r>
              <a:rPr lang="en-US" dirty="0"/>
              <a:t>Data: Feb.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51737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724037"/>
              </p:ext>
            </p:extLst>
          </p:nvPr>
        </p:nvGraphicFramePr>
        <p:xfrm>
          <a:off x="449451" y="2016059"/>
          <a:ext cx="11189776" cy="4119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640496" y="6135757"/>
            <a:ext cx="781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451" y="354066"/>
            <a:ext cx="109606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Citywide only 29% of needed K-8 seats have sites &amp; in design </a:t>
            </a:r>
          </a:p>
          <a:p>
            <a:pPr algn="ctr"/>
            <a:r>
              <a:rPr lang="en-US" sz="2400" b="1" dirty="0"/>
              <a:t>4 districts have NONE of their needed seats in process of design</a:t>
            </a:r>
          </a:p>
          <a:p>
            <a:pPr algn="ctr"/>
            <a:r>
              <a:rPr lang="en-US" sz="2400" b="1" dirty="0"/>
              <a:t>37% for District 21</a:t>
            </a:r>
          </a:p>
          <a:p>
            <a:pPr algn="ctr"/>
            <a:r>
              <a:rPr lang="en-US" dirty="0"/>
              <a:t>(Feb. 2017 capital plan)</a:t>
            </a:r>
          </a:p>
        </p:txBody>
      </p:sp>
    </p:spTree>
    <p:extLst>
      <p:ext uri="{BB962C8B-B14F-4D97-AF65-F5344CB8AC3E}">
        <p14:creationId xmlns:p14="http://schemas.microsoft.com/office/powerpoint/2010/main" val="443583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850605" y="361507"/>
          <a:ext cx="10377376" cy="555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94884" y="5911702"/>
            <a:ext cx="984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DOE claims no more HS seats needed in Manhattan, Bronx or Brooklyn</a:t>
            </a:r>
          </a:p>
        </p:txBody>
      </p:sp>
    </p:spTree>
    <p:extLst>
      <p:ext uri="{BB962C8B-B14F-4D97-AF65-F5344CB8AC3E}">
        <p14:creationId xmlns:p14="http://schemas.microsoft.com/office/powerpoint/2010/main" val="69998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Yet we don’t trust DOE’s 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They are based upon an unreliable school capacity formula</a:t>
            </a:r>
          </a:p>
          <a:p>
            <a:endParaRPr lang="en-US" dirty="0"/>
          </a:p>
          <a:p>
            <a:r>
              <a:rPr lang="en-US" dirty="0"/>
              <a:t>They are based upon estimates from housing starts and a CEQR formula from census data hasn’t been updated in nearly 20 years</a:t>
            </a:r>
          </a:p>
          <a:p>
            <a:endParaRPr lang="en-US" dirty="0"/>
          </a:p>
          <a:p>
            <a:r>
              <a:rPr lang="en-US" dirty="0"/>
              <a:t>They are based upon widely divergent enrollment projections from two consulting companies</a:t>
            </a:r>
          </a:p>
          <a:p>
            <a:endParaRPr lang="en-US" dirty="0"/>
          </a:p>
          <a:p>
            <a:r>
              <a:rPr lang="en-US" dirty="0"/>
              <a:t>The methodology 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27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21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51% of K-8 schools in District 21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55% or 13,904 K-8 D21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109 cluster rooms are missing from District 21 schools according to DOE’s utilization formula </a:t>
            </a:r>
          </a:p>
        </p:txBody>
      </p:sp>
    </p:spTree>
    <p:extLst>
      <p:ext uri="{BB962C8B-B14F-4D97-AF65-F5344CB8AC3E}">
        <p14:creationId xmlns:p14="http://schemas.microsoft.com/office/powerpoint/2010/main" val="1498939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22 Schools in District 21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2015-2016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549339"/>
              </p:ext>
            </p:extLst>
          </p:nvPr>
        </p:nvGraphicFramePr>
        <p:xfrm>
          <a:off x="367748" y="1825625"/>
          <a:ext cx="1149957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1698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More District 21 overcrowded schools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sz="2400" dirty="0"/>
            </a:br>
            <a:br>
              <a:rPr lang="en-US" sz="2400" dirty="0"/>
            </a:br>
            <a:r>
              <a:rPr lang="en-US" sz="1800" dirty="0"/>
              <a:t>Data Source: 2015-2016 Blue Book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508001"/>
              </p:ext>
            </p:extLst>
          </p:nvPr>
        </p:nvGraphicFramePr>
        <p:xfrm>
          <a:off x="357809" y="1825625"/>
          <a:ext cx="1149957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105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DOE Capacity formula underestimates overcrowding by assuming overly large class sizes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Relies on school capacity formula that assumes class sizes larger than currently exist on average in NYC schools in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Blue Book working group co-chaired by SCA President Grillo and CEC 2 President Shino Tanikawa urged that school capacity formula be aligned with smaller classes in DOE’s C4E plan </a:t>
            </a:r>
          </a:p>
          <a:p>
            <a:endParaRPr lang="en-US" dirty="0"/>
          </a:p>
          <a:p>
            <a:r>
              <a:rPr lang="en-US" dirty="0"/>
              <a:t>Mayor’s office rejected that recommendation in July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0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DOE enrollment projections inconsistent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236"/>
            <a:ext cx="10515600" cy="4909930"/>
          </a:xfrm>
        </p:spPr>
        <p:txBody>
          <a:bodyPr>
            <a:normAutofit fontScale="25000" lnSpcReduction="20000"/>
          </a:bodyPr>
          <a:lstStyle/>
          <a:p>
            <a:endParaRPr lang="en-US" sz="4500" dirty="0"/>
          </a:p>
          <a:p>
            <a:r>
              <a:rPr lang="en-US" sz="8000" dirty="0"/>
              <a:t> DOE consultants Grier Partnership project a </a:t>
            </a:r>
            <a:r>
              <a:rPr lang="en-US" sz="8000" b="1" i="1" dirty="0"/>
              <a:t>decrease of 59,000 students citywide </a:t>
            </a:r>
            <a:r>
              <a:rPr lang="en-US" sz="8000" dirty="0"/>
              <a:t>between 2014 and 2024 -- 57,000 fewer K-8 students and nearly 2,000 fewer in HS. </a:t>
            </a:r>
          </a:p>
          <a:p>
            <a:endParaRPr lang="en-US" sz="8000" dirty="0"/>
          </a:p>
          <a:p>
            <a:r>
              <a:rPr lang="en-US" sz="8000" dirty="0"/>
              <a:t>Statistical Forecasting projects a </a:t>
            </a:r>
            <a:r>
              <a:rPr lang="en-US" sz="8000" b="1" i="1" dirty="0"/>
              <a:t>decrease of 28,000 students</a:t>
            </a:r>
            <a:r>
              <a:rPr lang="en-US" sz="8000" dirty="0"/>
              <a:t> --- 23,000 fewer K-8 students and about 5,000 fewer in HS over same period.</a:t>
            </a:r>
          </a:p>
          <a:p>
            <a:endParaRPr lang="en-US" sz="8000" dirty="0"/>
          </a:p>
          <a:p>
            <a:r>
              <a:rPr lang="en-US" sz="8000" dirty="0"/>
              <a:t>Yet by using the housing start data with City Planning ratio, </a:t>
            </a:r>
            <a:r>
              <a:rPr lang="en-US" sz="8000" b="1" i="1" dirty="0"/>
              <a:t>more than 79,000 additional students will be enrolled in 2024</a:t>
            </a:r>
            <a:r>
              <a:rPr lang="en-US" sz="8000" dirty="0"/>
              <a:t>– about 58,000 more students in K-8 and about 21,000 in HS.</a:t>
            </a:r>
          </a:p>
          <a:p>
            <a:endParaRPr lang="en-US" sz="8000" dirty="0"/>
          </a:p>
          <a:p>
            <a:r>
              <a:rPr lang="en-US" sz="8000" dirty="0"/>
              <a:t>The consultants’ forecasts also vary widely from year to year.  </a:t>
            </a:r>
          </a:p>
          <a:p>
            <a:endParaRPr lang="en-US" sz="8000" dirty="0"/>
          </a:p>
          <a:p>
            <a:r>
              <a:rPr lang="en-US" sz="8000" dirty="0"/>
              <a:t>For example, 2 years ago Statistical Forecasting projected an increase of about 60,000 students instead of decrease of 28,000 over next decade. </a:t>
            </a:r>
          </a:p>
          <a:p>
            <a:endParaRPr lang="en-US" sz="3400" dirty="0"/>
          </a:p>
          <a:p>
            <a:endParaRPr lang="en-US" sz="3400" dirty="0"/>
          </a:p>
          <a:p>
            <a:pPr marL="0" indent="0">
              <a:buNone/>
            </a:pPr>
            <a:r>
              <a:rPr lang="en-US" sz="6400" b="1" i="1" dirty="0"/>
              <a:t>Data sources: Grier Partnership May 2015;  Statistical Forecasting July 2013 &amp; May 2015, Housing start data, March 2017.</a:t>
            </a:r>
          </a:p>
        </p:txBody>
      </p:sp>
    </p:spTree>
    <p:extLst>
      <p:ext uri="{BB962C8B-B14F-4D97-AF65-F5344CB8AC3E}">
        <p14:creationId xmlns:p14="http://schemas.microsoft.com/office/powerpoint/2010/main" val="112703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problems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544001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56% of NYC schools are overcrowded according to latest available DOE data (at or over 100% target utilization)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More than 575,000 students (56% of total) enrolled in these schools – about 35,000 more than year before.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416,000  (58% of total) K-8 students are enrolled in overcrowded schools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159,000 (50% of total ) high school students are enrolled in overcrowded schools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sz="2100" b="1" i="1" dirty="0"/>
              <a:t>Data: SCA “Blue Book” 2015-16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781718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2955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Numerous</a:t>
            </a:r>
            <a:r>
              <a:rPr lang="en-US" sz="3600" b="1" i="1" dirty="0"/>
              <a:t> </a:t>
            </a:r>
            <a:r>
              <a:rPr lang="en-US" sz="3600" dirty="0"/>
              <a:t>problems </a:t>
            </a:r>
            <a:r>
              <a:rPr lang="en-US" sz="4000" dirty="0"/>
              <a:t>with</a:t>
            </a:r>
            <a:r>
              <a:rPr lang="en-US" sz="3600" dirty="0"/>
              <a:t> City Planning CEQR ratio</a:t>
            </a:r>
            <a:r>
              <a:rPr lang="en-US" sz="2800" dirty="0"/>
              <a:t> </a:t>
            </a:r>
            <a:br>
              <a:rPr lang="en-US" sz="2800" i="1" dirty="0"/>
            </a:b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21" y="1152940"/>
            <a:ext cx="10515600" cy="47947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i="1" dirty="0"/>
              <a:t>City Environmental Quality Review (CEQR)</a:t>
            </a:r>
            <a:r>
              <a:rPr lang="en-US" sz="7400" dirty="0"/>
              <a:t> ratio used to project future enrollment from housing starts is borough-based rather than based on districts, neighborhoods or school zones 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CEQR ratio hasn’t been revised since 2008 and relies on Census data more than 16 years old.</a:t>
            </a:r>
          </a:p>
          <a:p>
            <a:pPr>
              <a:lnSpc>
                <a:spcPct val="120000"/>
              </a:lnSpc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Mayor has vastly expanded </a:t>
            </a:r>
            <a:r>
              <a:rPr lang="en-US" sz="7400" dirty="0" err="1"/>
              <a:t>PreK</a:t>
            </a:r>
            <a:r>
              <a:rPr lang="en-US" sz="7400" dirty="0"/>
              <a:t> but CEQR ratio has not changed to account for thousands of new </a:t>
            </a:r>
            <a:r>
              <a:rPr lang="en-US" sz="7400" dirty="0" err="1"/>
              <a:t>PreK</a:t>
            </a:r>
            <a:r>
              <a:rPr lang="en-US" sz="7400" dirty="0"/>
              <a:t> students 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CEQR ratio estimates each Bronx housing unit to add nearly 4X students than Manhattan, though birth rate &amp; enrollment increasing faster in Manhattan than in Bronx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 In 20 out of 32 districts, NO difference between housing start data for 5 </a:t>
            </a:r>
            <a:r>
              <a:rPr lang="en-US" sz="7400" dirty="0" err="1"/>
              <a:t>yr</a:t>
            </a:r>
            <a:r>
              <a:rPr lang="en-US" sz="7400" dirty="0"/>
              <a:t> and 10 </a:t>
            </a:r>
            <a:r>
              <a:rPr lang="en-US" sz="7400" dirty="0" err="1"/>
              <a:t>yr</a:t>
            </a:r>
            <a:r>
              <a:rPr lang="en-US" sz="7400" dirty="0"/>
              <a:t> projections.</a:t>
            </a:r>
          </a:p>
          <a:p>
            <a:pPr>
              <a:lnSpc>
                <a:spcPct val="120000"/>
              </a:lnSpc>
            </a:pPr>
            <a:r>
              <a:rPr lang="en-US" sz="7400" b="1" i="1" dirty="0"/>
              <a:t>Housing start data projects fewer than 2,000 new units to be built citywide 2019-2024, and not one in Brooklyn.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55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Planning 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7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9525000" cy="48915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 not differentiate elementary and middle school seat needs</a:t>
            </a:r>
          </a:p>
          <a:p>
            <a:endParaRPr lang="en-US" dirty="0"/>
          </a:p>
          <a:p>
            <a:r>
              <a:rPr lang="en-US" dirty="0"/>
              <a:t>Are infrequently updated </a:t>
            </a:r>
          </a:p>
          <a:p>
            <a:endParaRPr lang="en-US" dirty="0"/>
          </a:p>
          <a:p>
            <a:r>
              <a:rPr lang="en-US" dirty="0"/>
              <a:t>For example, Feb. 2017 capital plan includes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23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School siting dysfunctional &amp; inefficient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0689" y="1115923"/>
            <a:ext cx="109706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There are overcrowded neighborhoods where schools have been funded </a:t>
            </a:r>
            <a:r>
              <a:rPr lang="en-US" sz="2400" b="1" i="1" dirty="0"/>
              <a:t>for more than ten years without a single school sited or built</a:t>
            </a:r>
            <a:r>
              <a:rPr lang="en-US" sz="2400" b="1" dirty="0"/>
              <a:t>  </a:t>
            </a:r>
          </a:p>
          <a:p>
            <a:pPr marL="285750" indent="-285750">
              <a:buFont typeface="Arial" charset="0"/>
              <a:buChar char="•"/>
            </a:pPr>
            <a:endParaRPr lang="en-US" sz="2400" b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School Construction Authority only has three people on staff looking for sites for schools and one real estate firm per borough on retainer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The SCA never uses eminent domain to acquire sites unless the property has recently been on the market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 SCA never “cold calls” meaning identify suitable sites before they’re put on the market to inquire if the owner is interested in selling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b="1" i="1" dirty="0"/>
              <a:t>In the ”class size reduction” category, there are only 3 small projects identified out of 4,000 seats funded in the capital plan since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274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Without significant reforms, given rapid pace of development throughout the city,  school overcrowding will become even more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486704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Public Advocate Tish James, 22 Council Members, Class Size Matters and many parent leaders pointed out many of the problems with school planning and siting  </a:t>
            </a:r>
            <a:r>
              <a:rPr lang="en-US" sz="2400" dirty="0">
                <a:hlinkClick r:id="rId2"/>
              </a:rPr>
              <a:t>in a letter to the Chancellor in June 2015 </a:t>
            </a:r>
            <a:r>
              <a:rPr lang="en-US" sz="2400" dirty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Instead, Speaker Mark-</a:t>
            </a:r>
            <a:r>
              <a:rPr lang="en-US" sz="2400" dirty="0" err="1"/>
              <a:t>Viverito</a:t>
            </a:r>
            <a:r>
              <a:rPr lang="en-US" sz="2400" dirty="0"/>
              <a:t> announced that Council would form </a:t>
            </a:r>
            <a:r>
              <a:rPr lang="en-US" sz="2400" dirty="0">
                <a:hlinkClick r:id="rId3"/>
              </a:rPr>
              <a:t>an internal working group</a:t>
            </a:r>
            <a:r>
              <a:rPr lang="en-US" sz="2400" dirty="0"/>
              <a:t> to come up with proposals to reform the process.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We hope that this process will be transparent, inclusive, and elicit ideas from experts, parents, and members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283118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1386"/>
            <a:ext cx="9776791" cy="9865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Suggestions on how the City Council should elicit ideas for reform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496" y="1417983"/>
            <a:ext cx="9833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Reach out to Community Boards, Community Education Councils, advocates, parents and CBOs, and other members of public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Elicit ideas and information from professional organizations of architects and planners  about what is done in other districts around country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Hold forums and invite experts, activists and parents to speak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a website with info on how to submit and post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For now, please contact </a:t>
            </a:r>
            <a:r>
              <a:rPr lang="en-US" sz="2400" i="1" dirty="0">
                <a:hlinkClick r:id="rId2"/>
              </a:rPr>
              <a:t>info@classsizematters.org</a:t>
            </a:r>
            <a:r>
              <a:rPr lang="en-US" sz="2400" i="1" dirty="0"/>
              <a:t> with YOUR ideas on how to improve school planning and siting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621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2" y="143435"/>
            <a:ext cx="11134162" cy="1864441"/>
          </a:xfrm>
        </p:spPr>
        <p:txBody>
          <a:bodyPr>
            <a:noAutofit/>
          </a:bodyPr>
          <a:lstStyle/>
          <a:p>
            <a:r>
              <a:rPr lang="en-US" sz="4000" dirty="0"/>
              <a:t>In District 21, average K-3 class sizes fell slightly by .6 students per class; but remain more than 5 students above C4E goals and also above Citywide average.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86118" y="1846729"/>
          <a:ext cx="10739716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800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350089"/>
            <a:ext cx="11259671" cy="147553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Grades 4-8 average class size fell slightly by .2 students per class; but remain almost 5 student above C4E goals and more than 1 over Citywide average.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825624"/>
          <a:ext cx="10905565" cy="487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8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declined by .2 students per class; but remain far above C4E goals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DD65FD-8224-42C3-8645-19EC8CFE1BD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60967"/>
          <a:ext cx="10515600" cy="481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268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 February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29% of seats compared to DOE’s analysis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22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12 Districts average 100% or more utilization </a:t>
            </a:r>
            <a:br>
              <a:rPr lang="en-US" dirty="0"/>
            </a:br>
            <a:r>
              <a:rPr lang="en-US" sz="2400" dirty="0"/>
              <a:t>Data Source: 2015-2016 Blue Book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7329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6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0062"/>
            <a:ext cx="1219199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14 Districts between 99% - 80% Utilization, </a:t>
            </a:r>
            <a:r>
              <a:rPr lang="en-US" sz="4000" i="1" dirty="0"/>
              <a:t>including D21 at 99%</a:t>
            </a:r>
            <a:br>
              <a:rPr lang="en-US" dirty="0"/>
            </a:br>
            <a:r>
              <a:rPr lang="en-US" sz="2700" dirty="0"/>
              <a:t>Data Source: 2015-2016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990799"/>
              </p:ext>
            </p:extLst>
          </p:nvPr>
        </p:nvGraphicFramePr>
        <p:xfrm>
          <a:off x="838200" y="1630017"/>
          <a:ext cx="10515600" cy="454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60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BDD3F6-8FB7-4926-8376-D4097114F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980133"/>
              </p:ext>
            </p:extLst>
          </p:nvPr>
        </p:nvGraphicFramePr>
        <p:xfrm>
          <a:off x="367749" y="298174"/>
          <a:ext cx="11509512" cy="624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1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1527</Words>
  <Application>Microsoft Office PowerPoint</Application>
  <PresentationFormat>Widescreen</PresentationFormat>
  <Paragraphs>177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                          \                Problems with School Planning &amp; Siting Resulting in overcrowding citywide  and in District 21 schools    Leonie Haimson and Olivia Levey Class Size Matters March 2017 info@classsizematters.org  </vt:lpstr>
      <vt:lpstr>Scope of school overcrowding problems enormous</vt:lpstr>
      <vt:lpstr>In District 21, average K-3 class sizes fell slightly by .6 students per class; but remain more than 5 students above C4E goals and also above Citywide average.</vt:lpstr>
      <vt:lpstr>Grades 4-8 average class size fell slightly by .2 students per class; but remain almost 5 student above C4E goals and more than 1 over Citywide average.</vt:lpstr>
      <vt:lpstr>Citywide average HS class sizes declined by .2 students per class; but remain far above C4E goals </vt:lpstr>
      <vt:lpstr> February 2017 DOE five-year capital plan still very underfunded </vt:lpstr>
      <vt:lpstr>12 Districts average 100% or more utilization  Data Source: 2015-2016 Blue Book </vt:lpstr>
      <vt:lpstr>   14 Districts between 99% - 80% Utilization, including D21 at 99% Data Source: 2015-2016 Blue Book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Yet we don’t trust DOE’s need estimates </vt:lpstr>
      <vt:lpstr>District 21 Overcrowding  (includes Charters in district buildings)</vt:lpstr>
      <vt:lpstr> 22 Schools in District 21 at or over 100% - (Co-located Charters included) Data Source: 2015-2016 Blue Book  </vt:lpstr>
      <vt:lpstr>More District 21 overcrowded schools (Co-located Charters included)  Data Source: 2015-2016 Blue Book </vt:lpstr>
      <vt:lpstr> DOE Capacity formula underestimates overcrowding by assuming overly large class sizes </vt:lpstr>
      <vt:lpstr>DOE enrollment projections inconsistent</vt:lpstr>
      <vt:lpstr>Numerous problems with City Planning CEQR ratio  </vt:lpstr>
      <vt:lpstr>Problems with school planning process  </vt:lpstr>
      <vt:lpstr>    Other problems with DOE seat needs assessments     </vt:lpstr>
      <vt:lpstr>School siting dysfunctional &amp; inefficient </vt:lpstr>
      <vt:lpstr>We need a new planning process for schools</vt:lpstr>
      <vt:lpstr>What is being done about this? </vt:lpstr>
      <vt:lpstr>Suggestions on how the City Council should elicit ideas for reform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                Problems with School Planning &amp; Siting Resulting in overcrowding citywide  and in District 20 schools    Leonie Haimson and Olivia Levey Class Size Matters March 2017 info@classsizematters.org</dc:title>
  <dc:creator>olevey</dc:creator>
  <cp:lastModifiedBy>Leonie Haimson</cp:lastModifiedBy>
  <cp:revision>4</cp:revision>
  <dcterms:created xsi:type="dcterms:W3CDTF">2017-04-10T17:59:27Z</dcterms:created>
  <dcterms:modified xsi:type="dcterms:W3CDTF">2017-04-18T22:14:52Z</dcterms:modified>
</cp:coreProperties>
</file>