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83" r:id="rId4"/>
    <p:sldId id="284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85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590"/>
  </p:normalViewPr>
  <p:slideViewPr>
    <p:cSldViewPr snapToGrid="0" snapToObjects="1">
      <p:cViewPr varScale="1">
        <p:scale>
          <a:sx n="72" d="100"/>
          <a:sy n="72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lass%20Size%20Data\2016-17ClassSizeAverageTrend_District_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apital%20Plan\2016%20Capital%20Plan%20in%20Excel%20Format%20and%20Analysis%20DOE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Dropbox\Class%20Size%20Matters%20Team%20Folder\Data%20and%20Reports\Blue%20Book%20(Utilization)\2015-16\Summary_overcrowding_by_dist_BlueBook2015-16%20(1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lass%20Size%20Data\2016-17ClassSizeAverageTrend_District_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ropbox%20Files\Class%20Size%20Matters%20Team%20Folder\Data%20and%20Reports\Class%20Size%20Data\ClassSizeAverageTrend_Citywide&amp;District_CHARTS%202006%20to%20201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Dropbox\Class%20Size%20Matters%20Team%20Folder\Data%20and%20Reports\Blue%20Book%20(Utilization)\3.3.17_15-16Bluebook_Overcrowded_ALL%20disttric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OliviaJoan\Dropbox\Class%20Size%20Matters%20Team%20Folder\Data%20and%20Reports\Blue%20Book%20(Utilization)\3.3.17_15-16Bluebook_Overcrowded_ALL%20disttric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ropbox%20Files\Class%20Size%20Matters%20Team%20Folder\analysis%20Feb.17%20capital%20plan%20with%20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ocuments\ClassSizeMatters\November%202016%20Capital%20Plan_Char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ropbox%20Files\Class%20Size%20Matters%20Team%20Folder\analysis%20Feb.17%20capital%20plan%20with%20char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tita\Dropbox\Class%20Size%20Matters%20Team%20Folder\Data%20and%20Reports\Capital%20Plan\2.22.17_March%20and%20Nov%202016%20Capital%20Plan_Chart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D6 K-3rd Class size trend</a:t>
            </a:r>
          </a:p>
        </c:rich>
      </c:tx>
      <c:layout>
        <c:manualLayout>
          <c:xMode val="edge"/>
          <c:yMode val="edge"/>
          <c:x val="0.409915458937198"/>
          <c:y val="4.97398731148901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5970272737646901E-2"/>
          <c:y val="0.120479495268139"/>
          <c:w val="0.93832924417056596"/>
          <c:h val="0.64013254179189705"/>
        </c:manualLayout>
      </c:layout>
      <c:lineChart>
        <c:grouping val="standard"/>
        <c:varyColors val="0"/>
        <c:ser>
          <c:idx val="0"/>
          <c:order val="0"/>
          <c:tx>
            <c:strRef>
              <c:f>'D6'!$A$8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2077294685990301E-3"/>
                  <c:y val="5.25355649227893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17-49FB-AF89-DD0E0FBEFFF3}"/>
                </c:ext>
              </c:extLst>
            </c:dLbl>
            <c:dLbl>
              <c:idx val="2"/>
              <c:layout>
                <c:manualLayout>
                  <c:x val="-1.2077294685990301E-3"/>
                  <c:y val="5.54542074184998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17-49FB-AF89-DD0E0FBEFF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'D6'!$B$7:$L$7</c:f>
              <c:strCache>
                <c:ptCount val="11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'D6'!$B$8:$L$8</c:f>
              <c:numCache>
                <c:formatCode>General</c:formatCode>
                <c:ptCount val="11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17-49FB-AF89-DD0E0FBEFFF3}"/>
            </c:ext>
          </c:extLst>
        </c:ser>
        <c:ser>
          <c:idx val="1"/>
          <c:order val="1"/>
          <c:tx>
            <c:strRef>
              <c:f>'D6'!$A$9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-1.167456998284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217-49FB-AF89-DD0E0FBEFFF3}"/>
                </c:ext>
              </c:extLst>
            </c:dLbl>
            <c:dLbl>
              <c:idx val="2"/>
              <c:layout>
                <c:manualLayout>
                  <c:x val="-2.41545893719807E-2"/>
                  <c:y val="-4.66982799313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217-49FB-AF89-DD0E0FBEFFF3}"/>
                </c:ext>
              </c:extLst>
            </c:dLbl>
            <c:dLbl>
              <c:idx val="4"/>
              <c:layout>
                <c:manualLayout>
                  <c:x val="0"/>
                  <c:y val="-5.837284991421030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17-49FB-AF89-DD0E0FBEFFF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'D6'!$B$7:$L$7</c:f>
              <c:strCache>
                <c:ptCount val="11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'D6'!$B$9:$L$9</c:f>
              <c:numCache>
                <c:formatCode>General</c:formatCode>
                <c:ptCount val="11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217-49FB-AF89-DD0E0FBEFFF3}"/>
            </c:ext>
          </c:extLst>
        </c:ser>
        <c:ser>
          <c:idx val="2"/>
          <c:order val="2"/>
          <c:tx>
            <c:strRef>
              <c:f>'D6'!$A$10</c:f>
              <c:strCache>
                <c:ptCount val="1"/>
                <c:pt idx="0">
                  <c:v>D6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4154589371980701E-3"/>
                  <c:y val="-6.71287774013417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217-49FB-AF89-DD0E0FBEFFF3}"/>
                </c:ext>
              </c:extLst>
            </c:dLbl>
            <c:dLbl>
              <c:idx val="2"/>
              <c:layout>
                <c:manualLayout>
                  <c:x val="-7.2463768115942498E-3"/>
                  <c:y val="1.75118549742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217-49FB-AF89-DD0E0FBEFFF3}"/>
                </c:ext>
              </c:extLst>
            </c:dLbl>
            <c:dLbl>
              <c:idx val="3"/>
              <c:layout>
                <c:manualLayout>
                  <c:x val="-4.4282902288765202E-17"/>
                  <c:y val="-2.0430497469973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217-49FB-AF89-DD0E0FBEFFF3}"/>
                </c:ext>
              </c:extLst>
            </c:dLbl>
            <c:dLbl>
              <c:idx val="4"/>
              <c:layout>
                <c:manualLayout>
                  <c:x val="-1.2077294685991201E-3"/>
                  <c:y val="-4.3779637435657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217-49FB-AF89-DD0E0FBEFFF3}"/>
                </c:ext>
              </c:extLst>
            </c:dLbl>
            <c:dLbl>
              <c:idx val="5"/>
              <c:layout>
                <c:manualLayout>
                  <c:x val="1.2077294685990301E-3"/>
                  <c:y val="3.21050674528157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217-49FB-AF89-DD0E0FBEFFF3}"/>
                </c:ext>
              </c:extLst>
            </c:dLbl>
            <c:dLbl>
              <c:idx val="6"/>
              <c:layout>
                <c:manualLayout>
                  <c:x val="-8.8565804577531095E-17"/>
                  <c:y val="2.626778246139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217-49FB-AF89-DD0E0FBEFFF3}"/>
                </c:ext>
              </c:extLst>
            </c:dLbl>
            <c:dLbl>
              <c:idx val="7"/>
              <c:layout>
                <c:manualLayout>
                  <c:x val="0"/>
                  <c:y val="3.5023709948526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217-49FB-AF89-DD0E0FBEFF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'D6'!$B$7:$L$7</c:f>
              <c:strCache>
                <c:ptCount val="11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'D6'!$B$10:$L$10</c:f>
              <c:numCache>
                <c:formatCode>General</c:formatCode>
                <c:ptCount val="11"/>
                <c:pt idx="0">
                  <c:v>22.4</c:v>
                </c:pt>
                <c:pt idx="1">
                  <c:v>21</c:v>
                </c:pt>
                <c:pt idx="2">
                  <c:v>21.3</c:v>
                </c:pt>
                <c:pt idx="3">
                  <c:v>22.6</c:v>
                </c:pt>
                <c:pt idx="4">
                  <c:v>23.2</c:v>
                </c:pt>
                <c:pt idx="5">
                  <c:v>23.7</c:v>
                </c:pt>
                <c:pt idx="6">
                  <c:v>24.1</c:v>
                </c:pt>
                <c:pt idx="7">
                  <c:v>24.4</c:v>
                </c:pt>
                <c:pt idx="8">
                  <c:v>23.7</c:v>
                </c:pt>
                <c:pt idx="9">
                  <c:v>23.8</c:v>
                </c:pt>
                <c:pt idx="10" formatCode="0.0">
                  <c:v>22.902027027027021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217-49FB-AF89-DD0E0FBEFFF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28572880"/>
        <c:axId val="313120640"/>
      </c:lineChart>
      <c:catAx>
        <c:axId val="-285728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120640"/>
        <c:crosses val="autoZero"/>
        <c:auto val="1"/>
        <c:lblAlgn val="ctr"/>
        <c:lblOffset val="100"/>
        <c:noMultiLvlLbl val="0"/>
      </c:catAx>
      <c:valAx>
        <c:axId val="313120640"/>
        <c:scaling>
          <c:orientation val="minMax"/>
          <c:max val="25"/>
          <c:min val="18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57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/>
                </a:solidFill>
              </a:rPr>
              <a:t>Funded vs. unfunded high school seats by borough</a:t>
            </a:r>
          </a:p>
          <a:p>
            <a:pPr>
              <a:defRPr sz="2800" b="1"/>
            </a:pPr>
            <a:r>
              <a:rPr lang="en-US" sz="2000" b="0" baseline="0" dirty="0">
                <a:solidFill>
                  <a:schemeClr val="tx1"/>
                </a:solidFill>
              </a:rPr>
              <a:t>(Feb. 2017 Capital Plan)</a:t>
            </a:r>
            <a:r>
              <a:rPr lang="en-US" sz="2800" b="0" dirty="0">
                <a:solidFill>
                  <a:schemeClr val="tx1"/>
                </a:solidFill>
              </a:rPr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955137792058403E-2"/>
          <c:y val="0.19833556735445701"/>
          <c:w val="0.932135252688155"/>
          <c:h val="0.6190704184063370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700">
              <a:solidFill>
                <a:schemeClr val="accent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9B6-4423-9381-112F7EDE7712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B6-4423-9381-112F7EDE7712}"/>
              </c:ext>
            </c:extLst>
          </c:dPt>
          <c:dLbls>
            <c:dLbl>
              <c:idx val="0"/>
              <c:layout>
                <c:manualLayout>
                  <c:x val="-3.49317592424135E-3"/>
                  <c:y val="1.07405566704064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6-4423-9381-112F7EDE7712}"/>
                </c:ext>
              </c:extLst>
            </c:dLbl>
            <c:dLbl>
              <c:idx val="1"/>
              <c:layout>
                <c:manualLayout>
                  <c:x val="2.3584960205739899E-3"/>
                  <c:y val="3.16473157899626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B6-4423-9381-112F7EDE7712}"/>
                </c:ext>
              </c:extLst>
            </c:dLbl>
            <c:dLbl>
              <c:idx val="2"/>
              <c:layout>
                <c:manualLayout>
                  <c:x val="0"/>
                  <c:y val="8.73477292908689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6-4423-9381-112F7EDE77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'Unfunded seats from DOE ID Need'!$A$34:$A$37</c:f>
              <c:strCache>
                <c:ptCount val="4"/>
                <c:pt idx="0">
                  <c:v>Queens HS (Funded)</c:v>
                </c:pt>
                <c:pt idx="1">
                  <c:v>Queens HS (Unfunded)</c:v>
                </c:pt>
                <c:pt idx="2">
                  <c:v>Staten Island HS (Funded)</c:v>
                </c:pt>
                <c:pt idx="3">
                  <c:v>Staten Island HS (Unfunded)</c:v>
                </c:pt>
              </c:strCache>
            </c:strRef>
          </c:cat>
          <c:val>
            <c:numRef>
              <c:f>'Unfunded seats from DOE ID Need'!$B$34:$B$37</c:f>
              <c:numCache>
                <c:formatCode>_(* #,##0_);_(* \(#,##0\);_(* "-"??_);_(@_)</c:formatCode>
                <c:ptCount val="4"/>
                <c:pt idx="0">
                  <c:v>2802</c:v>
                </c:pt>
                <c:pt idx="1">
                  <c:v>4078</c:v>
                </c:pt>
                <c:pt idx="2">
                  <c:v>345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B6-4423-9381-112F7EDE771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2"/>
        <c:overlap val="59"/>
        <c:axId val="275030176"/>
        <c:axId val="-29521136"/>
      </c:barChart>
      <c:catAx>
        <c:axId val="27503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9521136"/>
        <c:crosses val="autoZero"/>
        <c:auto val="1"/>
        <c:lblAlgn val="ctr"/>
        <c:lblOffset val="100"/>
        <c:noMultiLvlLbl val="0"/>
      </c:catAx>
      <c:valAx>
        <c:axId val="-2952113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275030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'D6'!$C$2:$C$17</c:f>
              <c:strCache>
                <c:ptCount val="16"/>
                <c:pt idx="0">
                  <c:v>KIPP NYC WASHINGTON HEIGHTS ACADEMY I CS</c:v>
                </c:pt>
                <c:pt idx="1">
                  <c:v>P.S. 314 </c:v>
                </c:pt>
                <c:pt idx="2">
                  <c:v>P.S. 98</c:v>
                </c:pt>
                <c:pt idx="3">
                  <c:v>P.S. 187 </c:v>
                </c:pt>
                <c:pt idx="4">
                  <c:v>P.S./I.S. 278 </c:v>
                </c:pt>
                <c:pt idx="5">
                  <c:v>DOS PUENTES ELEMENTARY SCHOOL</c:v>
                </c:pt>
                <c:pt idx="6">
                  <c:v>P.S. 311 </c:v>
                </c:pt>
                <c:pt idx="7">
                  <c:v>P.S. 210</c:v>
                </c:pt>
                <c:pt idx="8">
                  <c:v>P.S. 18</c:v>
                </c:pt>
                <c:pt idx="9">
                  <c:v>I.S. 528 </c:v>
                </c:pt>
                <c:pt idx="10">
                  <c:v>P.S. 366 </c:v>
                </c:pt>
                <c:pt idx="11">
                  <c:v>P.S. 8 </c:v>
                </c:pt>
                <c:pt idx="12">
                  <c:v>P.S. 4 </c:v>
                </c:pt>
                <c:pt idx="13">
                  <c:v>M138 SPED </c:v>
                </c:pt>
                <c:pt idx="14">
                  <c:v>P.S. 128 </c:v>
                </c:pt>
                <c:pt idx="15">
                  <c:v>P.S. 48 </c:v>
                </c:pt>
              </c:strCache>
            </c:strRef>
          </c:cat>
          <c:val>
            <c:numRef>
              <c:f>'D6'!$I$2:$I$17</c:f>
              <c:numCache>
                <c:formatCode>0%</c:formatCode>
                <c:ptCount val="16"/>
                <c:pt idx="0">
                  <c:v>2.2906403940886668</c:v>
                </c:pt>
                <c:pt idx="1">
                  <c:v>1.7532467532467531</c:v>
                </c:pt>
                <c:pt idx="2">
                  <c:v>1.546875</c:v>
                </c:pt>
                <c:pt idx="3">
                  <c:v>1.4851851851851849</c:v>
                </c:pt>
                <c:pt idx="4">
                  <c:v>1.349367088607595</c:v>
                </c:pt>
                <c:pt idx="5">
                  <c:v>1.3443708609271521</c:v>
                </c:pt>
                <c:pt idx="6">
                  <c:v>1.302114803625378</c:v>
                </c:pt>
                <c:pt idx="7">
                  <c:v>1.252808988764045</c:v>
                </c:pt>
                <c:pt idx="8">
                  <c:v>1.1933534743202421</c:v>
                </c:pt>
                <c:pt idx="9">
                  <c:v>1.1907514450867049</c:v>
                </c:pt>
                <c:pt idx="10">
                  <c:v>1.1534988713318279</c:v>
                </c:pt>
                <c:pt idx="11">
                  <c:v>1.125</c:v>
                </c:pt>
                <c:pt idx="12">
                  <c:v>1.104553119730185</c:v>
                </c:pt>
                <c:pt idx="13">
                  <c:v>1.08</c:v>
                </c:pt>
                <c:pt idx="14">
                  <c:v>1.02435064935065</c:v>
                </c:pt>
                <c:pt idx="15">
                  <c:v>1.0178217821782181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61-4A1A-839E-57EF556413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overlap val="-27"/>
        <c:axId val="-28668944"/>
        <c:axId val="-28666624"/>
      </c:barChart>
      <c:catAx>
        <c:axId val="-2866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666624"/>
        <c:crosses val="autoZero"/>
        <c:auto val="1"/>
        <c:lblAlgn val="ctr"/>
        <c:lblOffset val="100"/>
        <c:noMultiLvlLbl val="0"/>
      </c:catAx>
      <c:valAx>
        <c:axId val="-28666624"/>
        <c:scaling>
          <c:orientation val="minMax"/>
        </c:scaling>
        <c:delete val="1"/>
        <c:axPos val="l"/>
        <c:numFmt formatCode="0%" sourceLinked="0"/>
        <c:majorTickMark val="none"/>
        <c:minorTickMark val="none"/>
        <c:tickLblPos val="nextTo"/>
        <c:crossAx val="-28668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D6 4-8th Class size trend</a:t>
            </a:r>
          </a:p>
        </c:rich>
      </c:tx>
      <c:layout>
        <c:manualLayout>
          <c:xMode val="edge"/>
          <c:yMode val="edge"/>
          <c:x val="0.42262229449579702"/>
          <c:y val="1.79760800011398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63290729963102E-2"/>
          <c:y val="0.107228167519967"/>
          <c:w val="0.94006732854045405"/>
          <c:h val="0.567826264013506"/>
        </c:manualLayout>
      </c:layout>
      <c:lineChart>
        <c:grouping val="standard"/>
        <c:varyColors val="0"/>
        <c:ser>
          <c:idx val="0"/>
          <c:order val="0"/>
          <c:tx>
            <c:strRef>
              <c:f>'D6'!$A$15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1.2077294685990301E-3"/>
                  <c:y val="3.146084858413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B6-4E3F-9CDF-F1A2C88941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'D6'!$B$14:$L$14</c:f>
              <c:strCache>
                <c:ptCount val="11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'D6'!$B$15:$L$15</c:f>
              <c:numCache>
                <c:formatCode>General</c:formatCode>
                <c:ptCount val="11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B6-4E3F-9CDF-F1A2C8894185}"/>
            </c:ext>
          </c:extLst>
        </c:ser>
        <c:ser>
          <c:idx val="1"/>
          <c:order val="1"/>
          <c:tx>
            <c:strRef>
              <c:f>'D6'!$A$16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1.0869565217391301E-2"/>
                  <c:y val="-1.8352161674080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B6-4E3F-9CDF-F1A2C88941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'D6'!$B$14:$L$14</c:f>
              <c:strCache>
                <c:ptCount val="11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'D6'!$B$16:$L$16</c:f>
              <c:numCache>
                <c:formatCode>General</c:formatCode>
                <c:ptCount val="11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26.662623389660279</c:v>
                </c:pt>
                <c:pt idx="9">
                  <c:v>26.7</c:v>
                </c:pt>
                <c:pt idx="10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5B6-4E3F-9CDF-F1A2C8894185}"/>
            </c:ext>
          </c:extLst>
        </c:ser>
        <c:ser>
          <c:idx val="2"/>
          <c:order val="2"/>
          <c:tx>
            <c:strRef>
              <c:f>'D6'!$A$17</c:f>
              <c:strCache>
                <c:ptCount val="1"/>
                <c:pt idx="0">
                  <c:v>D6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6.0386473429952098E-3"/>
                  <c:y val="2.0973899056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B6-4E3F-9CDF-F1A2C889418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'D6'!$B$14:$L$14</c:f>
              <c:strCache>
                <c:ptCount val="11"/>
                <c:pt idx="0">
                  <c:v>2006-07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</c:strCache>
            </c:strRef>
          </c:cat>
          <c:val>
            <c:numRef>
              <c:f>'D6'!$B$17:$L$17</c:f>
              <c:numCache>
                <c:formatCode>General</c:formatCode>
                <c:ptCount val="11"/>
                <c:pt idx="0" formatCode="0.0">
                  <c:v>25.8</c:v>
                </c:pt>
                <c:pt idx="1">
                  <c:v>25.1</c:v>
                </c:pt>
                <c:pt idx="2">
                  <c:v>24.8</c:v>
                </c:pt>
                <c:pt idx="3">
                  <c:v>25.6</c:v>
                </c:pt>
                <c:pt idx="4">
                  <c:v>25.8</c:v>
                </c:pt>
                <c:pt idx="5">
                  <c:v>25.7</c:v>
                </c:pt>
                <c:pt idx="6">
                  <c:v>26</c:v>
                </c:pt>
                <c:pt idx="7">
                  <c:v>25.31</c:v>
                </c:pt>
                <c:pt idx="8">
                  <c:v>24.8</c:v>
                </c:pt>
                <c:pt idx="9">
                  <c:v>25.3</c:v>
                </c:pt>
                <c:pt idx="10" formatCode="0.0">
                  <c:v>25.056603773584911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5B6-4E3F-9CDF-F1A2C88941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2950320"/>
        <c:axId val="312952096"/>
      </c:lineChart>
      <c:catAx>
        <c:axId val="312950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952096"/>
        <c:crosses val="autoZero"/>
        <c:auto val="1"/>
        <c:lblAlgn val="ctr"/>
        <c:lblOffset val="100"/>
        <c:noMultiLvlLbl val="0"/>
      </c:catAx>
      <c:valAx>
        <c:axId val="312952096"/>
        <c:scaling>
          <c:orientation val="minMax"/>
          <c:max val="28"/>
          <c:min val="22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95032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9938952906685"/>
          <c:y val="0.85672662342924299"/>
          <c:w val="0.57682270634515898"/>
          <c:h val="0.1095691440163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'citywide trends'!$B$6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trends'!$C$5:$L$5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'citywide trends'!$C$6:$L$6</c:f>
              <c:numCache>
                <c:formatCode>General</c:formatCode>
                <c:ptCount val="10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8F-4ADC-81D8-06F2BA44C89C}"/>
            </c:ext>
          </c:extLst>
        </c:ser>
        <c:ser>
          <c:idx val="1"/>
          <c:order val="1"/>
          <c:tx>
            <c:strRef>
              <c:f>'citywide trends'!$B$7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'citywide trends'!$C$5:$L$5</c:f>
              <c:strCache>
                <c:ptCount val="10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</c:strCache>
            </c:strRef>
          </c:cat>
          <c:val>
            <c:numRef>
              <c:f>'citywide trends'!$C$7:$L$7</c:f>
              <c:numCache>
                <c:formatCode>General</c:formatCode>
                <c:ptCount val="10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8F-4ADC-81D8-06F2BA44C8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2902272"/>
        <c:axId val="-82899952"/>
      </c:lineChart>
      <c:catAx>
        <c:axId val="-8290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899952"/>
        <c:crosses val="autoZero"/>
        <c:auto val="1"/>
        <c:lblAlgn val="ctr"/>
        <c:lblOffset val="100"/>
        <c:noMultiLvlLbl val="0"/>
      </c:catAx>
      <c:valAx>
        <c:axId val="-828999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82902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'Averages Overcrowded Distrcts'!$A$2:$A$13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D26</c:v>
                </c:pt>
                <c:pt idx="3">
                  <c:v>D24</c:v>
                </c:pt>
                <c:pt idx="4">
                  <c:v>D28</c:v>
                </c:pt>
                <c:pt idx="5">
                  <c:v>D22</c:v>
                </c:pt>
                <c:pt idx="6">
                  <c:v>D15</c:v>
                </c:pt>
                <c:pt idx="7">
                  <c:v>D10</c:v>
                </c:pt>
                <c:pt idx="8">
                  <c:v>D30</c:v>
                </c:pt>
                <c:pt idx="9">
                  <c:v>D31</c:v>
                </c:pt>
                <c:pt idx="10">
                  <c:v>D11</c:v>
                </c:pt>
                <c:pt idx="11">
                  <c:v>D27</c:v>
                </c:pt>
              </c:strCache>
            </c:strRef>
          </c:cat>
          <c:val>
            <c:numRef>
              <c:f>'Averages Overcrowded Distrcts'!$B$2:$B$13</c:f>
              <c:numCache>
                <c:formatCode>0%</c:formatCode>
                <c:ptCount val="12"/>
                <c:pt idx="0">
                  <c:v>1.259290605524352</c:v>
                </c:pt>
                <c:pt idx="1">
                  <c:v>1.2142713567839201</c:v>
                </c:pt>
                <c:pt idx="2">
                  <c:v>1.207516797312429</c:v>
                </c:pt>
                <c:pt idx="3">
                  <c:v>1.150926708465182</c:v>
                </c:pt>
                <c:pt idx="4">
                  <c:v>1.090012008562627</c:v>
                </c:pt>
                <c:pt idx="5">
                  <c:v>1.076824739757716</c:v>
                </c:pt>
                <c:pt idx="6">
                  <c:v>1.041278337531486</c:v>
                </c:pt>
                <c:pt idx="7">
                  <c:v>1.0353040633672099</c:v>
                </c:pt>
                <c:pt idx="8">
                  <c:v>1.031436479520581</c:v>
                </c:pt>
                <c:pt idx="9">
                  <c:v>1.016624693430777</c:v>
                </c:pt>
                <c:pt idx="10">
                  <c:v>1.01039806229051</c:v>
                </c:pt>
                <c:pt idx="11">
                  <c:v>0.99846799440484901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12-4731-B7A1-149CC668C4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-83165232"/>
        <c:axId val="-83162912"/>
      </c:barChart>
      <c:catAx>
        <c:axId val="-8316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3162912"/>
        <c:crosses val="autoZero"/>
        <c:auto val="1"/>
        <c:lblAlgn val="ctr"/>
        <c:lblOffset val="100"/>
        <c:noMultiLvlLbl val="0"/>
      </c:catAx>
      <c:valAx>
        <c:axId val="-8316291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crossAx val="-8316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276764082374302E-2"/>
          <c:y val="0.199490740740741"/>
          <c:w val="0.90447323591762596"/>
          <c:h val="0.700054316127150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2B8-4597-8FD4-DAF13E141B5A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26B-47B1-9047-5B60AED829A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037-48B4-A466-83848FDDC97D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2B8-4597-8FD4-DAF13E141B5A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2B8-4597-8FD4-DAF13E141B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'Averages Overcrowded Distrcts'!$A$14:$A$27</c:f>
              <c:strCache>
                <c:ptCount val="14"/>
                <c:pt idx="0">
                  <c:v>D21</c:v>
                </c:pt>
                <c:pt idx="1">
                  <c:v>D9</c:v>
                </c:pt>
                <c:pt idx="2">
                  <c:v>D6</c:v>
                </c:pt>
                <c:pt idx="3">
                  <c:v>D4</c:v>
                </c:pt>
                <c:pt idx="4">
                  <c:v>D12</c:v>
                </c:pt>
                <c:pt idx="5">
                  <c:v>D29</c:v>
                </c:pt>
                <c:pt idx="6">
                  <c:v>D2</c:v>
                </c:pt>
                <c:pt idx="7">
                  <c:v>D8</c:v>
                </c:pt>
                <c:pt idx="8">
                  <c:v>D7</c:v>
                </c:pt>
                <c:pt idx="9">
                  <c:v>D3</c:v>
                </c:pt>
                <c:pt idx="10">
                  <c:v>D5</c:v>
                </c:pt>
                <c:pt idx="11">
                  <c:v>D13</c:v>
                </c:pt>
                <c:pt idx="12">
                  <c:v>D1</c:v>
                </c:pt>
                <c:pt idx="13">
                  <c:v>D14</c:v>
                </c:pt>
              </c:strCache>
            </c:strRef>
          </c:cat>
          <c:val>
            <c:numRef>
              <c:f>'Averages Overcrowded Distrcts'!$B$14:$B$27</c:f>
              <c:numCache>
                <c:formatCode>0%</c:formatCode>
                <c:ptCount val="14"/>
                <c:pt idx="0">
                  <c:v>0.99241980956433795</c:v>
                </c:pt>
                <c:pt idx="1">
                  <c:v>0.94916079436258805</c:v>
                </c:pt>
                <c:pt idx="2">
                  <c:v>0.93040830137604302</c:v>
                </c:pt>
                <c:pt idx="3">
                  <c:v>0.92551451931209505</c:v>
                </c:pt>
                <c:pt idx="4">
                  <c:v>0.92500085303852297</c:v>
                </c:pt>
                <c:pt idx="5">
                  <c:v>0.90956215226181003</c:v>
                </c:pt>
                <c:pt idx="6">
                  <c:v>0.90656952266389601</c:v>
                </c:pt>
                <c:pt idx="7">
                  <c:v>0.89598777658310202</c:v>
                </c:pt>
                <c:pt idx="8">
                  <c:v>0.88925223457597602</c:v>
                </c:pt>
                <c:pt idx="9">
                  <c:v>0.87487562189054702</c:v>
                </c:pt>
                <c:pt idx="10">
                  <c:v>0.87159315840227403</c:v>
                </c:pt>
                <c:pt idx="11">
                  <c:v>0.85903523259014603</c:v>
                </c:pt>
                <c:pt idx="12">
                  <c:v>0.83140147523709196</c:v>
                </c:pt>
                <c:pt idx="13">
                  <c:v>0.80837965243087295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B8-4597-8FD4-DAF13E141B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1"/>
        <c:overlap val="-27"/>
        <c:axId val="336006800"/>
        <c:axId val="312367904"/>
      </c:barChart>
      <c:catAx>
        <c:axId val="33600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367904"/>
        <c:crosses val="autoZero"/>
        <c:auto val="1"/>
        <c:lblAlgn val="ctr"/>
        <c:lblOffset val="100"/>
        <c:noMultiLvlLbl val="0"/>
      </c:catAx>
      <c:valAx>
        <c:axId val="31236790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33600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tx1"/>
                </a:solidFill>
              </a:rPr>
              <a:t>DOE Identified need for </a:t>
            </a:r>
            <a:r>
              <a:rPr lang="en-US" sz="2800" b="1" i="0" u="none" strike="noStrike" baseline="0" dirty="0">
                <a:solidFill>
                  <a:schemeClr val="tx1"/>
                </a:solidFill>
                <a:effectLst/>
              </a:rPr>
              <a:t>75,531 </a:t>
            </a:r>
            <a:r>
              <a:rPr lang="en-US" sz="2800" b="1" dirty="0">
                <a:solidFill>
                  <a:schemeClr val="tx1"/>
                </a:solidFill>
              </a:rPr>
              <a:t>K-8 seats citywide </a:t>
            </a:r>
          </a:p>
          <a:p>
            <a:pPr algn="ctr">
              <a:defRPr/>
            </a:pPr>
            <a:r>
              <a:rPr lang="en-US" sz="2800" b="0" i="1" baseline="0" dirty="0">
                <a:solidFill>
                  <a:schemeClr val="tx1"/>
                </a:solidFill>
              </a:rPr>
              <a:t>  DOE says NO seats needed for District 6</a:t>
            </a:r>
            <a:endParaRPr lang="en-US" sz="2800" b="0" i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</a:rPr>
              <a:t>Feb. 2017 capital plan</a:t>
            </a:r>
          </a:p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</a:rPr>
              <a:t>(based on DOE 1.16 analysis )</a:t>
            </a:r>
          </a:p>
        </c:rich>
      </c:tx>
      <c:layout>
        <c:manualLayout>
          <c:xMode val="edge"/>
          <c:yMode val="edge"/>
          <c:x val="0.1882972101684239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DOE Identfied need 2.17 (based on 1.16)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158-40C0-BA39-F765B4504E6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B82-41A3-B583-1685A2CD6D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3232</c:v>
                </c:pt>
                <c:pt idx="1">
                  <c:v>692</c:v>
                </c:pt>
                <c:pt idx="2">
                  <c:v>1028</c:v>
                </c:pt>
                <c:pt idx="3">
                  <c:v>1028</c:v>
                </c:pt>
                <c:pt idx="4">
                  <c:v>572</c:v>
                </c:pt>
                <c:pt idx="5">
                  <c:v>5692</c:v>
                </c:pt>
                <c:pt idx="6">
                  <c:v>2492</c:v>
                </c:pt>
                <c:pt idx="7">
                  <c:v>1484</c:v>
                </c:pt>
                <c:pt idx="8">
                  <c:v>3417</c:v>
                </c:pt>
                <c:pt idx="9">
                  <c:v>1563</c:v>
                </c:pt>
                <c:pt idx="10">
                  <c:v>7546</c:v>
                </c:pt>
                <c:pt idx="11">
                  <c:v>1000</c:v>
                </c:pt>
                <c:pt idx="12">
                  <c:v>10322</c:v>
                </c:pt>
                <c:pt idx="13">
                  <c:v>2436</c:v>
                </c:pt>
                <c:pt idx="14">
                  <c:v>1300</c:v>
                </c:pt>
                <c:pt idx="15">
                  <c:v>9403</c:v>
                </c:pt>
                <c:pt idx="16">
                  <c:v>5123</c:v>
                </c:pt>
                <c:pt idx="17">
                  <c:v>2504</c:v>
                </c:pt>
                <c:pt idx="18">
                  <c:v>1736</c:v>
                </c:pt>
                <c:pt idx="19">
                  <c:v>3638</c:v>
                </c:pt>
                <c:pt idx="20">
                  <c:v>5975</c:v>
                </c:pt>
                <c:pt idx="21">
                  <c:v>3348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C1-4B6F-B42F-BC56801E0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8698288"/>
        <c:axId val="-28609648"/>
      </c:barChart>
      <c:catAx>
        <c:axId val="-2869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8609648"/>
        <c:crosses val="autoZero"/>
        <c:auto val="1"/>
        <c:lblAlgn val="ctr"/>
        <c:lblOffset val="100"/>
        <c:noMultiLvlLbl val="0"/>
      </c:catAx>
      <c:valAx>
        <c:axId val="-286096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2869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3600" b="1" i="0" baseline="0" dirty="0">
                <a:solidFill>
                  <a:schemeClr val="tx1"/>
                </a:solidFill>
                <a:effectLst/>
              </a:rPr>
              <a:t>Capital plan only funds 41,177 citywide K-8 seats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en-US" sz="2800" b="1" i="1" baseline="0" dirty="0">
                <a:solidFill>
                  <a:schemeClr val="tx1"/>
                </a:solidFill>
                <a:effectLst/>
              </a:rPr>
              <a:t>District 6 has NO new seats in plan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en-US" sz="1800" b="0" i="0" baseline="0" dirty="0">
                <a:solidFill>
                  <a:schemeClr val="tx1"/>
                </a:solidFill>
                <a:effectLst/>
              </a:rPr>
              <a:t>(Feb. 2017 capital plan)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en-US" sz="2800" b="1" i="0" baseline="0" dirty="0">
              <a:effectLst/>
            </a:endParaRPr>
          </a:p>
        </c:rich>
      </c:tx>
      <c:layout>
        <c:manualLayout>
          <c:xMode val="edge"/>
          <c:yMode val="edge"/>
          <c:x val="0.1109541062801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8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670-4049-A249-4603D0A8624B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3F1-4E19-9E56-BD85CD32E40D}"/>
              </c:ext>
            </c:extLst>
          </c:dPt>
          <c:dLbls>
            <c:dLbl>
              <c:idx val="4"/>
              <c:spPr>
                <a:solidFill>
                  <a:schemeClr val="accent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476-4E0F-BFE6-B1831875C7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'11.16 Funded seatsDOE need'!$A$2:$A$23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'11.16 Funded seatsDOE need'!$B$2:$B$23</c:f>
              <c:numCache>
                <c:formatCode>General</c:formatCode>
                <c:ptCount val="22"/>
                <c:pt idx="0">
                  <c:v>3150</c:v>
                </c:pt>
                <c:pt idx="1">
                  <c:v>692</c:v>
                </c:pt>
                <c:pt idx="2">
                  <c:v>456</c:v>
                </c:pt>
                <c:pt idx="3">
                  <c:v>456</c:v>
                </c:pt>
                <c:pt idx="4">
                  <c:v>0</c:v>
                </c:pt>
                <c:pt idx="5">
                  <c:v>3016</c:v>
                </c:pt>
                <c:pt idx="6">
                  <c:v>640</c:v>
                </c:pt>
                <c:pt idx="7">
                  <c:v>912</c:v>
                </c:pt>
                <c:pt idx="8">
                  <c:v>2593</c:v>
                </c:pt>
                <c:pt idx="9">
                  <c:v>991</c:v>
                </c:pt>
                <c:pt idx="10">
                  <c:v>3840</c:v>
                </c:pt>
                <c:pt idx="11">
                  <c:v>1000</c:v>
                </c:pt>
                <c:pt idx="12">
                  <c:v>4869</c:v>
                </c:pt>
                <c:pt idx="13">
                  <c:v>912</c:v>
                </c:pt>
                <c:pt idx="14">
                  <c:v>456</c:v>
                </c:pt>
                <c:pt idx="15">
                  <c:v>4885</c:v>
                </c:pt>
                <c:pt idx="16">
                  <c:v>2221</c:v>
                </c:pt>
                <c:pt idx="17">
                  <c:v>924</c:v>
                </c:pt>
                <c:pt idx="18">
                  <c:v>972</c:v>
                </c:pt>
                <c:pt idx="19">
                  <c:v>1920</c:v>
                </c:pt>
                <c:pt idx="20">
                  <c:v>4536</c:v>
                </c:pt>
                <c:pt idx="21">
                  <c:v>1736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40-4160-A39B-2516ECFFF0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"/>
        <c:overlap val="-42"/>
        <c:axId val="-29666288"/>
        <c:axId val="272052544"/>
      </c:barChart>
      <c:catAx>
        <c:axId val="-2966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052544"/>
        <c:crosses val="autoZero"/>
        <c:auto val="1"/>
        <c:lblAlgn val="ctr"/>
        <c:lblOffset val="100"/>
        <c:noMultiLvlLbl val="0"/>
      </c:catAx>
      <c:valAx>
        <c:axId val="27205254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2966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'2.17%OfSeatNeedFunded'!$B$1</c:f>
              <c:strCache>
                <c:ptCount val="1"/>
                <c:pt idx="0">
                  <c:v>% DOE funded seats/need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9A6-42A9-AE0B-8DBD635886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'2.17%OfSeatNeedFunded'!$A$2:$A$23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'2.17%OfSeatNeedFunded'!$B$2:$B$23</c:f>
              <c:numCache>
                <c:formatCode>0%</c:formatCode>
                <c:ptCount val="22"/>
                <c:pt idx="0">
                  <c:v>0.97462871287128705</c:v>
                </c:pt>
                <c:pt idx="1">
                  <c:v>1</c:v>
                </c:pt>
                <c:pt idx="2">
                  <c:v>0.44357976653696501</c:v>
                </c:pt>
                <c:pt idx="3">
                  <c:v>0.44357976653696501</c:v>
                </c:pt>
                <c:pt idx="4">
                  <c:v>0</c:v>
                </c:pt>
                <c:pt idx="5">
                  <c:v>0.52986647926914998</c:v>
                </c:pt>
                <c:pt idx="6">
                  <c:v>0.25682182985553798</c:v>
                </c:pt>
                <c:pt idx="7">
                  <c:v>0.61455525606468997</c:v>
                </c:pt>
                <c:pt idx="8">
                  <c:v>0.75885279484928303</c:v>
                </c:pt>
                <c:pt idx="9">
                  <c:v>0.63403710812540004</c:v>
                </c:pt>
                <c:pt idx="10">
                  <c:v>0.50887887622581496</c:v>
                </c:pt>
                <c:pt idx="11">
                  <c:v>1</c:v>
                </c:pt>
                <c:pt idx="12">
                  <c:v>0.47171090873861699</c:v>
                </c:pt>
                <c:pt idx="13">
                  <c:v>0.37438423645320201</c:v>
                </c:pt>
                <c:pt idx="14">
                  <c:v>0.350769230769231</c:v>
                </c:pt>
                <c:pt idx="15">
                  <c:v>0.51951504838881202</c:v>
                </c:pt>
                <c:pt idx="16">
                  <c:v>0.43353503806363403</c:v>
                </c:pt>
                <c:pt idx="17">
                  <c:v>0.36900958466453698</c:v>
                </c:pt>
                <c:pt idx="18">
                  <c:v>0.55990783410138301</c:v>
                </c:pt>
                <c:pt idx="19">
                  <c:v>0.52776250687190696</c:v>
                </c:pt>
                <c:pt idx="20">
                  <c:v>0.75916317991631799</c:v>
                </c:pt>
                <c:pt idx="21">
                  <c:v>0.51851851851851904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39-43E6-BBAA-4E67DDA4EA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4817152"/>
        <c:axId val="274819472"/>
      </c:barChart>
      <c:catAx>
        <c:axId val="27481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4819472"/>
        <c:crosses val="autoZero"/>
        <c:auto val="1"/>
        <c:lblAlgn val="ctr"/>
        <c:lblOffset val="100"/>
        <c:noMultiLvlLbl val="0"/>
      </c:catAx>
      <c:valAx>
        <c:axId val="2748194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27481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E70-40C5-8D6F-3B9B24F52AF3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70-40C5-8D6F-3B9B24F52AF3}"/>
              </c:ext>
            </c:extLst>
          </c:dPt>
          <c:dLbls>
            <c:dLbl>
              <c:idx val="0"/>
              <c:layout>
                <c:manualLayout>
                  <c:x val="0"/>
                  <c:y val="6.8721886335272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70-40C5-8D6F-3B9B24F52AF3}"/>
                </c:ext>
              </c:extLst>
            </c:dLbl>
            <c:dLbl>
              <c:idx val="1"/>
              <c:layout>
                <c:manualLayout>
                  <c:x val="-1.6428389629962201E-3"/>
                  <c:y val="2.23632874470185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70-40C5-8D6F-3B9B24F52AF3}"/>
                </c:ext>
              </c:extLst>
            </c:dLbl>
            <c:dLbl>
              <c:idx val="3"/>
              <c:layout>
                <c:manualLayout>
                  <c:x val="1.13496463199978E-3"/>
                  <c:y val="4.55216167504369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70-40C5-8D6F-3B9B24F52AF3}"/>
                </c:ext>
              </c:extLst>
            </c:dLbl>
            <c:dLbl>
              <c:idx val="5"/>
              <c:layout>
                <c:manualLayout>
                  <c:x val="-2.7778035949960001E-3"/>
                  <c:y val="8.331163379642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70-40C5-8D6F-3B9B24F52AF3}"/>
                </c:ext>
              </c:extLst>
            </c:dLbl>
            <c:dLbl>
              <c:idx val="6"/>
              <c:layout>
                <c:manualLayout>
                  <c:x val="-3.9127682269958297E-3"/>
                  <c:y val="4.55216167504378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E70-40C5-8D6F-3B9B24F52AF3}"/>
                </c:ext>
              </c:extLst>
            </c:dLbl>
            <c:dLbl>
              <c:idx val="7"/>
              <c:layout>
                <c:manualLayout>
                  <c:x val="2.7778035949960001E-3"/>
                  <c:y val="9.183827535727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E70-40C5-8D6F-3B9B24F52AF3}"/>
                </c:ext>
              </c:extLst>
            </c:dLbl>
            <c:dLbl>
              <c:idx val="8"/>
              <c:layout>
                <c:manualLayout>
                  <c:x val="2.1692123238213198E-3"/>
                  <c:y val="4.5543498636393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E70-40C5-8D6F-3B9B24F52AF3}"/>
                </c:ext>
              </c:extLst>
            </c:dLbl>
            <c:dLbl>
              <c:idx val="10"/>
              <c:layout>
                <c:manualLayout>
                  <c:x val="-2.1691973969632E-3"/>
                  <c:y val="4.51407115777194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70-40C5-8D6F-3B9B24F52AF3}"/>
                </c:ext>
              </c:extLst>
            </c:dLbl>
            <c:dLbl>
              <c:idx val="11"/>
              <c:layout>
                <c:manualLayout>
                  <c:x val="3.4048938959993498E-3"/>
                  <c:y val="6.8721886335272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E70-40C5-8D6F-3B9B24F52AF3}"/>
                </c:ext>
              </c:extLst>
            </c:dLbl>
            <c:dLbl>
              <c:idx val="12"/>
              <c:layout>
                <c:manualLayout>
                  <c:x val="-2.1691973969631198E-3"/>
                  <c:y val="8.86519393409157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70-40C5-8D6F-3B9B24F52AF3}"/>
                </c:ext>
              </c:extLst>
            </c:dLbl>
            <c:dLbl>
              <c:idx val="13"/>
              <c:layout>
                <c:manualLayout>
                  <c:x val="0"/>
                  <c:y val="4.56036745406815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E70-40C5-8D6F-3B9B24F52AF3}"/>
                </c:ext>
              </c:extLst>
            </c:dLbl>
            <c:dLbl>
              <c:idx val="15"/>
              <c:layout>
                <c:manualLayout>
                  <c:x val="2.16919739696304E-3"/>
                  <c:y val="9.1899970836977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E70-40C5-8D6F-3B9B24F52AF3}"/>
                </c:ext>
              </c:extLst>
            </c:dLbl>
            <c:dLbl>
              <c:idx val="16"/>
              <c:layout>
                <c:manualLayout>
                  <c:x val="-2.1692123238214798E-3"/>
                  <c:y val="9.16121625357295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E70-40C5-8D6F-3B9B24F52AF3}"/>
                </c:ext>
              </c:extLst>
            </c:dLbl>
            <c:dLbl>
              <c:idx val="17"/>
              <c:layout>
                <c:manualLayout>
                  <c:x val="-3.2034600156428499E-3"/>
                  <c:y val="9.18601572432324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E70-40C5-8D6F-3B9B24F52AF3}"/>
                </c:ext>
              </c:extLst>
            </c:dLbl>
            <c:dLbl>
              <c:idx val="18"/>
              <c:layout>
                <c:manualLayout>
                  <c:x val="-7.6425122361698699E-3"/>
                  <c:y val="-7.7315997044571499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E70-40C5-8D6F-3B9B24F52AF3}"/>
                </c:ext>
              </c:extLst>
            </c:dLbl>
            <c:dLbl>
              <c:idx val="19"/>
              <c:layout>
                <c:manualLayout>
                  <c:x val="-1.5907263815660599E-16"/>
                  <c:y val="9.18999708369777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70-40C5-8D6F-3B9B24F52AF3}"/>
                </c:ext>
              </c:extLst>
            </c:dLbl>
            <c:dLbl>
              <c:idx val="20"/>
              <c:layout>
                <c:manualLayout>
                  <c:x val="0"/>
                  <c:y val="1.40675123942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E70-40C5-8D6F-3B9B24F52AF3}"/>
                </c:ext>
              </c:extLst>
            </c:dLbl>
            <c:dLbl>
              <c:idx val="21"/>
              <c:layout>
                <c:manualLayout>
                  <c:x val="0"/>
                  <c:y val="2.236328744701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E70-40C5-8D6F-3B9B24F52A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'2.17%OfSeatNeedFunded'!$A$2:$A$23</c:f>
              <c:strCache>
                <c:ptCount val="22"/>
                <c:pt idx="0">
                  <c:v>D2</c:v>
                </c:pt>
                <c:pt idx="1">
                  <c:v>D3</c:v>
                </c:pt>
                <c:pt idx="2">
                  <c:v>D7</c:v>
                </c:pt>
                <c:pt idx="3">
                  <c:v>D8</c:v>
                </c:pt>
                <c:pt idx="4">
                  <c:v>D9</c:v>
                </c:pt>
                <c:pt idx="5">
                  <c:v>D10</c:v>
                </c:pt>
                <c:pt idx="6">
                  <c:v>D11</c:v>
                </c:pt>
                <c:pt idx="7">
                  <c:v>D12</c:v>
                </c:pt>
                <c:pt idx="8">
                  <c:v>D13</c:v>
                </c:pt>
                <c:pt idx="9">
                  <c:v>D14</c:v>
                </c:pt>
                <c:pt idx="10">
                  <c:v>D15</c:v>
                </c:pt>
                <c:pt idx="11">
                  <c:v>D19</c:v>
                </c:pt>
                <c:pt idx="12">
                  <c:v>D20</c:v>
                </c:pt>
                <c:pt idx="13">
                  <c:v>D21</c:v>
                </c:pt>
                <c:pt idx="14">
                  <c:v>D22</c:v>
                </c:pt>
                <c:pt idx="15">
                  <c:v>D24</c:v>
                </c:pt>
                <c:pt idx="16">
                  <c:v>D25</c:v>
                </c:pt>
                <c:pt idx="17">
                  <c:v>D26</c:v>
                </c:pt>
                <c:pt idx="18">
                  <c:v>D27</c:v>
                </c:pt>
                <c:pt idx="19">
                  <c:v>D28</c:v>
                </c:pt>
                <c:pt idx="20">
                  <c:v>D30</c:v>
                </c:pt>
                <c:pt idx="21">
                  <c:v>D31</c:v>
                </c:pt>
              </c:strCache>
            </c:strRef>
          </c:cat>
          <c:val>
            <c:numRef>
              <c:f>'2.17%OfSeatNeedFunded'!$G$2:$G$23</c:f>
              <c:numCache>
                <c:formatCode>0%</c:formatCode>
                <c:ptCount val="22"/>
                <c:pt idx="0">
                  <c:v>0.69863861386138604</c:v>
                </c:pt>
                <c:pt idx="1">
                  <c:v>1</c:v>
                </c:pt>
                <c:pt idx="2">
                  <c:v>0</c:v>
                </c:pt>
                <c:pt idx="3">
                  <c:v>0.33463035019455201</c:v>
                </c:pt>
                <c:pt idx="4">
                  <c:v>0</c:v>
                </c:pt>
                <c:pt idx="5">
                  <c:v>8.7842586085734295E-2</c:v>
                </c:pt>
                <c:pt idx="6">
                  <c:v>0.22231139646869999</c:v>
                </c:pt>
                <c:pt idx="7">
                  <c:v>0.30727762803234498</c:v>
                </c:pt>
                <c:pt idx="8">
                  <c:v>0.28475270705297001</c:v>
                </c:pt>
                <c:pt idx="9">
                  <c:v>0</c:v>
                </c:pt>
                <c:pt idx="10">
                  <c:v>0.21084018022793499</c:v>
                </c:pt>
                <c:pt idx="11">
                  <c:v>1</c:v>
                </c:pt>
                <c:pt idx="12">
                  <c:v>0.12671962797907399</c:v>
                </c:pt>
                <c:pt idx="13">
                  <c:v>0.37438423645320201</c:v>
                </c:pt>
                <c:pt idx="14">
                  <c:v>0</c:v>
                </c:pt>
                <c:pt idx="15">
                  <c:v>0.42305647133893398</c:v>
                </c:pt>
                <c:pt idx="16">
                  <c:v>0.224087448760492</c:v>
                </c:pt>
                <c:pt idx="17">
                  <c:v>0.18690095846645399</c:v>
                </c:pt>
                <c:pt idx="18">
                  <c:v>0.36866359447004599</c:v>
                </c:pt>
                <c:pt idx="19">
                  <c:v>0.29521715228147299</c:v>
                </c:pt>
                <c:pt idx="20">
                  <c:v>0.41573221757322198</c:v>
                </c:pt>
                <c:pt idx="21">
                  <c:v>0.38231780167264001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8E70-40C5-8D6F-3B9B24F52AF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3"/>
        <c:overlap val="-27"/>
        <c:axId val="391749136"/>
        <c:axId val="312539872"/>
      </c:barChart>
      <c:catAx>
        <c:axId val="39174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539872"/>
        <c:crosses val="autoZero"/>
        <c:auto val="1"/>
        <c:lblAlgn val="ctr"/>
        <c:lblOffset val="100"/>
        <c:noMultiLvlLbl val="0"/>
      </c:catAx>
      <c:valAx>
        <c:axId val="31253987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91749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E7E1-3220-0844-911B-81E7436C2CE2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DB7F4-62F8-6C47-BC4F-BAA5F9AEC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3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0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68A2-FE12-5D4B-A52B-AA98F225EC4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2C5-E958-3C43-9546-96E871D8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68A2-FE12-5D4B-A52B-AA98F225EC4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2C5-E958-3C43-9546-96E871D8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8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68A2-FE12-5D4B-A52B-AA98F225EC4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2C5-E958-3C43-9546-96E871D8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68A2-FE12-5D4B-A52B-AA98F225EC4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2C5-E958-3C43-9546-96E871D8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98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68A2-FE12-5D4B-A52B-AA98F225EC4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2C5-E958-3C43-9546-96E871D8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46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68A2-FE12-5D4B-A52B-AA98F225EC4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2C5-E958-3C43-9546-96E871D8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4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68A2-FE12-5D4B-A52B-AA98F225EC4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2C5-E958-3C43-9546-96E871D8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59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68A2-FE12-5D4B-A52B-AA98F225EC4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2C5-E958-3C43-9546-96E871D8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4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68A2-FE12-5D4B-A52B-AA98F225EC4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2C5-E958-3C43-9546-96E871D8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68A2-FE12-5D4B-A52B-AA98F225EC4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2C5-E958-3C43-9546-96E871D8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68A2-FE12-5D4B-A52B-AA98F225EC4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2C5-E958-3C43-9546-96E871D8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1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568A2-FE12-5D4B-A52B-AA98F225EC4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902C5-E958-3C43-9546-96E871D8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8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ouncil.nyc.gov/press/2017/02/16/1370/" TargetMode="External"/><Relationship Id="rId2" Type="http://schemas.openxmlformats.org/officeDocument/2006/relationships/hyperlink" Target="https://www.classsizematters.org/letter-to-mayor-and-chancellor-to-expand-capital-plan-to-address-school-overcrowding/" TargetMode="Externa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lasssizematters.or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\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900" dirty="0"/>
              <a:t>Problems with School Planning &amp; Siting </a:t>
            </a:r>
            <a:r>
              <a:rPr lang="en-US" sz="3600" i="1" dirty="0"/>
              <a:t>Resulting in overcrowding citywide </a:t>
            </a:r>
            <a:br>
              <a:rPr lang="en-US" sz="3600" i="1" dirty="0"/>
            </a:br>
            <a:r>
              <a:rPr lang="en-US" sz="3600" i="1" dirty="0"/>
              <a:t>and in District 6 schools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dirty="0"/>
            </a:br>
            <a:r>
              <a:rPr lang="en-US" sz="2200" dirty="0"/>
              <a:t>Leonie Haimson and Olivia Levey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March 2017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745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297194"/>
              </p:ext>
            </p:extLst>
          </p:nvPr>
        </p:nvGraphicFramePr>
        <p:xfrm>
          <a:off x="889000" y="501374"/>
          <a:ext cx="10515600" cy="5726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78157" y="6387548"/>
            <a:ext cx="804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above have NO need for new seats according to DOE</a:t>
            </a:r>
          </a:p>
        </p:txBody>
      </p:sp>
    </p:spTree>
    <p:extLst>
      <p:ext uri="{BB962C8B-B14F-4D97-AF65-F5344CB8AC3E}">
        <p14:creationId xmlns:p14="http://schemas.microsoft.com/office/powerpoint/2010/main" val="1453441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1923E91-966A-4B33-9582-0F1D5D18953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49356" y="1688305"/>
          <a:ext cx="10323443" cy="4553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04661" y="6241775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above have NO need for new seats according to DOE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9356" y="457199"/>
            <a:ext cx="1023399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55% K-8 seats funded citywide compared to DOE estimate of need</a:t>
            </a:r>
          </a:p>
          <a:p>
            <a:pPr algn="ctr"/>
            <a:r>
              <a:rPr lang="en-US" sz="2800" b="1" i="1" dirty="0"/>
              <a:t>DOE claims NO need for D6</a:t>
            </a:r>
          </a:p>
          <a:p>
            <a:pPr algn="ctr"/>
            <a:r>
              <a:rPr lang="en-US" dirty="0"/>
              <a:t>Data: Feb.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359024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449451" y="2016059"/>
          <a:ext cx="11189776" cy="4119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541104" y="6242302"/>
            <a:ext cx="7818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Districts not included above have NO need for new seats according to DOE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9451" y="354066"/>
            <a:ext cx="109606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Citywide only 29% of needed K-8 seats have sites &amp; in design </a:t>
            </a:r>
          </a:p>
          <a:p>
            <a:pPr algn="ctr"/>
            <a:r>
              <a:rPr lang="en-US" sz="2400" b="1" dirty="0"/>
              <a:t>4 districts have NONE of their needed seats in process of design</a:t>
            </a:r>
          </a:p>
          <a:p>
            <a:pPr algn="ctr"/>
            <a:r>
              <a:rPr lang="en-US" dirty="0"/>
              <a:t>(Feb. 2017 capital plan)</a:t>
            </a:r>
          </a:p>
        </p:txBody>
      </p:sp>
    </p:spTree>
    <p:extLst>
      <p:ext uri="{BB962C8B-B14F-4D97-AF65-F5344CB8AC3E}">
        <p14:creationId xmlns:p14="http://schemas.microsoft.com/office/powerpoint/2010/main" val="1839291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/>
          </p:nvPr>
        </p:nvGraphicFramePr>
        <p:xfrm>
          <a:off x="850605" y="361507"/>
          <a:ext cx="10377376" cy="5550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94884" y="5911702"/>
            <a:ext cx="9845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DOE claims no more HS seats needed in Manhattan, Bronx or Brooklyn</a:t>
            </a:r>
          </a:p>
        </p:txBody>
      </p:sp>
    </p:spTree>
    <p:extLst>
      <p:ext uri="{BB962C8B-B14F-4D97-AF65-F5344CB8AC3E}">
        <p14:creationId xmlns:p14="http://schemas.microsoft.com/office/powerpoint/2010/main" val="803929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Yet we don’t trust DOE’s 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66621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They are based upon an unreliable school capacity formula</a:t>
            </a:r>
          </a:p>
          <a:p>
            <a:endParaRPr lang="en-US" dirty="0"/>
          </a:p>
          <a:p>
            <a:r>
              <a:rPr lang="en-US" dirty="0"/>
              <a:t>They are based upon estimates from housing starts and a CEQR formula from census data hasn’t been updated in nearly 20 years</a:t>
            </a:r>
          </a:p>
          <a:p>
            <a:endParaRPr lang="en-US" dirty="0"/>
          </a:p>
          <a:p>
            <a:r>
              <a:rPr lang="en-US" dirty="0"/>
              <a:t>They are based upon widely divergent enrollment projections from two consulting companies</a:t>
            </a:r>
          </a:p>
          <a:p>
            <a:endParaRPr lang="en-US" dirty="0"/>
          </a:p>
          <a:p>
            <a:r>
              <a:rPr lang="en-US" dirty="0"/>
              <a:t>The methodology 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995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1" dirty="0"/>
              <a:t>Our calculations suggest that the actual unfunded need is much higher….</a:t>
            </a:r>
            <a:br>
              <a:rPr lang="en-US" sz="2800" b="1" i="1" dirty="0"/>
            </a:br>
            <a:endParaRPr 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1"/>
            <a:ext cx="10515600" cy="4891502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Take District 6, that DOE claims needs no new seats. </a:t>
            </a:r>
          </a:p>
          <a:p>
            <a:endParaRPr lang="en-US" dirty="0"/>
          </a:p>
          <a:p>
            <a:r>
              <a:rPr lang="en-US" dirty="0"/>
              <a:t>Yet housing start data shows that there will be about 600 new housing units by 2019 – but this is not enough to trigger need new schools.</a:t>
            </a:r>
          </a:p>
          <a:p>
            <a:endParaRPr lang="en-US" dirty="0"/>
          </a:p>
          <a:p>
            <a:r>
              <a:rPr lang="en-US" dirty="0"/>
              <a:t>They also project only 2 new units will be built in the district between 2019-2024</a:t>
            </a:r>
            <a:r>
              <a:rPr lang="en-US" b="1" i="1" dirty="0"/>
              <a:t>.</a:t>
            </a:r>
          </a:p>
          <a:p>
            <a:endParaRPr lang="en-US" dirty="0"/>
          </a:p>
          <a:p>
            <a:r>
              <a:rPr lang="en-US" sz="1900" i="1" dirty="0"/>
              <a:t>Data source: http://www.nycsca.org/Community/Capital-Plan-Reports-Data#Housing-Projections-70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725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6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34% of K-8 schools in District 6 are overcrowded (at or above 100% target utilization)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37% or 6,746</a:t>
            </a:r>
            <a:r>
              <a:rPr lang="en-US" i="1" dirty="0"/>
              <a:t> </a:t>
            </a:r>
            <a:r>
              <a:rPr lang="en-US" dirty="0"/>
              <a:t>K-8 D6 students are in overcrowded schools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80 cluster rooms are missing from District 6 schools according to DOE’s utilization formula </a:t>
            </a:r>
          </a:p>
        </p:txBody>
      </p:sp>
    </p:spTree>
    <p:extLst>
      <p:ext uri="{BB962C8B-B14F-4D97-AF65-F5344CB8AC3E}">
        <p14:creationId xmlns:p14="http://schemas.microsoft.com/office/powerpoint/2010/main" val="908964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16 Schools in District 6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2015-2016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336682"/>
              </p:ext>
            </p:extLst>
          </p:nvPr>
        </p:nvGraphicFramePr>
        <p:xfrm>
          <a:off x="-139149" y="1825625"/>
          <a:ext cx="12652513" cy="4664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8817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 DOE Capacity formula underestimates overcrowding by assuming overly large class sizes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76763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Relies on school capacity formula that assumes class sizes larger than currently exist on average in NYC schools in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Blue Book working group co-chaired by SCA President Grillo and CEC 2 President Shino Tanikawa urged that school capacity formula be aligned with smaller classes in DOE’s C4E plan </a:t>
            </a:r>
          </a:p>
          <a:p>
            <a:endParaRPr lang="en-US" dirty="0"/>
          </a:p>
          <a:p>
            <a:r>
              <a:rPr lang="en-US" dirty="0"/>
              <a:t>Mayor’s office rejected that recommendation in July 2015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64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DOE enrollment projections inconsistent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1236"/>
            <a:ext cx="10515600" cy="4909930"/>
          </a:xfrm>
        </p:spPr>
        <p:txBody>
          <a:bodyPr>
            <a:normAutofit fontScale="25000" lnSpcReduction="20000"/>
          </a:bodyPr>
          <a:lstStyle/>
          <a:p>
            <a:endParaRPr lang="en-US" sz="4500" dirty="0"/>
          </a:p>
          <a:p>
            <a:r>
              <a:rPr lang="en-US" sz="8000" dirty="0"/>
              <a:t> DOE consultants Grier Partnership project a </a:t>
            </a:r>
            <a:r>
              <a:rPr lang="en-US" sz="8000" b="1" i="1" dirty="0"/>
              <a:t>decrease of 59,000 students citywide </a:t>
            </a:r>
            <a:r>
              <a:rPr lang="en-US" sz="8000" dirty="0"/>
              <a:t>between 2014 and 2024 -- 57,000 fewer K-8 students and nearly 2,000 fewer in HS. </a:t>
            </a:r>
          </a:p>
          <a:p>
            <a:endParaRPr lang="en-US" sz="8000" dirty="0"/>
          </a:p>
          <a:p>
            <a:r>
              <a:rPr lang="en-US" sz="8000" dirty="0"/>
              <a:t>Statistical Forecasting projects a </a:t>
            </a:r>
            <a:r>
              <a:rPr lang="en-US" sz="8000" b="1" i="1" dirty="0"/>
              <a:t>decrease of 28,000 students</a:t>
            </a:r>
            <a:r>
              <a:rPr lang="en-US" sz="8000" dirty="0"/>
              <a:t> --- 23,000 fewer K-8 students and about 5,000 fewer in HS over same period.</a:t>
            </a:r>
          </a:p>
          <a:p>
            <a:endParaRPr lang="en-US" sz="8000" dirty="0"/>
          </a:p>
          <a:p>
            <a:r>
              <a:rPr lang="en-US" sz="8000" dirty="0"/>
              <a:t>Yet by using the housing start data with City Planning ratio, </a:t>
            </a:r>
            <a:r>
              <a:rPr lang="en-US" sz="8000" b="1" i="1" dirty="0"/>
              <a:t>more than 79,000 additional students will be enrolled in 2024</a:t>
            </a:r>
            <a:r>
              <a:rPr lang="en-US" sz="8000" dirty="0"/>
              <a:t>– about 58,000 more students in K-8 and about 21,000 in HS.</a:t>
            </a:r>
          </a:p>
          <a:p>
            <a:endParaRPr lang="en-US" sz="8000" dirty="0"/>
          </a:p>
          <a:p>
            <a:r>
              <a:rPr lang="en-US" sz="8000" dirty="0"/>
              <a:t>The consultants’ forecasts also vary widely from year to year.  </a:t>
            </a:r>
          </a:p>
          <a:p>
            <a:endParaRPr lang="en-US" sz="8000" dirty="0"/>
          </a:p>
          <a:p>
            <a:r>
              <a:rPr lang="en-US" sz="8000" dirty="0"/>
              <a:t>For example, 2 years ago Statistical Forecasting projected an increase of about 60,000 students instead of decrease of 28,000 over next decade. </a:t>
            </a:r>
          </a:p>
          <a:p>
            <a:endParaRPr lang="en-US" sz="3400" dirty="0"/>
          </a:p>
          <a:p>
            <a:endParaRPr lang="en-US" sz="3400" dirty="0"/>
          </a:p>
          <a:p>
            <a:pPr marL="0" indent="0">
              <a:buNone/>
            </a:pPr>
            <a:r>
              <a:rPr lang="en-US" sz="6400" b="1" i="1" dirty="0"/>
              <a:t>Data sources: Grier Partnership May 2015;  Statistical Forecasting July 2013 &amp; May 2015, Housing start data, March 2017.</a:t>
            </a:r>
          </a:p>
        </p:txBody>
      </p:sp>
    </p:spTree>
    <p:extLst>
      <p:ext uri="{BB962C8B-B14F-4D97-AF65-F5344CB8AC3E}">
        <p14:creationId xmlns:p14="http://schemas.microsoft.com/office/powerpoint/2010/main" val="78557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problems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9443"/>
            <a:ext cx="10515600" cy="544001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56% of NYC schools are overcrowded according to latest available DOE data (at or over 100% target utilization)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More than 575,000 students (56% of total) enrolled in these schools – about 35,000 more than year before.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About 416,000  (58% of total) K-8 students are enrolled in overcrowded schools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/>
              <a:t>About 159,000 (50% </a:t>
            </a:r>
            <a:r>
              <a:rPr lang="en-US" dirty="0"/>
              <a:t>of total ) high school students are enrolled in overcrowded schools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r>
              <a:rPr lang="en-US" sz="2100" b="1" i="1" dirty="0"/>
              <a:t>Data: SCA “Blue Book” 2015-16</a:t>
            </a:r>
            <a:endParaRPr 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1650949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2955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Numerous</a:t>
            </a:r>
            <a:r>
              <a:rPr lang="en-US" sz="3600" b="1" i="1" dirty="0"/>
              <a:t> </a:t>
            </a:r>
            <a:r>
              <a:rPr lang="en-US" sz="3600" dirty="0"/>
              <a:t>problems </a:t>
            </a:r>
            <a:r>
              <a:rPr lang="en-US" sz="4000" dirty="0"/>
              <a:t>with</a:t>
            </a:r>
            <a:r>
              <a:rPr lang="en-US" sz="3600" dirty="0"/>
              <a:t> City Planning CEQR ratio</a:t>
            </a:r>
            <a:r>
              <a:rPr lang="en-US" sz="2800" dirty="0"/>
              <a:t> </a:t>
            </a:r>
            <a:br>
              <a:rPr lang="en-US" sz="2800" i="1" dirty="0"/>
            </a:b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921" y="1152940"/>
            <a:ext cx="10515600" cy="479475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7400" i="1" dirty="0"/>
              <a:t>City Environmental Quality Review (CEQR)</a:t>
            </a:r>
            <a:r>
              <a:rPr lang="en-US" sz="7400" dirty="0"/>
              <a:t> ratio used to project future enrollment from housing starts is borough-based rather than based on districts, neighborhoods or school zones </a:t>
            </a:r>
          </a:p>
          <a:p>
            <a:pPr>
              <a:lnSpc>
                <a:spcPct val="220000"/>
              </a:lnSpc>
            </a:pPr>
            <a:r>
              <a:rPr lang="en-US" sz="7400" dirty="0"/>
              <a:t>CEQR ratio hasn’t been revised since 2008 and relies on Census data more than 16 years old.</a:t>
            </a:r>
          </a:p>
          <a:p>
            <a:pPr>
              <a:lnSpc>
                <a:spcPct val="120000"/>
              </a:lnSpc>
            </a:pPr>
            <a:endParaRPr lang="en-US" sz="7400" dirty="0"/>
          </a:p>
          <a:p>
            <a:pPr>
              <a:lnSpc>
                <a:spcPct val="120000"/>
              </a:lnSpc>
            </a:pPr>
            <a:r>
              <a:rPr lang="en-US" sz="7400" dirty="0"/>
              <a:t>Mayor has vastly expanded </a:t>
            </a:r>
            <a:r>
              <a:rPr lang="en-US" sz="7400" dirty="0" err="1"/>
              <a:t>PreK</a:t>
            </a:r>
            <a:r>
              <a:rPr lang="en-US" sz="7400" dirty="0"/>
              <a:t> but CEQR ratio has not changed to account for thousands of new </a:t>
            </a:r>
            <a:r>
              <a:rPr lang="en-US" sz="7400" dirty="0" err="1"/>
              <a:t>PreK</a:t>
            </a:r>
            <a:r>
              <a:rPr lang="en-US" sz="7400" dirty="0"/>
              <a:t> students 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7400" dirty="0"/>
          </a:p>
          <a:p>
            <a:pPr>
              <a:lnSpc>
                <a:spcPct val="120000"/>
              </a:lnSpc>
            </a:pPr>
            <a:r>
              <a:rPr lang="en-US" sz="7400" dirty="0"/>
              <a:t>CEQR ratio estimates each Bronx housing unit to add nearly 4X students than Manhattan, though birth rate &amp; enrollment increasing faster in Manhattan than in Bronx</a:t>
            </a:r>
          </a:p>
          <a:p>
            <a:pPr>
              <a:lnSpc>
                <a:spcPct val="220000"/>
              </a:lnSpc>
            </a:pPr>
            <a:r>
              <a:rPr lang="en-US" sz="7400" dirty="0"/>
              <a:t> In 20 out of 32 districts, NO difference between housing start data for 5 </a:t>
            </a:r>
            <a:r>
              <a:rPr lang="en-US" sz="7400" dirty="0" err="1"/>
              <a:t>yr</a:t>
            </a:r>
            <a:r>
              <a:rPr lang="en-US" sz="7400" dirty="0"/>
              <a:t> and 10 </a:t>
            </a:r>
            <a:r>
              <a:rPr lang="en-US" sz="7400" dirty="0" err="1"/>
              <a:t>yr</a:t>
            </a:r>
            <a:r>
              <a:rPr lang="en-US" sz="7400" dirty="0"/>
              <a:t> projections.</a:t>
            </a:r>
          </a:p>
          <a:p>
            <a:pPr>
              <a:lnSpc>
                <a:spcPct val="120000"/>
              </a:lnSpc>
            </a:pPr>
            <a:r>
              <a:rPr lang="en-US" sz="7400" b="1" i="1" dirty="0"/>
              <a:t>Housing start data projects fewer than 2,000 new units to be built citywide 2019-2024, and not one in Brooklyn.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76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very high</a:t>
            </a:r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r>
              <a:rPr lang="en-US" dirty="0"/>
              <a:t>In Manhattan it would take a project of at least 310 units to trigger consideration of new school</a:t>
            </a:r>
          </a:p>
          <a:p>
            <a:pPr>
              <a:lnSpc>
                <a:spcPct val="120000"/>
              </a:lnSpc>
            </a:pPr>
            <a:r>
              <a:rPr lang="en-US" dirty="0"/>
              <a:t>Planning 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5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9525000" cy="489150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 not differentiate elementary and middle school seat needs</a:t>
            </a:r>
          </a:p>
          <a:p>
            <a:endParaRPr lang="en-US" dirty="0"/>
          </a:p>
          <a:p>
            <a:r>
              <a:rPr lang="en-US" dirty="0"/>
              <a:t>Are infrequently updated </a:t>
            </a:r>
          </a:p>
          <a:p>
            <a:endParaRPr lang="en-US" dirty="0"/>
          </a:p>
          <a:p>
            <a:r>
              <a:rPr lang="en-US" dirty="0"/>
              <a:t>For example, Feb. 2017 capital plan includes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90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530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School siting dysfunctional &amp; inefficient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0689" y="1115923"/>
            <a:ext cx="109706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/>
              <a:t>There are overcrowded neighborhoods where schools have been funded </a:t>
            </a:r>
            <a:r>
              <a:rPr lang="en-US" sz="2400" b="1" i="1" dirty="0"/>
              <a:t>for more than ten years without a single school sited or built</a:t>
            </a:r>
            <a:r>
              <a:rPr lang="en-US" sz="2400" b="1" dirty="0"/>
              <a:t>  </a:t>
            </a:r>
          </a:p>
          <a:p>
            <a:pPr marL="285750" indent="-285750">
              <a:buFont typeface="Arial" charset="0"/>
              <a:buChar char="•"/>
            </a:pPr>
            <a:endParaRPr lang="en-US" sz="2400" b="1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School Construction Authority only has three people on staff looking for sites for schools and one real estate firm per borough on retainer 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The SCA never uses eminent domain to acquire sites unless the property has recently been on the market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 SCA never “cold calls” meaning identify suitable sites before they’re put on the market to inquire if the owner is interested in selling 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b="1" i="1" dirty="0"/>
              <a:t>In the ”class size reduction” category, there are only 3 small projects identified out of 4,000 seats funded in the capital plan since 2014.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3614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Without significant reforms, given rapid pace of development throughout the city,  school overcrowding will become even more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1376031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/>
              <a:t>Public Advocate Tish James, 22 Council Members, Class Size Matters and many parent leaders pointed out many of the problems with school planning and siting  </a:t>
            </a:r>
            <a:r>
              <a:rPr lang="en-US" sz="2400" dirty="0">
                <a:hlinkClick r:id="rId2"/>
              </a:rPr>
              <a:t>in a letter to the Chancellor in June 2015 </a:t>
            </a:r>
            <a:r>
              <a:rPr lang="en-US" sz="2400" dirty="0"/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Instead, Speaker Mark-</a:t>
            </a:r>
            <a:r>
              <a:rPr lang="en-US" sz="2400" dirty="0" err="1"/>
              <a:t>Viverito</a:t>
            </a:r>
            <a:r>
              <a:rPr lang="en-US" sz="2400" dirty="0"/>
              <a:t> announced that Council would form </a:t>
            </a:r>
            <a:r>
              <a:rPr lang="en-US" sz="2400" dirty="0">
                <a:hlinkClick r:id="rId3"/>
              </a:rPr>
              <a:t>an internal working group</a:t>
            </a:r>
            <a:r>
              <a:rPr lang="en-US" sz="2400" dirty="0"/>
              <a:t> to come up with proposals to reform the process.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endParaRPr lang="en-US" sz="2400" dirty="0"/>
          </a:p>
          <a:p>
            <a:pPr marL="285750" indent="-285750">
              <a:buFont typeface="Arial" charset="0"/>
              <a:buChar char="•"/>
            </a:pPr>
            <a:r>
              <a:rPr lang="en-US" sz="2400" dirty="0"/>
              <a:t>We hope that this process will be transparent, inclusive, and elicit ideas from experts, parents, and members of the public.</a:t>
            </a:r>
          </a:p>
        </p:txBody>
      </p:sp>
    </p:spTree>
    <p:extLst>
      <p:ext uri="{BB962C8B-B14F-4D97-AF65-F5344CB8AC3E}">
        <p14:creationId xmlns:p14="http://schemas.microsoft.com/office/powerpoint/2010/main" val="7182950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1386"/>
            <a:ext cx="9776791" cy="98659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Suggestions on how the City Council should elicit ideas for reform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4496" y="1417983"/>
            <a:ext cx="98331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Reach out to Community Boards, Community Education Councils, advocates, parents and CBOs, and other members of public 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Elicit ideas and information from professional organizations of architects and planners  about what is done in other districts around country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Hold forums and invite experts, activists and parents to speak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Create a website with info on how to submit and post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i="1" dirty="0"/>
              <a:t>For now, please contact </a:t>
            </a:r>
            <a:r>
              <a:rPr lang="en-US" sz="2400" i="1" dirty="0">
                <a:hlinkClick r:id="rId2"/>
              </a:rPr>
              <a:t>info@classsizematters.org</a:t>
            </a:r>
            <a:r>
              <a:rPr lang="en-US" sz="2400" i="1" dirty="0"/>
              <a:t> with YOUR ideas on how to improve school planning and siting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8502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953" y="365125"/>
            <a:ext cx="11672047" cy="1325563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In District 6, average K-3 class size fell by almost 1 students per class; but remain far above the C4E goals.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4"/>
          <a:ext cx="10744200" cy="503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936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Average class size grades 4-8 fell slightly by .2; still more than 2 students over the C4E goals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844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0787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declined by .2 students per class; but remain far above C4E goals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ADD65FD-8224-42C3-8645-19EC8CFE1BDF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360967"/>
          <a:ext cx="10515600" cy="4815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329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 February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29% of seats compared to DOE’s analysis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585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 </a:t>
            </a:r>
            <a:br>
              <a:rPr lang="en-US"/>
            </a:br>
            <a:r>
              <a:rPr lang="en-US"/>
              <a:t>12 Districts average 100% or more utilization</a:t>
            </a:r>
            <a:br>
              <a:rPr lang="en-US" dirty="0"/>
            </a:br>
            <a:r>
              <a:rPr lang="en-US" sz="2400" dirty="0"/>
              <a:t>Data Source: 2015-2016 Blue Book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2334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0062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sz="4000" dirty="0"/>
              <a:t>14 Districts between 99% - 80% Utilization, </a:t>
            </a:r>
            <a:r>
              <a:rPr lang="en-US" sz="4000" i="1" dirty="0"/>
              <a:t>including D6 at 93% </a:t>
            </a:r>
            <a:br>
              <a:rPr lang="en-US" dirty="0"/>
            </a:br>
            <a:r>
              <a:rPr lang="en-US" sz="2700" dirty="0"/>
              <a:t>Data Source: 2015-2016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798791"/>
              </p:ext>
            </p:extLst>
          </p:nvPr>
        </p:nvGraphicFramePr>
        <p:xfrm>
          <a:off x="838200" y="1630017"/>
          <a:ext cx="10515600" cy="4546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7822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BBDD3F6-8FB7-4926-8376-D4097114F9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220613"/>
              </p:ext>
            </p:extLst>
          </p:nvPr>
        </p:nvGraphicFramePr>
        <p:xfrm>
          <a:off x="367749" y="298174"/>
          <a:ext cx="11509512" cy="6242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5644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1602</Words>
  <Application>Microsoft Office PowerPoint</Application>
  <PresentationFormat>Widescreen</PresentationFormat>
  <Paragraphs>193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                           \                Problems with School Planning &amp; Siting Resulting in overcrowding citywide  and in District 6 schools    Leonie Haimson and Olivia Levey Class Size Matters March 2017 info@classsizematters.org  </vt:lpstr>
      <vt:lpstr>Scope of school overcrowding problems enormous</vt:lpstr>
      <vt:lpstr>In District 6, average K-3 class size fell by almost 1 students per class; but remain far above the C4E goals.</vt:lpstr>
      <vt:lpstr>Average class size grades 4-8 fell slightly by .2; still more than 2 students over the C4E goals</vt:lpstr>
      <vt:lpstr>Citywide average HS class sizes declined by .2 students per class; but remain far above C4E goals </vt:lpstr>
      <vt:lpstr> February 2017 DOE five-year capital plan still very underfunded </vt:lpstr>
      <vt:lpstr>  12 Districts average 100% or more utilization Data Source: 2015-2016 Blue Book </vt:lpstr>
      <vt:lpstr> 14 Districts between 99% - 80% Utilization, including D6 at 93%  Data Source: 2015-2016 Blue Book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Yet we don’t trust DOE’s need estimates </vt:lpstr>
      <vt:lpstr>Our calculations suggest that the actual unfunded need is much higher…. </vt:lpstr>
      <vt:lpstr>District 6 Overcrowding  (includes Charters in district buildings)</vt:lpstr>
      <vt:lpstr> 16 Schools in District 6 at or over 100% - (Co-located Charters included) Data Source: 2015-2016 Blue Book  </vt:lpstr>
      <vt:lpstr> DOE Capacity formula underestimates overcrowding by assuming overly large class sizes </vt:lpstr>
      <vt:lpstr>DOE enrollment projections inconsistent</vt:lpstr>
      <vt:lpstr>Numerous problems with City Planning CEQR ratio  </vt:lpstr>
      <vt:lpstr>Problems with school planning process  </vt:lpstr>
      <vt:lpstr>    Other problems with DOE seat needs assessments     </vt:lpstr>
      <vt:lpstr>School siting dysfunctional &amp; inefficient </vt:lpstr>
      <vt:lpstr>We need a new planning process for schools</vt:lpstr>
      <vt:lpstr>What is being done about this? </vt:lpstr>
      <vt:lpstr>Suggestions on how the City Council should elicit ideas for reform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\                Problems with School Planning &amp; Siting Resulting in overcrowding citywide  and in District 6 schools    Leonie Haimson and Olivia Levey Class Size Matters March 2017 info@classsizematters.org</dc:title>
  <dc:creator>olevey</dc:creator>
  <cp:lastModifiedBy>Leonie Haimson</cp:lastModifiedBy>
  <cp:revision>5</cp:revision>
  <dcterms:created xsi:type="dcterms:W3CDTF">2017-04-03T18:52:11Z</dcterms:created>
  <dcterms:modified xsi:type="dcterms:W3CDTF">2017-04-18T17:42:36Z</dcterms:modified>
</cp:coreProperties>
</file>