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2"/>
  </p:notesMasterIdLst>
  <p:sldIdLst>
    <p:sldId id="256" r:id="rId2"/>
    <p:sldId id="333" r:id="rId3"/>
    <p:sldId id="335" r:id="rId4"/>
    <p:sldId id="332" r:id="rId5"/>
    <p:sldId id="309" r:id="rId6"/>
    <p:sldId id="311" r:id="rId7"/>
    <p:sldId id="298" r:id="rId8"/>
    <p:sldId id="322" r:id="rId9"/>
    <p:sldId id="326" r:id="rId10"/>
    <p:sldId id="295" r:id="rId11"/>
    <p:sldId id="336" r:id="rId12"/>
    <p:sldId id="334" r:id="rId13"/>
    <p:sldId id="296" r:id="rId14"/>
    <p:sldId id="337" r:id="rId15"/>
    <p:sldId id="338" r:id="rId16"/>
    <p:sldId id="339" r:id="rId17"/>
    <p:sldId id="341" r:id="rId18"/>
    <p:sldId id="340" r:id="rId19"/>
    <p:sldId id="342" r:id="rId20"/>
    <p:sldId id="343" r:id="rId2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dcat" initials="w"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7" autoAdjust="0"/>
    <p:restoredTop sz="94580" autoAdjust="0"/>
  </p:normalViewPr>
  <p:slideViewPr>
    <p:cSldViewPr snapToGrid="0" snapToObjects="1">
      <p:cViewPr varScale="1">
        <p:scale>
          <a:sx n="68" d="100"/>
          <a:sy n="68" d="100"/>
        </p:scale>
        <p:origin x="16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A841061-D62F-4DCD-BE91-DFEB9C478421}" type="datetimeFigureOut">
              <a:rPr lang="en-US" smtClean="0"/>
              <a:pPr/>
              <a:t>5/30/2017</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787DE80-F252-4909-B454-3302FF737351}" type="slidenum">
              <a:rPr lang="en-US" smtClean="0"/>
              <a:pPr/>
              <a:t>‹#›</a:t>
            </a:fld>
            <a:endParaRPr lang="en-US" dirty="0"/>
          </a:p>
        </p:txBody>
      </p:sp>
    </p:spTree>
    <p:extLst>
      <p:ext uri="{BB962C8B-B14F-4D97-AF65-F5344CB8AC3E}">
        <p14:creationId xmlns:p14="http://schemas.microsoft.com/office/powerpoint/2010/main" val="17586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Tuesday, May 30,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Tuesday, May 30,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Tuesday, May 30,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Tuesday, May 30,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Tuesday, May 30,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Tuesday, May 30, 2017</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Tuesday, May 30, 2017</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Tuesday, May 30, 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Tuesday, May 30, 2017</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Tuesday, May 30, 2017</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Tuesday, May 30, 2017</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Tuesday, May 30,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ll4ed.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0344"/>
            <a:ext cx="7848600" cy="2188482"/>
          </a:xfrm>
        </p:spPr>
        <p:txBody>
          <a:bodyPr/>
          <a:lstStyle/>
          <a:p>
            <a:r>
              <a:rPr lang="en-US" sz="2800" dirty="0"/>
              <a:t>crossing ideological boundaries to Protect student privacy and parent rights</a:t>
            </a:r>
          </a:p>
        </p:txBody>
      </p:sp>
      <p:sp>
        <p:nvSpPr>
          <p:cNvPr id="3" name="Subtitle 2"/>
          <p:cNvSpPr>
            <a:spLocks noGrp="1"/>
          </p:cNvSpPr>
          <p:nvPr>
            <p:ph type="subTitle" idx="1"/>
          </p:nvPr>
        </p:nvSpPr>
        <p:spPr>
          <a:xfrm>
            <a:off x="281354" y="3671668"/>
            <a:ext cx="8131126" cy="1888872"/>
          </a:xfrm>
        </p:spPr>
        <p:txBody>
          <a:bodyPr>
            <a:noAutofit/>
          </a:bodyPr>
          <a:lstStyle/>
          <a:p>
            <a:r>
              <a:rPr lang="en-US" dirty="0"/>
              <a:t>Leonie Haimson, Class Size Matters/Parent Coalition for Student Privacy </a:t>
            </a:r>
          </a:p>
          <a:p>
            <a:endParaRPr lang="en-US" dirty="0"/>
          </a:p>
          <a:p>
            <a:r>
              <a:rPr lang="en-US" b="1" dirty="0"/>
              <a:t>Rutgers Forum on "Education Reform, Communities, and Social Justice: Exploring the Intersections”</a:t>
            </a:r>
          </a:p>
          <a:p>
            <a:endParaRPr lang="en-US" dirty="0"/>
          </a:p>
          <a:p>
            <a:r>
              <a:rPr lang="en-US" dirty="0"/>
              <a:t>May 19, 2017</a:t>
            </a:r>
          </a:p>
        </p:txBody>
      </p:sp>
    </p:spTree>
    <p:extLst>
      <p:ext uri="{BB962C8B-B14F-4D97-AF65-F5344CB8AC3E}">
        <p14:creationId xmlns:p14="http://schemas.microsoft.com/office/powerpoint/2010/main" val="345284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1" y="409831"/>
            <a:ext cx="8064017" cy="1168699"/>
          </a:xfrm>
        </p:spPr>
        <p:txBody>
          <a:bodyPr>
            <a:normAutofit fontScale="90000"/>
          </a:bodyPr>
          <a:lstStyle/>
          <a:p>
            <a:r>
              <a:rPr lang="en-US" dirty="0"/>
              <a:t>Gates Foundation gets into the business of data collection and sharing</a:t>
            </a:r>
          </a:p>
        </p:txBody>
      </p:sp>
      <p:sp>
        <p:nvSpPr>
          <p:cNvPr id="3" name="Content Placeholder 2"/>
          <p:cNvSpPr>
            <a:spLocks noGrp="1"/>
          </p:cNvSpPr>
          <p:nvPr>
            <p:ph idx="1"/>
          </p:nvPr>
        </p:nvSpPr>
        <p:spPr>
          <a:xfrm>
            <a:off x="439329" y="1578531"/>
            <a:ext cx="8229600" cy="4557225"/>
          </a:xfrm>
        </p:spPr>
        <p:txBody>
          <a:bodyPr>
            <a:noAutofit/>
          </a:bodyPr>
          <a:lstStyle/>
          <a:p>
            <a:r>
              <a:rPr lang="en-US" sz="2000" dirty="0"/>
              <a:t>In 2013, Gates Foundation launched a project called the Shared Learning Collaborative with more than $100 million</a:t>
            </a:r>
          </a:p>
          <a:p>
            <a:endParaRPr lang="en-US" sz="2000" dirty="0"/>
          </a:p>
          <a:p>
            <a:r>
              <a:rPr lang="en-US" sz="2000" dirty="0"/>
              <a:t>SLC designed to collect personal information of public school students – to format data &amp; share with for-profit data-mining software companies for the purpose of outsourcing evaluation, instruction and assessment </a:t>
            </a:r>
          </a:p>
          <a:p>
            <a:endParaRPr lang="en-US" sz="2000" dirty="0"/>
          </a:p>
          <a:p>
            <a:r>
              <a:rPr lang="en-US" sz="2000" dirty="0"/>
              <a:t>Detailed personal data to include student names, addresses, grades, test scores, detailed disciplinary and disability information and more.</a:t>
            </a:r>
          </a:p>
          <a:p>
            <a:endParaRPr lang="en-US" sz="2000" dirty="0"/>
          </a:p>
          <a:p>
            <a:r>
              <a:rPr lang="en-US" sz="2000" dirty="0"/>
              <a:t>in March 2013 the SLC spun off as a separate corporation </a:t>
            </a:r>
            <a:r>
              <a:rPr lang="en-US" sz="2000" dirty="0" err="1"/>
              <a:t>inBloom</a:t>
            </a:r>
            <a:r>
              <a:rPr lang="en-US" sz="2000" dirty="0"/>
              <a:t> Inc. – with 9 states and districts as initial “partners”, &amp; pledged to add more</a:t>
            </a:r>
          </a:p>
          <a:p>
            <a:endParaRPr lang="en-US" sz="2000" dirty="0"/>
          </a:p>
          <a:p>
            <a:endParaRPr lang="en-US" sz="2000" dirty="0"/>
          </a:p>
        </p:txBody>
      </p:sp>
    </p:spTree>
    <p:extLst>
      <p:ext uri="{BB962C8B-B14F-4D97-AF65-F5344CB8AC3E}">
        <p14:creationId xmlns:p14="http://schemas.microsoft.com/office/powerpoint/2010/main" val="300386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little over 13 months, </a:t>
            </a:r>
            <a:r>
              <a:rPr lang="en-US" dirty="0" err="1"/>
              <a:t>inBloom</a:t>
            </a:r>
            <a:r>
              <a:rPr lang="en-US" dirty="0"/>
              <a:t> collapsed</a:t>
            </a:r>
          </a:p>
        </p:txBody>
      </p:sp>
      <p:sp>
        <p:nvSpPr>
          <p:cNvPr id="3" name="Content Placeholder 2"/>
          <p:cNvSpPr>
            <a:spLocks noGrp="1"/>
          </p:cNvSpPr>
          <p:nvPr>
            <p:ph idx="1"/>
          </p:nvPr>
        </p:nvSpPr>
        <p:spPr>
          <a:xfrm>
            <a:off x="457200" y="1392702"/>
            <a:ext cx="8229600" cy="5084298"/>
          </a:xfrm>
        </p:spPr>
        <p:txBody>
          <a:bodyPr>
            <a:normAutofit/>
          </a:bodyPr>
          <a:lstStyle/>
          <a:p>
            <a:r>
              <a:rPr lang="en-US" dirty="0"/>
              <a:t>How did this happen?</a:t>
            </a:r>
          </a:p>
          <a:p>
            <a:endParaRPr lang="en-US" dirty="0"/>
          </a:p>
          <a:p>
            <a:r>
              <a:rPr lang="en-US" dirty="0"/>
              <a:t>Parents in the 9 states and districts partnering with </a:t>
            </a:r>
            <a:r>
              <a:rPr lang="en-US" dirty="0" err="1"/>
              <a:t>inBloom</a:t>
            </a:r>
            <a:r>
              <a:rPr lang="en-US" dirty="0"/>
              <a:t> protested to their school boards, legislatures and State Commissioners</a:t>
            </a:r>
          </a:p>
          <a:p>
            <a:endParaRPr lang="en-US" dirty="0"/>
          </a:p>
          <a:p>
            <a:r>
              <a:rPr lang="en-US" dirty="0"/>
              <a:t>In </a:t>
            </a:r>
            <a:r>
              <a:rPr lang="en-US" dirty="0" err="1"/>
              <a:t>JeffCo</a:t>
            </a:r>
            <a:r>
              <a:rPr lang="en-US" dirty="0"/>
              <a:t> schools – the single </a:t>
            </a:r>
            <a:r>
              <a:rPr lang="en-US" dirty="0" err="1"/>
              <a:t>inBloom</a:t>
            </a:r>
            <a:r>
              <a:rPr lang="en-US" dirty="0"/>
              <a:t> district in CO – controversy helped contribute to turnover in the school board elections and the resignation of the Superintendent.</a:t>
            </a:r>
          </a:p>
          <a:p>
            <a:endParaRPr lang="en-US" dirty="0"/>
          </a:p>
          <a:p>
            <a:r>
              <a:rPr lang="en-US" dirty="0"/>
              <a:t>NYS was the last “partner” to pull out in April 2014, and shortly after, </a:t>
            </a:r>
            <a:r>
              <a:rPr lang="en-US" dirty="0" err="1"/>
              <a:t>inBloom</a:t>
            </a:r>
            <a:r>
              <a:rPr lang="en-US" dirty="0"/>
              <a:t> closed its doors. </a:t>
            </a:r>
          </a:p>
        </p:txBody>
      </p:sp>
    </p:spTree>
    <p:extLst>
      <p:ext uri="{BB962C8B-B14F-4D97-AF65-F5344CB8AC3E}">
        <p14:creationId xmlns:p14="http://schemas.microsoft.com/office/powerpoint/2010/main" val="93766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did we defeat </a:t>
            </a:r>
            <a:r>
              <a:rPr lang="en-US" dirty="0" err="1"/>
              <a:t>inBloom</a:t>
            </a:r>
            <a:r>
              <a:rPr lang="en-US" dirty="0"/>
              <a:t> in NYS?</a:t>
            </a:r>
          </a:p>
        </p:txBody>
      </p:sp>
      <p:sp>
        <p:nvSpPr>
          <p:cNvPr id="3" name="Content Placeholder 2"/>
          <p:cNvSpPr>
            <a:spLocks noGrp="1"/>
          </p:cNvSpPr>
          <p:nvPr>
            <p:ph idx="1"/>
          </p:nvPr>
        </p:nvSpPr>
        <p:spPr>
          <a:xfrm>
            <a:off x="457200" y="1524000"/>
            <a:ext cx="8229600" cy="4953000"/>
          </a:xfrm>
        </p:spPr>
        <p:txBody>
          <a:bodyPr>
            <a:normAutofit fontScale="85000" lnSpcReduction="20000"/>
          </a:bodyPr>
          <a:lstStyle/>
          <a:p>
            <a:r>
              <a:rPr lang="en-US" dirty="0"/>
              <a:t>NY commissioner John King was absolutely committed to </a:t>
            </a:r>
            <a:r>
              <a:rPr lang="en-US" dirty="0" err="1"/>
              <a:t>inBloom</a:t>
            </a:r>
            <a:r>
              <a:rPr lang="en-US" dirty="0"/>
              <a:t> and refused to pull out even after every other state had done so.</a:t>
            </a:r>
          </a:p>
          <a:p>
            <a:endParaRPr lang="en-US" dirty="0"/>
          </a:p>
          <a:p>
            <a:r>
              <a:rPr lang="en-US" dirty="0"/>
              <a:t>He faced furious parents who brought this up in every town hall meeting and fought a lawsuit. </a:t>
            </a:r>
          </a:p>
          <a:p>
            <a:endParaRPr lang="en-US" dirty="0"/>
          </a:p>
          <a:p>
            <a:r>
              <a:rPr lang="en-US" dirty="0"/>
              <a:t>NY legislature is very divided – with GOP controlling Senate, Dems the Assembly, and a Gov. who straddles ideological lines – especially on education.</a:t>
            </a:r>
          </a:p>
          <a:p>
            <a:endParaRPr lang="en-US" dirty="0"/>
          </a:p>
          <a:p>
            <a:r>
              <a:rPr lang="en-US" dirty="0"/>
              <a:t>We worked with parents of all political persuasions and many of no political affiliation at all – who were irate that their kids’ personal &amp; highly sensitive data would be given over to corporate hands. </a:t>
            </a:r>
          </a:p>
          <a:p>
            <a:endParaRPr lang="en-US" dirty="0"/>
          </a:p>
          <a:p>
            <a:r>
              <a:rPr lang="en-US" dirty="0"/>
              <a:t>Dem Assembly member who sponsored our bill was stopped by GOP members in the hallway – begging to sign on; for first time ever. </a:t>
            </a:r>
          </a:p>
          <a:p>
            <a:endParaRPr lang="en-US" dirty="0"/>
          </a:p>
          <a:p>
            <a:endParaRPr lang="en-US" dirty="0"/>
          </a:p>
          <a:p>
            <a:endParaRPr lang="en-US" dirty="0"/>
          </a:p>
        </p:txBody>
      </p:sp>
    </p:spTree>
    <p:extLst>
      <p:ext uri="{BB962C8B-B14F-4D97-AF65-F5344CB8AC3E}">
        <p14:creationId xmlns:p14="http://schemas.microsoft.com/office/powerpoint/2010/main" val="295533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573"/>
            <a:ext cx="8229600" cy="990600"/>
          </a:xfrm>
        </p:spPr>
        <p:txBody>
          <a:bodyPr/>
          <a:lstStyle/>
          <a:p>
            <a:pPr algn="ctr"/>
            <a:r>
              <a:rPr lang="en-US" dirty="0"/>
              <a:t>What have we learned?</a:t>
            </a:r>
          </a:p>
        </p:txBody>
      </p:sp>
      <p:sp>
        <p:nvSpPr>
          <p:cNvPr id="3" name="Content Placeholder 2"/>
          <p:cNvSpPr>
            <a:spLocks noGrp="1"/>
          </p:cNvSpPr>
          <p:nvPr>
            <p:ph idx="1"/>
          </p:nvPr>
        </p:nvSpPr>
        <p:spPr>
          <a:xfrm>
            <a:off x="457200" y="1322173"/>
            <a:ext cx="8488017" cy="5154827"/>
          </a:xfrm>
        </p:spPr>
        <p:txBody>
          <a:bodyPr>
            <a:normAutofit/>
          </a:bodyPr>
          <a:lstStyle/>
          <a:p>
            <a:r>
              <a:rPr lang="en-US" sz="2000" dirty="0" err="1"/>
              <a:t>inBloom</a:t>
            </a:r>
            <a:r>
              <a:rPr lang="en-US" sz="2000" dirty="0"/>
              <a:t> tip of the iceberg. Data-mining software companies &amp; their allies in foundation/gov. sectors see huge potential &amp; profit in putting education/assessment online.</a:t>
            </a:r>
          </a:p>
          <a:p>
            <a:endParaRPr lang="en-US" sz="2000" dirty="0"/>
          </a:p>
          <a:p>
            <a:r>
              <a:rPr lang="en-US" sz="2000" dirty="0"/>
              <a:t>Education tech market estimated at $7.9 </a:t>
            </a:r>
            <a:r>
              <a:rPr lang="en-US" sz="2000" i="1" dirty="0"/>
              <a:t>billion</a:t>
            </a:r>
            <a:r>
              <a:rPr lang="en-US" sz="2000" dirty="0"/>
              <a:t>, over $90 billion globally.</a:t>
            </a:r>
          </a:p>
          <a:p>
            <a:endParaRPr lang="en-US" sz="2000" dirty="0"/>
          </a:p>
          <a:p>
            <a:r>
              <a:rPr lang="en-US" sz="2000" dirty="0"/>
              <a:t>Feeds off narrative that our education system is “failing” or “broken”; needs “disruptive” change.</a:t>
            </a:r>
          </a:p>
          <a:p>
            <a:endParaRPr lang="en-US" sz="2000" dirty="0"/>
          </a:p>
          <a:p>
            <a:r>
              <a:rPr lang="en-US" sz="2000" dirty="0"/>
              <a:t>Ultimate goal to eliminate the need for human teachers as possible in favor of computers and software</a:t>
            </a:r>
          </a:p>
          <a:p>
            <a:endParaRPr lang="en-US" sz="2000" dirty="0"/>
          </a:p>
          <a:p>
            <a:r>
              <a:rPr lang="en-US" sz="2000" dirty="0"/>
              <a:t>Euphemistically called “personalized learning” but really de-personalized learning – to standardize instruction, assessment and behavior management thru software programs &amp; machines.</a:t>
            </a:r>
          </a:p>
          <a:p>
            <a:endParaRPr lang="en-US" dirty="0"/>
          </a:p>
          <a:p>
            <a:endParaRPr lang="en-US" dirty="0"/>
          </a:p>
        </p:txBody>
      </p:sp>
    </p:spTree>
    <p:extLst>
      <p:ext uri="{BB962C8B-B14F-4D97-AF65-F5344CB8AC3E}">
        <p14:creationId xmlns:p14="http://schemas.microsoft.com/office/powerpoint/2010/main" val="137783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Nationally we worked with several conservative groups </a:t>
            </a:r>
          </a:p>
        </p:txBody>
      </p:sp>
      <p:sp>
        <p:nvSpPr>
          <p:cNvPr id="3" name="Content Placeholder 2"/>
          <p:cNvSpPr>
            <a:spLocks noGrp="1"/>
          </p:cNvSpPr>
          <p:nvPr>
            <p:ph idx="1"/>
          </p:nvPr>
        </p:nvSpPr>
        <p:spPr/>
        <p:txBody>
          <a:bodyPr>
            <a:normAutofit fontScale="92500"/>
          </a:bodyPr>
          <a:lstStyle/>
          <a:p>
            <a:r>
              <a:rPr lang="en-US" dirty="0"/>
              <a:t>Allies in our battle vs. </a:t>
            </a:r>
            <a:r>
              <a:rPr lang="en-US" dirty="0" err="1"/>
              <a:t>inBloom</a:t>
            </a:r>
            <a:r>
              <a:rPr lang="en-US" dirty="0"/>
              <a:t> and for student privacy included some very conservative advocacy groups</a:t>
            </a:r>
          </a:p>
          <a:p>
            <a:endParaRPr lang="en-US" dirty="0"/>
          </a:p>
          <a:p>
            <a:r>
              <a:rPr lang="en-US" dirty="0"/>
              <a:t>Some of our allies included advocates at American Principles Project, Heartland Institute, and Cato Institute.</a:t>
            </a:r>
          </a:p>
          <a:p>
            <a:endParaRPr lang="en-US" dirty="0"/>
          </a:p>
          <a:p>
            <a:r>
              <a:rPr lang="en-US" dirty="0"/>
              <a:t>They were far more passionate and helpful than most of the so-called “liberal” groups –many of which are funded by Gates and advocate for more data-collection and online learning.</a:t>
            </a:r>
          </a:p>
          <a:p>
            <a:endParaRPr lang="en-US" dirty="0"/>
          </a:p>
          <a:p>
            <a:r>
              <a:rPr lang="en-US" dirty="0"/>
              <a:t>We continue to work with conservative groups in our Parent Coalition for Student Privacy founded after </a:t>
            </a:r>
            <a:r>
              <a:rPr lang="en-US" dirty="0" err="1"/>
              <a:t>inBloom’s</a:t>
            </a:r>
            <a:r>
              <a:rPr lang="en-US" dirty="0"/>
              <a:t> collapse</a:t>
            </a:r>
          </a:p>
        </p:txBody>
      </p:sp>
    </p:spTree>
    <p:extLst>
      <p:ext uri="{BB962C8B-B14F-4D97-AF65-F5344CB8AC3E}">
        <p14:creationId xmlns:p14="http://schemas.microsoft.com/office/powerpoint/2010/main" val="268054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with conservative allies Part II</a:t>
            </a:r>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r>
              <a:rPr lang="en-US" dirty="0"/>
              <a:t>Our co-chair Rachael Stickland was invited to testify by GOP leaders before the House Education &amp; Commerce Committee on need for student privacy </a:t>
            </a:r>
          </a:p>
          <a:p>
            <a:endParaRPr lang="en-US" dirty="0"/>
          </a:p>
          <a:p>
            <a:r>
              <a:rPr lang="en-US" dirty="0"/>
              <a:t>We came out with a Parent Toolkit for Student Privacy this week that has been endorsed and promoted by some of these conservative groups</a:t>
            </a:r>
          </a:p>
          <a:p>
            <a:endParaRPr lang="en-US" dirty="0"/>
          </a:p>
          <a:p>
            <a:r>
              <a:rPr lang="en-US" dirty="0"/>
              <a:t>In general conservative groups are very resistant to federal overreach </a:t>
            </a:r>
          </a:p>
          <a:p>
            <a:endParaRPr lang="en-US" dirty="0"/>
          </a:p>
          <a:p>
            <a:r>
              <a:rPr lang="en-US" dirty="0"/>
              <a:t>Some of these groups opposed </a:t>
            </a:r>
            <a:r>
              <a:rPr lang="en-US" dirty="0" err="1"/>
              <a:t>DeVos</a:t>
            </a:r>
            <a:r>
              <a:rPr lang="en-US" dirty="0"/>
              <a:t> appointment and Trump’s goal to expand vouchers as conflicting with local control </a:t>
            </a:r>
          </a:p>
        </p:txBody>
      </p:sp>
    </p:spTree>
    <p:extLst>
      <p:ext uri="{BB962C8B-B14F-4D97-AF65-F5344CB8AC3E}">
        <p14:creationId xmlns:p14="http://schemas.microsoft.com/office/powerpoint/2010/main" val="249369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498"/>
            <a:ext cx="8229600" cy="990600"/>
          </a:xfrm>
        </p:spPr>
        <p:txBody>
          <a:bodyPr>
            <a:noAutofit/>
          </a:bodyPr>
          <a:lstStyle/>
          <a:p>
            <a:r>
              <a:rPr lang="en-US" sz="3200" dirty="0"/>
              <a:t>Gates Foundation not giving up</a:t>
            </a:r>
            <a:br>
              <a:rPr lang="en-US" sz="3200" dirty="0"/>
            </a:br>
            <a:r>
              <a:rPr lang="en-US" sz="3200" dirty="0"/>
              <a:t> new goal: to expand federal collection of data </a:t>
            </a:r>
          </a:p>
        </p:txBody>
      </p:sp>
      <p:sp>
        <p:nvSpPr>
          <p:cNvPr id="3" name="Content Placeholder 2"/>
          <p:cNvSpPr>
            <a:spLocks noGrp="1"/>
          </p:cNvSpPr>
          <p:nvPr>
            <p:ph idx="1"/>
          </p:nvPr>
        </p:nvSpPr>
        <p:spPr/>
        <p:txBody>
          <a:bodyPr>
            <a:normAutofit fontScale="92500" lnSpcReduction="10000"/>
          </a:bodyPr>
          <a:lstStyle/>
          <a:p>
            <a:r>
              <a:rPr lang="en-US" dirty="0"/>
              <a:t>Currently comprehensive collection of student data by federal govt  – called a “student unit record system” – was banned by Congress through amendment to Higher Ed Act in 2008</a:t>
            </a:r>
          </a:p>
          <a:p>
            <a:endParaRPr lang="en-US" dirty="0"/>
          </a:p>
          <a:p>
            <a:r>
              <a:rPr lang="en-US" dirty="0"/>
              <a:t>Gates Foundation and its funded groups pushing to overturn this ban to allow feds to track students from birth onwards for purposes of  research and “accountability”</a:t>
            </a:r>
          </a:p>
          <a:p>
            <a:endParaRPr lang="en-US" dirty="0"/>
          </a:p>
          <a:p>
            <a:r>
              <a:rPr lang="en-US" dirty="0"/>
              <a:t>Top priority of Foundation this year: to “</a:t>
            </a:r>
            <a:r>
              <a:rPr lang="en-US" i="1" dirty="0"/>
              <a:t>create a national data infrastructure that enables consistent collection and reporting of key performance metrics for all students in all institutions that are essential for promoting the change needed to reform the higher education system to produce more career-relevant credentials”</a:t>
            </a:r>
          </a:p>
        </p:txBody>
      </p:sp>
    </p:spTree>
    <p:extLst>
      <p:ext uri="{BB962C8B-B14F-4D97-AF65-F5344CB8AC3E}">
        <p14:creationId xmlns:p14="http://schemas.microsoft.com/office/powerpoint/2010/main" val="142067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480600"/>
            <a:ext cx="8229599" cy="4484101"/>
          </a:xfrm>
          <a:prstGeom prst="rect">
            <a:avLst/>
          </a:prstGeom>
        </p:spPr>
      </p:pic>
      <p:sp>
        <p:nvSpPr>
          <p:cNvPr id="6" name="Title 1"/>
          <p:cNvSpPr>
            <a:spLocks noGrp="1"/>
          </p:cNvSpPr>
          <p:nvPr>
            <p:ph type="title"/>
          </p:nvPr>
        </p:nvSpPr>
        <p:spPr>
          <a:xfrm>
            <a:off x="193953" y="533400"/>
            <a:ext cx="8809370" cy="990600"/>
          </a:xfrm>
        </p:spPr>
        <p:txBody>
          <a:bodyPr>
            <a:normAutofit/>
          </a:bodyPr>
          <a:lstStyle/>
          <a:p>
            <a:r>
              <a:rPr lang="en-US" sz="2800" dirty="0"/>
              <a:t>Gates Foundation vision of an ideal comprehensive federal student database </a:t>
            </a:r>
          </a:p>
        </p:txBody>
      </p:sp>
      <p:sp>
        <p:nvSpPr>
          <p:cNvPr id="8" name="TextBox 7"/>
          <p:cNvSpPr txBox="1"/>
          <p:nvPr/>
        </p:nvSpPr>
        <p:spPr>
          <a:xfrm>
            <a:off x="457200" y="6105378"/>
            <a:ext cx="8067822" cy="523220"/>
          </a:xfrm>
          <a:prstGeom prst="rect">
            <a:avLst/>
          </a:prstGeom>
          <a:noFill/>
        </p:spPr>
        <p:txBody>
          <a:bodyPr wrap="square" rtlCol="0">
            <a:spAutoFit/>
          </a:bodyPr>
          <a:lstStyle/>
          <a:p>
            <a:r>
              <a:rPr lang="en-US" sz="1400" i="1" dirty="0"/>
              <a:t>Gates </a:t>
            </a:r>
            <a:r>
              <a:rPr lang="en-US" sz="1400" i="1" dirty="0" err="1"/>
              <a:t>Foundation:Postsecondary</a:t>
            </a:r>
            <a:r>
              <a:rPr lang="en-US" sz="1400" i="1" dirty="0"/>
              <a:t> Success Advocacy </a:t>
            </a:r>
            <a:r>
              <a:rPr lang="en-US" sz="1400" i="1" dirty="0" err="1"/>
              <a:t>Priorites</a:t>
            </a:r>
            <a:r>
              <a:rPr lang="en-US" sz="1400" i="1" dirty="0"/>
              <a:t>, Sept. 2016 at http://postsecondary.gatesfoundation.org/wp-content/uploads/2015/03/PS-ADV-Priorities-V1.pdf</a:t>
            </a:r>
          </a:p>
        </p:txBody>
      </p:sp>
    </p:spTree>
    <p:extLst>
      <p:ext uri="{BB962C8B-B14F-4D97-AF65-F5344CB8AC3E}">
        <p14:creationId xmlns:p14="http://schemas.microsoft.com/office/powerpoint/2010/main" val="103498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This week bill proposed in Congress to create a federal database for all college students</a:t>
            </a:r>
          </a:p>
        </p:txBody>
      </p:sp>
      <p:sp>
        <p:nvSpPr>
          <p:cNvPr id="3" name="Content Placeholder 2"/>
          <p:cNvSpPr>
            <a:spLocks noGrp="1"/>
          </p:cNvSpPr>
          <p:nvPr>
            <p:ph idx="1"/>
          </p:nvPr>
        </p:nvSpPr>
        <p:spPr/>
        <p:txBody>
          <a:bodyPr>
            <a:normAutofit lnSpcReduction="10000"/>
          </a:bodyPr>
          <a:lstStyle/>
          <a:p>
            <a:r>
              <a:rPr lang="en-US" dirty="0"/>
              <a:t>Linking college student records to future employment, military, and IRS/ SS/ Dept. of Labor income data, </a:t>
            </a:r>
          </a:p>
          <a:p>
            <a:endParaRPr lang="en-US" dirty="0"/>
          </a:p>
          <a:p>
            <a:r>
              <a:rPr lang="en-US" dirty="0"/>
              <a:t>Allows for student data to be inked to even more data in more federal agencies thru decision by NCES Commissioner</a:t>
            </a:r>
          </a:p>
          <a:p>
            <a:endParaRPr lang="en-US" dirty="0"/>
          </a:p>
          <a:p>
            <a:r>
              <a:rPr lang="en-US" dirty="0"/>
              <a:t>Co-sponsored in Senate by Sens. Bill Cassidy, R-La., Orrin Hatch, R-Utah, Elizabeth Warren, D-Mass., and Sheldon Whitehouse, D-R.I</a:t>
            </a:r>
          </a:p>
          <a:p>
            <a:endParaRPr lang="en-US" dirty="0"/>
          </a:p>
          <a:p>
            <a:r>
              <a:rPr lang="en-US" dirty="0"/>
              <a:t>Companion bill in House by Reps. Paul Mitchell (R-Mich.) and Rep. Jared Polis (D-Colo.) </a:t>
            </a:r>
          </a:p>
        </p:txBody>
      </p:sp>
    </p:spTree>
    <p:extLst>
      <p:ext uri="{BB962C8B-B14F-4D97-AF65-F5344CB8AC3E}">
        <p14:creationId xmlns:p14="http://schemas.microsoft.com/office/powerpoint/2010/main" val="338501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have many concerns about this bill</a:t>
            </a:r>
          </a:p>
        </p:txBody>
      </p:sp>
      <p:sp>
        <p:nvSpPr>
          <p:cNvPr id="3" name="Content Placeholder 2"/>
          <p:cNvSpPr>
            <a:spLocks noGrp="1"/>
          </p:cNvSpPr>
          <p:nvPr>
            <p:ph idx="1"/>
          </p:nvPr>
        </p:nvSpPr>
        <p:spPr>
          <a:xfrm>
            <a:off x="457200" y="1282700"/>
            <a:ext cx="8229600" cy="5194300"/>
          </a:xfrm>
        </p:spPr>
        <p:txBody>
          <a:bodyPr>
            <a:normAutofit lnSpcReduction="10000"/>
          </a:bodyPr>
          <a:lstStyle/>
          <a:p>
            <a:r>
              <a:rPr lang="en-US" dirty="0"/>
              <a:t>So far it prohibits linking to K12 data -- which is good – but leads to other questions</a:t>
            </a:r>
          </a:p>
          <a:p>
            <a:endParaRPr lang="en-US" dirty="0"/>
          </a:p>
          <a:p>
            <a:r>
              <a:rPr lang="en-US" dirty="0"/>
              <a:t>How will student outcomes &amp; college success be judged without taking into account whether they accept struggling students – rather than just rewarding most selective?</a:t>
            </a:r>
          </a:p>
          <a:p>
            <a:endParaRPr lang="en-US" dirty="0"/>
          </a:p>
          <a:p>
            <a:r>
              <a:rPr lang="en-US" dirty="0"/>
              <a:t>Should we be judging schools only on future jobs and income of graduates rather than more holistic measures?</a:t>
            </a:r>
          </a:p>
          <a:p>
            <a:endParaRPr lang="en-US" dirty="0"/>
          </a:p>
          <a:p>
            <a:r>
              <a:rPr lang="en-US" dirty="0"/>
              <a:t>Opening a can of worms in making these accountability judgements – just as in rating K12 schools that often labels schools with most at-risk, high-needs kids as low-performing &amp; shuts them down.</a:t>
            </a:r>
          </a:p>
        </p:txBody>
      </p:sp>
    </p:spTree>
    <p:extLst>
      <p:ext uri="{BB962C8B-B14F-4D97-AF65-F5344CB8AC3E}">
        <p14:creationId xmlns:p14="http://schemas.microsoft.com/office/powerpoint/2010/main" val="19920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victories against privatization of schools due to coalition building</a:t>
            </a:r>
          </a:p>
        </p:txBody>
      </p:sp>
      <p:sp>
        <p:nvSpPr>
          <p:cNvPr id="3" name="Content Placeholder 2"/>
          <p:cNvSpPr>
            <a:spLocks noGrp="1"/>
          </p:cNvSpPr>
          <p:nvPr>
            <p:ph idx="1"/>
          </p:nvPr>
        </p:nvSpPr>
        <p:spPr/>
        <p:txBody>
          <a:bodyPr>
            <a:normAutofit lnSpcReduction="10000"/>
          </a:bodyPr>
          <a:lstStyle/>
          <a:p>
            <a:r>
              <a:rPr lang="en-US" dirty="0"/>
              <a:t>GA Governor’s “Opportunity District” to take over, close and </a:t>
            </a:r>
            <a:r>
              <a:rPr lang="en-US" dirty="0" err="1"/>
              <a:t>charterize</a:t>
            </a:r>
            <a:r>
              <a:rPr lang="en-US" dirty="0"/>
              <a:t> low-performing schools through constitutional amendment </a:t>
            </a:r>
          </a:p>
          <a:p>
            <a:endParaRPr lang="en-US" dirty="0"/>
          </a:p>
          <a:p>
            <a:r>
              <a:rPr lang="en-US" dirty="0"/>
              <a:t>Local School boards, teacher union and parents working together defeated referendum in Nov. 2016 –60%-40%  vote</a:t>
            </a:r>
          </a:p>
          <a:p>
            <a:endParaRPr lang="en-US" dirty="0"/>
          </a:p>
          <a:p>
            <a:r>
              <a:rPr lang="en-US" dirty="0"/>
              <a:t>MA defeat last fall of their referendum to raise the charter cap – union, parents and school boards again working together</a:t>
            </a:r>
          </a:p>
          <a:p>
            <a:endParaRPr lang="en-US" dirty="0"/>
          </a:p>
          <a:p>
            <a:r>
              <a:rPr lang="en-US" dirty="0"/>
              <a:t>Defeated by 62% to 38% </a:t>
            </a:r>
          </a:p>
          <a:p>
            <a:endParaRPr lang="en-US" dirty="0"/>
          </a:p>
          <a:p>
            <a:endParaRPr lang="en-US" dirty="0"/>
          </a:p>
          <a:p>
            <a:endParaRPr lang="en-US" dirty="0"/>
          </a:p>
        </p:txBody>
      </p:sp>
    </p:spTree>
    <p:extLst>
      <p:ext uri="{BB962C8B-B14F-4D97-AF65-F5344CB8AC3E}">
        <p14:creationId xmlns:p14="http://schemas.microsoft.com/office/powerpoint/2010/main" val="119392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Though this is being pitched as helping parents and students …</a:t>
            </a:r>
          </a:p>
        </p:txBody>
      </p:sp>
      <p:sp>
        <p:nvSpPr>
          <p:cNvPr id="3" name="Content Placeholder 2"/>
          <p:cNvSpPr>
            <a:spLocks noGrp="1"/>
          </p:cNvSpPr>
          <p:nvPr>
            <p:ph idx="1"/>
          </p:nvPr>
        </p:nvSpPr>
        <p:spPr/>
        <p:txBody>
          <a:bodyPr>
            <a:normAutofit fontScale="92500" lnSpcReduction="10000"/>
          </a:bodyPr>
          <a:lstStyle/>
          <a:p>
            <a:r>
              <a:rPr lang="en-US" dirty="0"/>
              <a:t>We haven’t heard any them clamoring to have their college records and careers tracked by feds </a:t>
            </a:r>
          </a:p>
          <a:p>
            <a:endParaRPr lang="en-US" dirty="0"/>
          </a:p>
          <a:p>
            <a:r>
              <a:rPr lang="en-US" dirty="0"/>
              <a:t>In UK similar database promised to be solely for research, was used by Home office to try to identify immigrants</a:t>
            </a:r>
          </a:p>
          <a:p>
            <a:endParaRPr lang="en-US" dirty="0"/>
          </a:p>
          <a:p>
            <a:r>
              <a:rPr lang="en-US" dirty="0"/>
              <a:t>Could lead to every adult who ever attended college having a dossier of federal records that could be breached or abused.</a:t>
            </a:r>
          </a:p>
          <a:p>
            <a:endParaRPr lang="en-US" dirty="0"/>
          </a:p>
          <a:p>
            <a:r>
              <a:rPr lang="en-US" dirty="0"/>
              <a:t>FAFSA  tool breach – exposed IRS records of 100,000 taxpayers</a:t>
            </a:r>
          </a:p>
          <a:p>
            <a:endParaRPr lang="en-US" dirty="0"/>
          </a:p>
          <a:p>
            <a:r>
              <a:rPr lang="en-US" dirty="0"/>
              <a:t>Again our strongest allies in conservative movement, including very right-win chair of House Ed committee Rep. Virginia Foxx </a:t>
            </a:r>
          </a:p>
        </p:txBody>
      </p:sp>
    </p:spTree>
    <p:extLst>
      <p:ext uri="{BB962C8B-B14F-4D97-AF65-F5344CB8AC3E}">
        <p14:creationId xmlns:p14="http://schemas.microsoft.com/office/powerpoint/2010/main" val="321473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kind of privatization also wrecking havoc in public schools</a:t>
            </a:r>
          </a:p>
        </p:txBody>
      </p:sp>
      <p:sp>
        <p:nvSpPr>
          <p:cNvPr id="3" name="Content Placeholder 2"/>
          <p:cNvSpPr>
            <a:spLocks noGrp="1"/>
          </p:cNvSpPr>
          <p:nvPr>
            <p:ph idx="1"/>
          </p:nvPr>
        </p:nvSpPr>
        <p:spPr/>
        <p:txBody>
          <a:bodyPr>
            <a:normAutofit/>
          </a:bodyPr>
          <a:lstStyle/>
          <a:p>
            <a:r>
              <a:rPr lang="en-US" dirty="0"/>
              <a:t>Huge push by </a:t>
            </a:r>
            <a:r>
              <a:rPr lang="en-US" dirty="0" err="1"/>
              <a:t>ed</a:t>
            </a:r>
            <a:r>
              <a:rPr lang="en-US" dirty="0"/>
              <a:t> tech industry, government, foundations and advocacy groups they fund to privatize</a:t>
            </a:r>
          </a:p>
          <a:p>
            <a:endParaRPr lang="en-US" dirty="0"/>
          </a:p>
          <a:p>
            <a:r>
              <a:rPr lang="en-US" dirty="0"/>
              <a:t>Through outsourcing instruction, behavior management, and assessment to for-profit vendors selling classroom apps </a:t>
            </a:r>
          </a:p>
          <a:p>
            <a:endParaRPr lang="en-US" dirty="0"/>
          </a:p>
          <a:p>
            <a:r>
              <a:rPr lang="en-US" dirty="0"/>
              <a:t>In some cases, states and districts are being offered classroom apps for free – but will be charged later either in fees or from 1</a:t>
            </a:r>
            <a:r>
              <a:rPr lang="en-US" baseline="30000" dirty="0"/>
              <a:t>st</a:t>
            </a:r>
            <a:r>
              <a:rPr lang="en-US" dirty="0"/>
              <a:t> making profit through the monetization of valuable personal student data</a:t>
            </a:r>
          </a:p>
        </p:txBody>
      </p:sp>
    </p:spTree>
    <p:extLst>
      <p:ext uri="{BB962C8B-B14F-4D97-AF65-F5344CB8AC3E}">
        <p14:creationId xmlns:p14="http://schemas.microsoft.com/office/powerpoint/2010/main" val="29171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533400"/>
            <a:ext cx="8852452" cy="990600"/>
          </a:xfrm>
        </p:spPr>
        <p:txBody>
          <a:bodyPr>
            <a:normAutofit fontScale="90000"/>
          </a:bodyPr>
          <a:lstStyle/>
          <a:p>
            <a:r>
              <a:rPr lang="en-US" dirty="0"/>
              <a:t>Is this the goal of the corporate reformers?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8737" y="1609725"/>
            <a:ext cx="648652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86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6" y="334618"/>
            <a:ext cx="8229600" cy="990600"/>
          </a:xfrm>
        </p:spPr>
        <p:txBody>
          <a:bodyPr>
            <a:normAutofit/>
          </a:bodyPr>
          <a:lstStyle/>
          <a:p>
            <a:pPr algn="ctr"/>
            <a:r>
              <a:rPr lang="en-US" sz="4400" kern="0" dirty="0">
                <a:solidFill>
                  <a:schemeClr val="tx2"/>
                </a:solidFill>
                <a:ea typeface="ＭＳ Ｐゴシック" charset="-128"/>
                <a:cs typeface="ＭＳ Ｐゴシック" charset="-128"/>
              </a:rPr>
              <a:t>What about FERPA ?</a:t>
            </a:r>
            <a:endParaRPr lang="en-US" dirty="0"/>
          </a:p>
        </p:txBody>
      </p:sp>
      <p:sp>
        <p:nvSpPr>
          <p:cNvPr id="3" name="Content Placeholder 2"/>
          <p:cNvSpPr>
            <a:spLocks noGrp="1"/>
          </p:cNvSpPr>
          <p:nvPr>
            <p:ph idx="1"/>
          </p:nvPr>
        </p:nvSpPr>
        <p:spPr>
          <a:xfrm>
            <a:off x="450166" y="1325218"/>
            <a:ext cx="8070163" cy="5519031"/>
          </a:xfrm>
        </p:spPr>
        <p:txBody>
          <a:bodyPr>
            <a:normAutofit fontScale="92500" lnSpcReduction="10000"/>
          </a:bodyPr>
          <a:lstStyle/>
          <a:p>
            <a:pPr marL="182880" indent="-182880">
              <a:buFont typeface="Arial" pitchFamily="34" charset="0"/>
              <a:buChar char="•"/>
              <a:defRPr/>
            </a:pPr>
            <a:r>
              <a:rPr lang="en-US" i="1" dirty="0"/>
              <a:t>Family Educational Rights and Privacy Act, </a:t>
            </a:r>
            <a:r>
              <a:rPr lang="en-US" dirty="0"/>
              <a:t>federal law  passed in 1974,  required parental consent before schools could disclose personal data in student educational records.</a:t>
            </a:r>
          </a:p>
          <a:p>
            <a:pPr marL="182880" indent="-182880">
              <a:buFont typeface="Arial" pitchFamily="34" charset="0"/>
              <a:buChar char="•"/>
              <a:defRPr/>
            </a:pPr>
            <a:endParaRPr lang="en-US" dirty="0"/>
          </a:p>
          <a:p>
            <a:pPr marL="182880" indent="-182880">
              <a:buFont typeface="Arial" pitchFamily="34" charset="0"/>
              <a:buChar char="•"/>
              <a:defRPr/>
            </a:pPr>
            <a:r>
              <a:rPr lang="en-US" dirty="0"/>
              <a:t>FERPA regulation weakened by US </a:t>
            </a:r>
            <a:r>
              <a:rPr lang="en-US" dirty="0" err="1"/>
              <a:t>Dept</a:t>
            </a:r>
            <a:r>
              <a:rPr lang="en-US" dirty="0"/>
              <a:t> of Ed in 2008 and 2011.</a:t>
            </a:r>
          </a:p>
          <a:p>
            <a:pPr marL="182880" indent="-182880">
              <a:buFont typeface="Arial" pitchFamily="34" charset="0"/>
              <a:buChar char="•"/>
              <a:defRPr/>
            </a:pPr>
            <a:endParaRPr lang="en-US" dirty="0"/>
          </a:p>
          <a:p>
            <a:pPr marL="182880" indent="-182880">
              <a:buFont typeface="Arial" pitchFamily="34" charset="0"/>
              <a:buChar char="•"/>
              <a:defRPr/>
            </a:pPr>
            <a:r>
              <a:rPr lang="en-US" dirty="0"/>
              <a:t>In 2008, regulations rewritten to allow states, districts or schools to share student personally identifiable information (PII) with any 3</a:t>
            </a:r>
            <a:r>
              <a:rPr lang="en-US" baseline="30000" dirty="0"/>
              <a:t>rd</a:t>
            </a:r>
            <a:r>
              <a:rPr lang="en-US" dirty="0"/>
              <a:t> party performing operational services, who could be designated as a "school official." </a:t>
            </a:r>
          </a:p>
          <a:p>
            <a:pPr marL="182880" indent="-182880">
              <a:buFont typeface="Arial" pitchFamily="34" charset="0"/>
              <a:buChar char="•"/>
              <a:defRPr/>
            </a:pPr>
            <a:endParaRPr lang="en-US" dirty="0"/>
          </a:p>
          <a:p>
            <a:pPr marL="182880" indent="-182880">
              <a:buFont typeface="Arial" pitchFamily="34" charset="0"/>
              <a:buChar char="•"/>
              <a:defRPr/>
            </a:pPr>
            <a:r>
              <a:rPr lang="en-US" dirty="0"/>
              <a:t>This included "</a:t>
            </a:r>
            <a:r>
              <a:rPr lang="en-US" i="1" dirty="0"/>
              <a:t>contractors, consultants, volunteers, and other parties to whom an educational agency or institution has outsourced institutional services or functions it would otherwise use employees to perform</a:t>
            </a:r>
            <a:r>
              <a:rPr lang="en-US" dirty="0"/>
              <a:t>."</a:t>
            </a:r>
          </a:p>
        </p:txBody>
      </p:sp>
    </p:spTree>
    <p:extLst>
      <p:ext uri="{BB962C8B-B14F-4D97-AF65-F5344CB8AC3E}">
        <p14:creationId xmlns:p14="http://schemas.microsoft.com/office/powerpoint/2010/main" val="146922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dirty="0"/>
              <a:t>FERPA revision part II</a:t>
            </a:r>
          </a:p>
        </p:txBody>
      </p:sp>
      <p:sp>
        <p:nvSpPr>
          <p:cNvPr id="3" name="Content Placeholder 2"/>
          <p:cNvSpPr>
            <a:spLocks noGrp="1"/>
          </p:cNvSpPr>
          <p:nvPr>
            <p:ph idx="1"/>
          </p:nvPr>
        </p:nvSpPr>
        <p:spPr>
          <a:xfrm>
            <a:off x="819683" y="1447800"/>
            <a:ext cx="7759874" cy="4986131"/>
          </a:xfrm>
        </p:spPr>
        <p:txBody>
          <a:bodyPr>
            <a:normAutofit/>
          </a:bodyPr>
          <a:lstStyle/>
          <a:p>
            <a:r>
              <a:rPr lang="en-US" altLang="en-US" dirty="0"/>
              <a:t>In 2011, FERPA regulations revised again to allow personal student data disclosed to “</a:t>
            </a:r>
            <a:r>
              <a:rPr lang="en-US" altLang="en-US" i="1" dirty="0"/>
              <a:t>authorized representatives</a:t>
            </a:r>
            <a:r>
              <a:rPr lang="en-US" altLang="en-US" dirty="0"/>
              <a:t>” to conduct studies, evaluations or audits of the effectiveness of an education program.</a:t>
            </a:r>
          </a:p>
          <a:p>
            <a:endParaRPr lang="en-US" altLang="en-US" dirty="0"/>
          </a:p>
          <a:p>
            <a:r>
              <a:rPr lang="en-US" altLang="en-US" dirty="0"/>
              <a:t>Any organization or individual could be defined as "authorized representative” and get access to student personal data.  </a:t>
            </a:r>
          </a:p>
          <a:p>
            <a:endParaRPr lang="en-US" altLang="en-US" dirty="0"/>
          </a:p>
          <a:p>
            <a:r>
              <a:rPr lang="en-US" altLang="en-US" dirty="0"/>
              <a:t>Previously, "authorized representatives" were individuals over which educational authorities had "direct control,” such as an employee or a contractor. </a:t>
            </a:r>
          </a:p>
        </p:txBody>
      </p:sp>
    </p:spTree>
    <p:extLst>
      <p:ext uri="{BB962C8B-B14F-4D97-AF65-F5344CB8AC3E}">
        <p14:creationId xmlns:p14="http://schemas.microsoft.com/office/powerpoint/2010/main" val="259554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8" y="558472"/>
            <a:ext cx="8229600" cy="788773"/>
          </a:xfrm>
        </p:spPr>
        <p:txBody>
          <a:bodyPr>
            <a:noAutofit/>
          </a:bodyPr>
          <a:lstStyle/>
          <a:p>
            <a:pPr algn="ctr"/>
            <a:r>
              <a:rPr lang="en-US" sz="3200" dirty="0"/>
              <a:t>Obama administration accelerated data collection &amp; sharing </a:t>
            </a:r>
          </a:p>
        </p:txBody>
      </p:sp>
      <p:sp>
        <p:nvSpPr>
          <p:cNvPr id="3" name="Content Placeholder 2"/>
          <p:cNvSpPr>
            <a:spLocks noGrp="1"/>
          </p:cNvSpPr>
          <p:nvPr>
            <p:ph idx="1"/>
          </p:nvPr>
        </p:nvSpPr>
        <p:spPr>
          <a:xfrm>
            <a:off x="357808" y="1491175"/>
            <a:ext cx="8600661" cy="5785343"/>
          </a:xfrm>
        </p:spPr>
        <p:txBody>
          <a:bodyPr>
            <a:noAutofit/>
          </a:bodyPr>
          <a:lstStyle/>
          <a:p>
            <a:r>
              <a:rPr lang="en-US" sz="2000" dirty="0"/>
              <a:t>In 2009, US Dept. of Education required states to develop longitudinal student data systems (LSDS) in return for stimulus funds</a:t>
            </a:r>
          </a:p>
          <a:p>
            <a:endParaRPr lang="en-US" sz="2000" dirty="0"/>
          </a:p>
          <a:p>
            <a:r>
              <a:rPr lang="en-US" sz="2000" dirty="0"/>
              <a:t>Goal: to combine student data with health and medical information, juvenile justice, child services – to track children “cradle to the grave.”  </a:t>
            </a:r>
          </a:p>
          <a:p>
            <a:endParaRPr lang="en-US" sz="2000" dirty="0"/>
          </a:p>
          <a:p>
            <a:r>
              <a:rPr lang="en-US" sz="2000" dirty="0"/>
              <a:t>Race to the Top: states were got points as to how comprehensive their LSDS were, and how much states and districts used this data “to improve instruction”</a:t>
            </a:r>
          </a:p>
          <a:p>
            <a:endParaRPr lang="en-US" sz="2000" dirty="0"/>
          </a:p>
          <a:p>
            <a:r>
              <a:rPr lang="en-US" sz="2000" dirty="0"/>
              <a:t>Feds also helped develop Common Education Data Standards so states could format and systematically share data across agencies, states and with vendors  </a:t>
            </a:r>
          </a:p>
          <a:p>
            <a:endParaRPr lang="en-US" sz="2000" dirty="0"/>
          </a:p>
          <a:p>
            <a:r>
              <a:rPr lang="en-US" sz="2000" dirty="0"/>
              <a:t>CEDS has more than 500 data pts; health, disability info disciplinary and arrest records, socio-emotional skills, and detailed family background.</a:t>
            </a:r>
          </a:p>
          <a:p>
            <a:endParaRPr lang="en-US" sz="2000" dirty="0"/>
          </a:p>
        </p:txBody>
      </p:sp>
    </p:spTree>
    <p:extLst>
      <p:ext uri="{BB962C8B-B14F-4D97-AF65-F5344CB8AC3E}">
        <p14:creationId xmlns:p14="http://schemas.microsoft.com/office/powerpoint/2010/main" val="141655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861"/>
            <a:ext cx="8229600" cy="990600"/>
          </a:xfrm>
        </p:spPr>
        <p:txBody>
          <a:bodyPr/>
          <a:lstStyle/>
          <a:p>
            <a:r>
              <a:rPr lang="en-US" dirty="0"/>
              <a:t>Future Ready Schools</a:t>
            </a:r>
          </a:p>
        </p:txBody>
      </p:sp>
      <p:sp>
        <p:nvSpPr>
          <p:cNvPr id="3" name="Content Placeholder 2"/>
          <p:cNvSpPr>
            <a:spLocks noGrp="1"/>
          </p:cNvSpPr>
          <p:nvPr>
            <p:ph idx="1"/>
          </p:nvPr>
        </p:nvSpPr>
        <p:spPr>
          <a:xfrm>
            <a:off x="457200" y="1285461"/>
            <a:ext cx="8229600" cy="5191539"/>
          </a:xfrm>
        </p:spPr>
        <p:txBody>
          <a:bodyPr>
            <a:normAutofit fontScale="85000" lnSpcReduction="10000"/>
          </a:bodyPr>
          <a:lstStyle/>
          <a:p>
            <a:r>
              <a:rPr lang="en-US" dirty="0"/>
              <a:t>The US Department of Education launched campaign called Future Ready Schools with </a:t>
            </a:r>
            <a:r>
              <a:rPr lang="en-US" dirty="0">
                <a:hlinkClick r:id="rId2"/>
              </a:rPr>
              <a:t>Alliance for Excellent Education</a:t>
            </a:r>
            <a:r>
              <a:rPr lang="en-US" dirty="0"/>
              <a:t> Gates-funded organization --to encourage more digital instruction and assessment</a:t>
            </a:r>
          </a:p>
          <a:p>
            <a:pPr marL="0" indent="0">
              <a:buNone/>
            </a:pPr>
            <a:endParaRPr lang="en-US" dirty="0"/>
          </a:p>
          <a:p>
            <a:r>
              <a:rPr lang="en-US" dirty="0"/>
              <a:t>“</a:t>
            </a:r>
            <a:r>
              <a:rPr lang="en-US" i="1" dirty="0"/>
              <a:t>Future Ready Schools is a comprehensive effort to maximize digital learning opportunities and help school districts move quickly toward preparing students for success in college, a career, and citizenship</a:t>
            </a:r>
            <a:r>
              <a:rPr lang="en-US" dirty="0"/>
              <a:t>.” </a:t>
            </a:r>
          </a:p>
          <a:p>
            <a:endParaRPr lang="en-US" dirty="0"/>
          </a:p>
          <a:p>
            <a:r>
              <a:rPr lang="en-US" dirty="0"/>
              <a:t>Over 3100 Superintendents took the “Future ready” pledge to transition to digital learning –”to transform teaching and learning using the power of technology to help drive continuous improvement”. </a:t>
            </a:r>
          </a:p>
          <a:p>
            <a:endParaRPr lang="en-US" dirty="0"/>
          </a:p>
          <a:p>
            <a:r>
              <a:rPr lang="en-US" b="1" dirty="0"/>
              <a:t>“</a:t>
            </a:r>
            <a:r>
              <a:rPr lang="en-US" dirty="0"/>
              <a:t>How much time will it take for the district to complete the transition to digital learning?  </a:t>
            </a:r>
            <a:r>
              <a:rPr lang="en-US" b="1" i="1" dirty="0"/>
              <a:t>The truthful answer to this question is that a district will probably never be “finished.” “</a:t>
            </a:r>
          </a:p>
        </p:txBody>
      </p:sp>
    </p:spTree>
    <p:extLst>
      <p:ext uri="{BB962C8B-B14F-4D97-AF65-F5344CB8AC3E}">
        <p14:creationId xmlns:p14="http://schemas.microsoft.com/office/powerpoint/2010/main" val="7252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78565"/>
          </a:xfrm>
        </p:spPr>
        <p:txBody>
          <a:bodyPr>
            <a:normAutofit fontScale="90000"/>
          </a:bodyPr>
          <a:lstStyle/>
          <a:p>
            <a:r>
              <a:rPr lang="en-US" dirty="0"/>
              <a:t>US ED promoted specific </a:t>
            </a:r>
            <a:r>
              <a:rPr lang="en-US" dirty="0" err="1"/>
              <a:t>ed</a:t>
            </a:r>
            <a:r>
              <a:rPr lang="en-US" dirty="0"/>
              <a:t> tech products like </a:t>
            </a:r>
            <a:r>
              <a:rPr lang="en-US" dirty="0" err="1"/>
              <a:t>Edgenuity</a:t>
            </a:r>
            <a:r>
              <a:rPr lang="en-US" dirty="0"/>
              <a:t> </a:t>
            </a:r>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483942"/>
            <a:ext cx="8229600" cy="347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74" y="4835236"/>
            <a:ext cx="7969526" cy="195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191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16552</TotalTime>
  <Words>1692</Words>
  <Application>Microsoft Office PowerPoint</Application>
  <PresentationFormat>On-screen Show (4:3)</PresentationFormat>
  <Paragraphs>143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ＭＳ Ｐゴシック</vt:lpstr>
      <vt:lpstr>Arial</vt:lpstr>
      <vt:lpstr>Calibri</vt:lpstr>
      <vt:lpstr>Clarity</vt:lpstr>
      <vt:lpstr>crossing ideological boundaries to Protect student privacy and parent rights</vt:lpstr>
      <vt:lpstr>Recent victories against privatization of schools due to coalition building</vt:lpstr>
      <vt:lpstr>Different kind of privatization also wrecking havoc in public schools</vt:lpstr>
      <vt:lpstr>Is this the goal of the corporate reformers?</vt:lpstr>
      <vt:lpstr>What about FERPA ?</vt:lpstr>
      <vt:lpstr>FERPA revision part II</vt:lpstr>
      <vt:lpstr>Obama administration accelerated data collection &amp; sharing </vt:lpstr>
      <vt:lpstr>Future Ready Schools</vt:lpstr>
      <vt:lpstr>US ED promoted specific ed tech products like Edgenuity </vt:lpstr>
      <vt:lpstr>Gates Foundation gets into the business of data collection and sharing</vt:lpstr>
      <vt:lpstr>In little over 13 months, inBloom collapsed</vt:lpstr>
      <vt:lpstr>How did we defeat inBloom in NYS?</vt:lpstr>
      <vt:lpstr>What have we learned?</vt:lpstr>
      <vt:lpstr>Nationally we worked with several conservative groups </vt:lpstr>
      <vt:lpstr>Working with conservative allies Part II</vt:lpstr>
      <vt:lpstr>Gates Foundation not giving up  new goal: to expand federal collection of data </vt:lpstr>
      <vt:lpstr>Gates Foundation vision of an ideal comprehensive federal student database </vt:lpstr>
      <vt:lpstr>This week bill proposed in Congress to create a federal database for all college students</vt:lpstr>
      <vt:lpstr>We have many concerns about this bill</vt:lpstr>
      <vt:lpstr>Though this is being pitched as helping parents and 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NAEP Score Analysis</dc:title>
  <dc:creator>Elli Marcus User</dc:creator>
  <cp:lastModifiedBy>Leonie</cp:lastModifiedBy>
  <cp:revision>262</cp:revision>
  <cp:lastPrinted>2014-01-28T02:58:10Z</cp:lastPrinted>
  <dcterms:created xsi:type="dcterms:W3CDTF">2011-12-14T17:51:39Z</dcterms:created>
  <dcterms:modified xsi:type="dcterms:W3CDTF">2017-05-30T17:50:09Z</dcterms:modified>
</cp:coreProperties>
</file>