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60" r:id="rId5"/>
    <p:sldId id="261" r:id="rId6"/>
    <p:sldId id="262" r:id="rId7"/>
    <p:sldId id="288" r:id="rId8"/>
    <p:sldId id="264" r:id="rId9"/>
    <p:sldId id="265" r:id="rId10"/>
    <p:sldId id="284" r:id="rId11"/>
    <p:sldId id="267" r:id="rId12"/>
    <p:sldId id="268" r:id="rId13"/>
    <p:sldId id="269" r:id="rId14"/>
    <p:sldId id="270" r:id="rId15"/>
    <p:sldId id="271" r:id="rId16"/>
    <p:sldId id="285" r:id="rId17"/>
    <p:sldId id="273" r:id="rId18"/>
    <p:sldId id="286"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58" d="100"/>
          <a:sy n="58" d="100"/>
        </p:scale>
        <p:origin x="53" y="6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solidFill>
                  <a:schemeClr val="tx1"/>
                </a:solidFill>
              </a:rPr>
              <a:t>D24 K-3rd Class size trend</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9440876725198723E-2"/>
          <c:y val="0.12445084928520438"/>
          <c:w val="0.89809245732799459"/>
          <c:h val="0.6565513538814346"/>
        </c:manualLayout>
      </c:layout>
      <c:lineChart>
        <c:grouping val="standard"/>
        <c:varyColors val="0"/>
        <c:ser>
          <c:idx val="0"/>
          <c:order val="0"/>
          <c:tx>
            <c:strRef>
              <c:f>'D24'!$A$3</c:f>
              <c:strCache>
                <c:ptCount val="1"/>
                <c:pt idx="0">
                  <c:v>C4E goals</c:v>
                </c:pt>
              </c:strCache>
            </c:strRef>
          </c:tx>
          <c:spPr>
            <a:ln w="38100" cap="rnd">
              <a:solidFill>
                <a:schemeClr val="accent1"/>
              </a:solidFill>
              <a:round/>
            </a:ln>
            <a:effectLst/>
          </c:spPr>
          <c:marker>
            <c:symbol val="none"/>
          </c:marker>
          <c:dLbls>
            <c:dLbl>
              <c:idx val="1"/>
              <c:layout>
                <c:manualLayout>
                  <c:x val="2.0777536554135861E-17"/>
                  <c:y val="-2.58703458840348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33-430C-8D6F-91E2DF59F77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'D24'!$B$3:$M$3</c:f>
              <c:numCache>
                <c:formatCode>General</c:formatCode>
                <c:ptCount val="12"/>
                <c:pt idx="0" formatCode="0.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4533-430C-8D6F-91E2DF59F771}"/>
            </c:ext>
          </c:extLst>
        </c:ser>
        <c:ser>
          <c:idx val="1"/>
          <c:order val="1"/>
          <c:tx>
            <c:strRef>
              <c:f>'D24'!$A$4</c:f>
              <c:strCache>
                <c:ptCount val="1"/>
                <c:pt idx="0">
                  <c:v>Citywide actual</c:v>
                </c:pt>
              </c:strCache>
            </c:strRef>
          </c:tx>
          <c:spPr>
            <a:ln w="38100" cap="rnd">
              <a:solidFill>
                <a:schemeClr val="bg1">
                  <a:lumMod val="7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4533-430C-8D6F-91E2DF59F771}"/>
                </c:ext>
              </c:extLst>
            </c:dLbl>
            <c:dLbl>
              <c:idx val="1"/>
              <c:layout>
                <c:manualLayout>
                  <c:x val="1.1333332678915174E-3"/>
                  <c:y val="6.03641403960811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33-430C-8D6F-91E2DF59F77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'D24'!$B$4:$M$4</c:f>
              <c:numCache>
                <c:formatCode>General</c:formatCode>
                <c:ptCount val="12"/>
                <c:pt idx="0" formatCode="0.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4533-430C-8D6F-91E2DF59F771}"/>
            </c:ext>
          </c:extLst>
        </c:ser>
        <c:ser>
          <c:idx val="2"/>
          <c:order val="2"/>
          <c:tx>
            <c:strRef>
              <c:f>'D24'!$A$5</c:f>
              <c:strCache>
                <c:ptCount val="1"/>
                <c:pt idx="0">
                  <c:v>D24</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'D24'!$B$5:$M$5</c:f>
              <c:numCache>
                <c:formatCode>General</c:formatCode>
                <c:ptCount val="12"/>
                <c:pt idx="0" formatCode="0.0">
                  <c:v>21.95</c:v>
                </c:pt>
                <c:pt idx="1">
                  <c:v>22.1</c:v>
                </c:pt>
                <c:pt idx="2">
                  <c:v>22.8</c:v>
                </c:pt>
                <c:pt idx="3">
                  <c:v>23.9</c:v>
                </c:pt>
                <c:pt idx="4">
                  <c:v>24.9</c:v>
                </c:pt>
                <c:pt idx="5">
                  <c:v>25.7</c:v>
                </c:pt>
                <c:pt idx="6">
                  <c:v>26.3</c:v>
                </c:pt>
                <c:pt idx="7" formatCode="0.0">
                  <c:v>26.91</c:v>
                </c:pt>
                <c:pt idx="8" formatCode="0.0">
                  <c:v>26.687415426251693</c:v>
                </c:pt>
                <c:pt idx="9">
                  <c:v>26.7</c:v>
                </c:pt>
                <c:pt idx="10" formatCode="0.0">
                  <c:v>26.388349514563107</c:v>
                </c:pt>
                <c:pt idx="11" formatCode="0.0">
                  <c:v>25.90691114245416</c:v>
                </c:pt>
              </c:numCache>
            </c:numRef>
          </c:val>
          <c:smooth val="0"/>
          <c:extLst>
            <c:ext xmlns:c16="http://schemas.microsoft.com/office/drawing/2014/chart" uri="{C3380CC4-5D6E-409C-BE32-E72D297353CC}">
              <c16:uniqueId val="{00000002-4533-430C-8D6F-91E2DF59F771}"/>
            </c:ext>
          </c:extLst>
        </c:ser>
        <c:dLbls>
          <c:dLblPos val="ctr"/>
          <c:showLegendKey val="0"/>
          <c:showVal val="1"/>
          <c:showCatName val="0"/>
          <c:showSerName val="0"/>
          <c:showPercent val="0"/>
          <c:showBubbleSize val="0"/>
        </c:dLbls>
        <c:smooth val="0"/>
        <c:axId val="-375977024"/>
        <c:axId val="-813370256"/>
      </c:lineChart>
      <c:catAx>
        <c:axId val="-37597702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9.5144130989052805E-2"/>
              <c:y val="0.8995073996432020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13370256"/>
        <c:crosses val="autoZero"/>
        <c:auto val="1"/>
        <c:lblAlgn val="ctr"/>
        <c:lblOffset val="100"/>
        <c:noMultiLvlLbl val="0"/>
      </c:catAx>
      <c:valAx>
        <c:axId val="-813370256"/>
        <c:scaling>
          <c:orientation val="minMax"/>
          <c:min val="17"/>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2.2666665357830348E-3"/>
              <c:y val="0.3055960070490468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5977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solidFill>
                  <a:schemeClr val="tx1"/>
                </a:solidFill>
              </a:rPr>
              <a:t>D24 4-8th Class size trend</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696738476899904E-2"/>
          <c:y val="0.19480351414406499"/>
          <c:w val="0.91080052408442691"/>
          <c:h val="0.6140815299401412"/>
        </c:manualLayout>
      </c:layout>
      <c:lineChart>
        <c:grouping val="standard"/>
        <c:varyColors val="0"/>
        <c:ser>
          <c:idx val="0"/>
          <c:order val="0"/>
          <c:tx>
            <c:strRef>
              <c:f>'D24'!$A$10</c:f>
              <c:strCache>
                <c:ptCount val="1"/>
                <c:pt idx="0">
                  <c:v>C4E target</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'D24'!$B$10:$M$10</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E6DF-4797-8814-3FBF9968C53B}"/>
            </c:ext>
          </c:extLst>
        </c:ser>
        <c:ser>
          <c:idx val="1"/>
          <c:order val="1"/>
          <c:tx>
            <c:strRef>
              <c:f>'D24'!$A$11</c:f>
              <c:strCache>
                <c:ptCount val="1"/>
                <c:pt idx="0">
                  <c:v>Citywide actual</c:v>
                </c:pt>
              </c:strCache>
            </c:strRef>
          </c:tx>
          <c:spPr>
            <a:ln w="38100" cap="rnd">
              <a:solidFill>
                <a:schemeClr val="bg1">
                  <a:lumMod val="75000"/>
                </a:schemeClr>
              </a:solidFill>
              <a:round/>
            </a:ln>
            <a:effectLst/>
          </c:spPr>
          <c:marker>
            <c:symbol val="none"/>
          </c:marker>
          <c:dLbls>
            <c:dLbl>
              <c:idx val="1"/>
              <c:layout>
                <c:manualLayout>
                  <c:x val="-2.2997836845196581E-3"/>
                  <c:y val="-3.40594583383990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DF-4797-8814-3FBF9968C53B}"/>
                </c:ext>
              </c:extLst>
            </c:dLbl>
            <c:dLbl>
              <c:idx val="2"/>
              <c:layout>
                <c:manualLayout>
                  <c:x val="-4.2162213821368492E-17"/>
                  <c:y val="-1.4191440974332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6DF-4797-8814-3FBF9968C53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'D24'!$B$11:$M$11</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E6DF-4797-8814-3FBF9968C53B}"/>
            </c:ext>
          </c:extLst>
        </c:ser>
        <c:ser>
          <c:idx val="2"/>
          <c:order val="2"/>
          <c:tx>
            <c:strRef>
              <c:f>'D24'!$A$12</c:f>
              <c:strCache>
                <c:ptCount val="1"/>
                <c:pt idx="0">
                  <c:v>D24</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'D24'!$B$12:$M$12</c:f>
              <c:numCache>
                <c:formatCode>General</c:formatCode>
                <c:ptCount val="12"/>
                <c:pt idx="0">
                  <c:v>26.8</c:v>
                </c:pt>
                <c:pt idx="1">
                  <c:v>26.4</c:v>
                </c:pt>
                <c:pt idx="2">
                  <c:v>26.5</c:v>
                </c:pt>
                <c:pt idx="3">
                  <c:v>27.1</c:v>
                </c:pt>
                <c:pt idx="4">
                  <c:v>27.6</c:v>
                </c:pt>
                <c:pt idx="5">
                  <c:v>28.1</c:v>
                </c:pt>
                <c:pt idx="6">
                  <c:v>28.2</c:v>
                </c:pt>
                <c:pt idx="7" formatCode="0.0">
                  <c:v>28.47</c:v>
                </c:pt>
                <c:pt idx="8" formatCode="0.0">
                  <c:v>28.448369565217391</c:v>
                </c:pt>
                <c:pt idx="9">
                  <c:v>28.4</c:v>
                </c:pt>
                <c:pt idx="10" formatCode="0.0">
                  <c:v>28.43524699599466</c:v>
                </c:pt>
                <c:pt idx="11" formatCode="0.0">
                  <c:v>27.770129870129871</c:v>
                </c:pt>
              </c:numCache>
            </c:numRef>
          </c:val>
          <c:smooth val="0"/>
          <c:extLst>
            <c:ext xmlns:c16="http://schemas.microsoft.com/office/drawing/2014/chart" uri="{C3380CC4-5D6E-409C-BE32-E72D297353CC}">
              <c16:uniqueId val="{00000002-E6DF-4797-8814-3FBF9968C53B}"/>
            </c:ext>
          </c:extLst>
        </c:ser>
        <c:dLbls>
          <c:dLblPos val="ctr"/>
          <c:showLegendKey val="0"/>
          <c:showVal val="1"/>
          <c:showCatName val="0"/>
          <c:showSerName val="0"/>
          <c:showPercent val="0"/>
          <c:showBubbleSize val="0"/>
        </c:dLbls>
        <c:smooth val="0"/>
        <c:axId val="-551945552"/>
        <c:axId val="-551941568"/>
      </c:lineChart>
      <c:catAx>
        <c:axId val="-55194555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9.0505588953995089E-2"/>
              <c:y val="0.9172701567629032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51941568"/>
        <c:crosses val="autoZero"/>
        <c:auto val="1"/>
        <c:lblAlgn val="ctr"/>
        <c:lblOffset val="100"/>
        <c:noMultiLvlLbl val="0"/>
      </c:catAx>
      <c:valAx>
        <c:axId val="-551941568"/>
        <c:scaling>
          <c:orientation val="minMax"/>
          <c:min val="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4.4110825308249718E-3"/>
              <c:y val="0.3480516827696686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51945552"/>
        <c:crosses val="autoZero"/>
        <c:crossBetween val="between"/>
      </c:valAx>
      <c:spPr>
        <a:noFill/>
        <a:ln>
          <a:noFill/>
        </a:ln>
        <a:effectLst/>
      </c:spPr>
    </c:plotArea>
    <c:legend>
      <c:legendPos val="b"/>
      <c:layout>
        <c:manualLayout>
          <c:xMode val="edge"/>
          <c:yMode val="edge"/>
          <c:x val="0.20000983293339125"/>
          <c:y val="0.900846301554041"/>
          <c:w val="0.59900505525959202"/>
          <c:h val="8.287647907897349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0070C0"/>
              </a:solidFill>
              <a:ln>
                <a:noFill/>
              </a:ln>
              <a:effectLst/>
            </c:spPr>
            <c:extLst>
              <c:ext xmlns:c16="http://schemas.microsoft.com/office/drawing/2014/chart" uri="{C3380CC4-5D6E-409C-BE32-E72D297353CC}">
                <c16:uniqueId val="{00000000-A945-4ACD-BDB4-E4494115DD5C}"/>
              </c:ext>
            </c:extLst>
          </c:dPt>
          <c:dPt>
            <c:idx val="9"/>
            <c:invertIfNegative val="0"/>
            <c:bubble3D val="0"/>
            <c:spPr>
              <a:solidFill>
                <a:srgbClr val="0070C0"/>
              </a:solidFill>
              <a:ln>
                <a:noFill/>
              </a:ln>
              <a:effectLst/>
            </c:spPr>
            <c:extLst>
              <c:ext xmlns:c16="http://schemas.microsoft.com/office/drawing/2014/chart" uri="{C3380CC4-5D6E-409C-BE32-E72D297353CC}">
                <c16:uniqueId val="{00000000-FF0F-489E-954F-3ECD0D102573}"/>
              </c:ext>
            </c:extLst>
          </c:dPt>
          <c:dPt>
            <c:idx val="10"/>
            <c:invertIfNegative val="0"/>
            <c:bubble3D val="0"/>
            <c:spPr>
              <a:solidFill>
                <a:srgbClr val="0070C0"/>
              </a:solidFill>
              <a:ln>
                <a:noFill/>
              </a:ln>
              <a:effectLst/>
            </c:spPr>
            <c:extLst>
              <c:ext xmlns:c16="http://schemas.microsoft.com/office/drawing/2014/chart" uri="{C3380CC4-5D6E-409C-BE32-E72D297353CC}">
                <c16:uniqueId val="{00000000-FF58-4883-8D15-DB645416A717}"/>
              </c:ext>
            </c:extLst>
          </c:dPt>
          <c:dPt>
            <c:idx val="14"/>
            <c:invertIfNegative val="0"/>
            <c:bubble3D val="0"/>
            <c:spPr>
              <a:solidFill>
                <a:srgbClr val="0070C0"/>
              </a:solidFill>
              <a:ln>
                <a:noFill/>
              </a:ln>
              <a:effectLst/>
            </c:spPr>
            <c:extLst>
              <c:ext xmlns:c16="http://schemas.microsoft.com/office/drawing/2014/chart" uri="{C3380CC4-5D6E-409C-BE32-E72D297353CC}">
                <c16:uniqueId val="{00000000-E38E-499D-B169-6CE11AE634C0}"/>
              </c:ext>
            </c:extLst>
          </c:dPt>
          <c:dPt>
            <c:idx val="16"/>
            <c:invertIfNegative val="0"/>
            <c:bubble3D val="0"/>
            <c:spPr>
              <a:solidFill>
                <a:srgbClr val="FF0000"/>
              </a:solidFill>
              <a:ln>
                <a:noFill/>
              </a:ln>
              <a:effectLst/>
            </c:spPr>
            <c:extLst>
              <c:ext xmlns:c16="http://schemas.microsoft.com/office/drawing/2014/chart" uri="{C3380CC4-5D6E-409C-BE32-E72D297353CC}">
                <c16:uniqueId val="{00000012-D920-4001-9C4D-87D2DC7E9CAD}"/>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69088519510239765"/>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9"/>
            <c:invertIfNegative val="0"/>
            <c:bubble3D val="0"/>
            <c:spPr>
              <a:solidFill>
                <a:srgbClr val="0070C0"/>
              </a:solidFill>
              <a:ln>
                <a:noFill/>
              </a:ln>
              <a:effectLst/>
            </c:spPr>
            <c:extLst>
              <c:ext xmlns:c16="http://schemas.microsoft.com/office/drawing/2014/chart" uri="{C3380CC4-5D6E-409C-BE32-E72D297353CC}">
                <c16:uniqueId val="{00000000-7561-4870-A88F-8C7CA22A11DD}"/>
              </c:ext>
            </c:extLst>
          </c:dPt>
          <c:dPt>
            <c:idx val="10"/>
            <c:invertIfNegative val="0"/>
            <c:bubble3D val="0"/>
            <c:spPr>
              <a:solidFill>
                <a:srgbClr val="0070C0"/>
              </a:solidFill>
              <a:ln>
                <a:noFill/>
              </a:ln>
              <a:effectLst/>
            </c:spPr>
            <c:extLst>
              <c:ext xmlns:c16="http://schemas.microsoft.com/office/drawing/2014/chart" uri="{C3380CC4-5D6E-409C-BE32-E72D297353CC}">
                <c16:uniqueId val="{00000000-ACD8-4A06-A4DF-36EFC7CB8E89}"/>
              </c:ext>
            </c:extLst>
          </c:dPt>
          <c:dPt>
            <c:idx val="14"/>
            <c:invertIfNegative val="0"/>
            <c:bubble3D val="0"/>
            <c:spPr>
              <a:solidFill>
                <a:srgbClr val="0070C0"/>
              </a:solidFill>
              <a:ln>
                <a:noFill/>
              </a:ln>
              <a:effectLst/>
            </c:spPr>
            <c:extLst>
              <c:ext xmlns:c16="http://schemas.microsoft.com/office/drawing/2014/chart" uri="{C3380CC4-5D6E-409C-BE32-E72D297353CC}">
                <c16:uniqueId val="{00000000-AB43-4E04-B811-96D8FEE44EEF}"/>
              </c:ext>
            </c:extLst>
          </c:dPt>
          <c:dPt>
            <c:idx val="16"/>
            <c:invertIfNegative val="0"/>
            <c:bubble3D val="0"/>
            <c:spPr>
              <a:solidFill>
                <a:srgbClr val="FF0000"/>
              </a:solidFill>
              <a:ln>
                <a:noFill/>
              </a:ln>
              <a:effectLst/>
            </c:spPr>
            <c:extLst>
              <c:ext xmlns:c16="http://schemas.microsoft.com/office/drawing/2014/chart" uri="{C3380CC4-5D6E-409C-BE32-E72D297353CC}">
                <c16:uniqueId val="{00000012-6889-473B-93D8-EC4FE7509F65}"/>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District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70522382773047E-2"/>
          <c:y val="0"/>
          <c:w val="0.97429477617226956"/>
          <c:h val="0.90811857142252705"/>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A321-48F6-9706-2973EE36F45F}"/>
              </c:ext>
            </c:extLst>
          </c:dPt>
          <c:dPt>
            <c:idx val="2"/>
            <c:invertIfNegative val="0"/>
            <c:bubble3D val="0"/>
            <c:spPr>
              <a:solidFill>
                <a:srgbClr val="FF0000"/>
              </a:solidFill>
              <a:ln>
                <a:noFill/>
              </a:ln>
              <a:effectLst/>
            </c:spPr>
            <c:extLst>
              <c:ext xmlns:c16="http://schemas.microsoft.com/office/drawing/2014/chart" uri="{C3380CC4-5D6E-409C-BE32-E72D297353CC}">
                <c16:uniqueId val="{00000000-0260-4394-A64C-D623CE480962}"/>
              </c:ext>
            </c:extLst>
          </c:dPt>
          <c:dPt>
            <c:idx val="3"/>
            <c:invertIfNegative val="0"/>
            <c:bubble3D val="0"/>
            <c:spPr>
              <a:solidFill>
                <a:srgbClr val="0070C0"/>
              </a:solidFill>
              <a:ln>
                <a:noFill/>
              </a:ln>
              <a:effectLst/>
            </c:spPr>
            <c:extLst>
              <c:ext xmlns:c16="http://schemas.microsoft.com/office/drawing/2014/chart" uri="{C3380CC4-5D6E-409C-BE32-E72D297353CC}">
                <c16:uniqueId val="{00000000-B311-4AB7-9D72-F7BADE9A4830}"/>
              </c:ext>
            </c:extLst>
          </c:dPt>
          <c:dPt>
            <c:idx val="5"/>
            <c:invertIfNegative val="0"/>
            <c:bubble3D val="0"/>
            <c:spPr>
              <a:solidFill>
                <a:srgbClr val="0070C0"/>
              </a:solidFill>
              <a:ln>
                <a:noFill/>
              </a:ln>
              <a:effectLst/>
            </c:spPr>
            <c:extLst>
              <c:ext xmlns:c16="http://schemas.microsoft.com/office/drawing/2014/chart" uri="{C3380CC4-5D6E-409C-BE32-E72D297353CC}">
                <c16:uniqueId val="{00000000-25C7-4D8A-B865-9FD8DB0C4D98}"/>
              </c:ext>
            </c:extLst>
          </c:dPt>
          <c:dPt>
            <c:idx val="10"/>
            <c:invertIfNegative val="0"/>
            <c:bubble3D val="0"/>
            <c:spPr>
              <a:solidFill>
                <a:srgbClr val="0070C0"/>
              </a:solidFill>
              <a:ln>
                <a:noFill/>
              </a:ln>
              <a:effectLst/>
            </c:spPr>
            <c:extLst>
              <c:ext xmlns:c16="http://schemas.microsoft.com/office/drawing/2014/chart" uri="{C3380CC4-5D6E-409C-BE32-E72D297353CC}">
                <c16:uniqueId val="{00000000-D344-4D02-B979-072F821CBD3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district'!$H$2:$H$13</c:f>
              <c:strCache>
                <c:ptCount val="12"/>
                <c:pt idx="0">
                  <c:v>D20</c:v>
                </c:pt>
                <c:pt idx="1">
                  <c:v>D25</c:v>
                </c:pt>
                <c:pt idx="2">
                  <c:v>D24</c:v>
                </c:pt>
                <c:pt idx="3">
                  <c:v>D15</c:v>
                </c:pt>
                <c:pt idx="4">
                  <c:v>D26</c:v>
                </c:pt>
                <c:pt idx="5">
                  <c:v>D10</c:v>
                </c:pt>
                <c:pt idx="6">
                  <c:v>D27</c:v>
                </c:pt>
                <c:pt idx="7">
                  <c:v>D21</c:v>
                </c:pt>
                <c:pt idx="8">
                  <c:v>D28</c:v>
                </c:pt>
                <c:pt idx="9">
                  <c:v>D31</c:v>
                </c:pt>
                <c:pt idx="10">
                  <c:v>D11</c:v>
                </c:pt>
                <c:pt idx="11">
                  <c:v>D22</c:v>
                </c:pt>
              </c:strCache>
            </c:strRef>
          </c:cat>
          <c:val>
            <c:numRef>
              <c:f>'Util. by district'!$I$2:$I$13</c:f>
              <c:numCache>
                <c:formatCode>0%</c:formatCode>
                <c:ptCount val="12"/>
                <c:pt idx="0">
                  <c:v>1.2058481088453479</c:v>
                </c:pt>
                <c:pt idx="1">
                  <c:v>1.1810619714404547</c:v>
                </c:pt>
                <c:pt idx="2">
                  <c:v>1.1428571428571428</c:v>
                </c:pt>
                <c:pt idx="3">
                  <c:v>1.1365774155995343</c:v>
                </c:pt>
                <c:pt idx="4">
                  <c:v>1.1132928784062286</c:v>
                </c:pt>
                <c:pt idx="5">
                  <c:v>1.097773649357265</c:v>
                </c:pt>
                <c:pt idx="6">
                  <c:v>1.0667539695531183</c:v>
                </c:pt>
                <c:pt idx="7">
                  <c:v>1.0302319520458691</c:v>
                </c:pt>
                <c:pt idx="8">
                  <c:v>1.0292666180320131</c:v>
                </c:pt>
                <c:pt idx="9">
                  <c:v>1.0268337633615923</c:v>
                </c:pt>
                <c:pt idx="10">
                  <c:v>1.0214197639598379</c:v>
                </c:pt>
                <c:pt idx="11">
                  <c:v>1.0161770790235829</c:v>
                </c:pt>
              </c:numCache>
            </c:numRef>
          </c:val>
          <c:extLst>
            <c:ext xmlns:c16="http://schemas.microsoft.com/office/drawing/2014/chart" uri="{C3380CC4-5D6E-409C-BE32-E72D297353CC}">
              <c16:uniqueId val="{00000000-C002-4C99-AA33-C950DE9ABB5D}"/>
            </c:ext>
          </c:extLst>
        </c:ser>
        <c:dLbls>
          <c:showLegendKey val="0"/>
          <c:showVal val="0"/>
          <c:showCatName val="0"/>
          <c:showSerName val="0"/>
          <c:showPercent val="0"/>
          <c:showBubbleSize val="0"/>
        </c:dLbls>
        <c:gapWidth val="219"/>
        <c:overlap val="-27"/>
        <c:axId val="755554304"/>
        <c:axId val="755556600"/>
      </c:barChart>
      <c:catAx>
        <c:axId val="75555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5556600"/>
        <c:crosses val="autoZero"/>
        <c:auto val="1"/>
        <c:lblAlgn val="ctr"/>
        <c:lblOffset val="100"/>
        <c:noMultiLvlLbl val="0"/>
      </c:catAx>
      <c:valAx>
        <c:axId val="755556600"/>
        <c:scaling>
          <c:orientation val="minMax"/>
          <c:min val="0.70000000000000007"/>
        </c:scaling>
        <c:delete val="1"/>
        <c:axPos val="l"/>
        <c:majorGridlines>
          <c:spPr>
            <a:ln w="9525" cap="flat" cmpd="sng" algn="ctr">
              <a:noFill/>
              <a:round/>
            </a:ln>
            <a:effectLst/>
          </c:spPr>
        </c:majorGridlines>
        <c:numFmt formatCode="0%" sourceLinked="1"/>
        <c:majorTickMark val="none"/>
        <c:minorTickMark val="none"/>
        <c:tickLblPos val="nextTo"/>
        <c:crossAx val="75555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991279412861638E-2"/>
          <c:y val="4.2949176807444527E-2"/>
          <c:w val="0.97601744117427669"/>
          <c:h val="0.77372434744869489"/>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'D24'!$C$2:$C$20</c:f>
              <c:strCache>
                <c:ptCount val="19"/>
                <c:pt idx="0">
                  <c:v>P.S. 143</c:v>
                </c:pt>
                <c:pt idx="1">
                  <c:v>P.S. 28</c:v>
                </c:pt>
                <c:pt idx="2">
                  <c:v>P.S. 89</c:v>
                </c:pt>
                <c:pt idx="3">
                  <c:v>P.S. 128</c:v>
                </c:pt>
                <c:pt idx="4">
                  <c:v>P.S. 307</c:v>
                </c:pt>
                <c:pt idx="5">
                  <c:v>P.S. 49</c:v>
                </c:pt>
                <c:pt idx="6">
                  <c:v>P.S. 128</c:v>
                </c:pt>
                <c:pt idx="7">
                  <c:v>P.S. 12</c:v>
                </c:pt>
                <c:pt idx="8">
                  <c:v>P.S. 14</c:v>
                </c:pt>
                <c:pt idx="9">
                  <c:v>P.S. 19</c:v>
                </c:pt>
                <c:pt idx="10">
                  <c:v>P.S. 330</c:v>
                </c:pt>
                <c:pt idx="11">
                  <c:v>P.S. 229</c:v>
                </c:pt>
                <c:pt idx="12">
                  <c:v>P.S. 199</c:v>
                </c:pt>
                <c:pt idx="13">
                  <c:v>P.S. 16</c:v>
                </c:pt>
                <c:pt idx="14">
                  <c:v>I.S. 125</c:v>
                </c:pt>
                <c:pt idx="15">
                  <c:v>P.S. 143</c:v>
                </c:pt>
                <c:pt idx="16">
                  <c:v>P.S. 87</c:v>
                </c:pt>
                <c:pt idx="17">
                  <c:v>I.S. 119</c:v>
                </c:pt>
                <c:pt idx="18">
                  <c:v>P.S. 143</c:v>
                </c:pt>
              </c:strCache>
            </c:strRef>
          </c:cat>
          <c:val>
            <c:numRef>
              <c:f>'D24'!$I$2:$I$20</c:f>
              <c:numCache>
                <c:formatCode>0%</c:formatCode>
                <c:ptCount val="19"/>
                <c:pt idx="0">
                  <c:v>1.94</c:v>
                </c:pt>
                <c:pt idx="1">
                  <c:v>1.77</c:v>
                </c:pt>
                <c:pt idx="2">
                  <c:v>1.54</c:v>
                </c:pt>
                <c:pt idx="3">
                  <c:v>1.54</c:v>
                </c:pt>
                <c:pt idx="4">
                  <c:v>1.53</c:v>
                </c:pt>
                <c:pt idx="5">
                  <c:v>1.49</c:v>
                </c:pt>
                <c:pt idx="6">
                  <c:v>1.49</c:v>
                </c:pt>
                <c:pt idx="7">
                  <c:v>1.47</c:v>
                </c:pt>
                <c:pt idx="8">
                  <c:v>1.4000000000000001</c:v>
                </c:pt>
                <c:pt idx="9">
                  <c:v>1.3800000000000001</c:v>
                </c:pt>
                <c:pt idx="10">
                  <c:v>1.36</c:v>
                </c:pt>
                <c:pt idx="11">
                  <c:v>1.35</c:v>
                </c:pt>
                <c:pt idx="12">
                  <c:v>1.35</c:v>
                </c:pt>
                <c:pt idx="13">
                  <c:v>1.34</c:v>
                </c:pt>
                <c:pt idx="14">
                  <c:v>1.3</c:v>
                </c:pt>
                <c:pt idx="15">
                  <c:v>1.3</c:v>
                </c:pt>
                <c:pt idx="16">
                  <c:v>1.28</c:v>
                </c:pt>
                <c:pt idx="17">
                  <c:v>1.26</c:v>
                </c:pt>
                <c:pt idx="18">
                  <c:v>1.25</c:v>
                </c:pt>
              </c:numCache>
            </c:numRef>
          </c:val>
          <c:extLst>
            <c:ext xmlns:c16="http://schemas.microsoft.com/office/drawing/2014/chart" uri="{C3380CC4-5D6E-409C-BE32-E72D297353CC}">
              <c16:uniqueId val="{00000000-0BA7-4532-919F-A154C2F21A1E}"/>
            </c:ext>
          </c:extLst>
        </c:ser>
        <c:dLbls>
          <c:dLblPos val="outEnd"/>
          <c:showLegendKey val="0"/>
          <c:showVal val="1"/>
          <c:showCatName val="0"/>
          <c:showSerName val="0"/>
          <c:showPercent val="0"/>
          <c:showBubbleSize val="0"/>
        </c:dLbls>
        <c:gapWidth val="219"/>
        <c:overlap val="-27"/>
        <c:axId val="542338320"/>
        <c:axId val="542337008"/>
      </c:barChart>
      <c:catAx>
        <c:axId val="54233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42337008"/>
        <c:crosses val="autoZero"/>
        <c:auto val="1"/>
        <c:lblAlgn val="ctr"/>
        <c:lblOffset val="100"/>
        <c:noMultiLvlLbl val="0"/>
      </c:catAx>
      <c:valAx>
        <c:axId val="542337008"/>
        <c:scaling>
          <c:orientation val="minMax"/>
        </c:scaling>
        <c:delete val="1"/>
        <c:axPos val="l"/>
        <c:numFmt formatCode="0%" sourceLinked="1"/>
        <c:majorTickMark val="none"/>
        <c:minorTickMark val="none"/>
        <c:tickLblPos val="nextTo"/>
        <c:crossAx val="542338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50115783572625E-2"/>
          <c:y val="2.8670725034817383E-2"/>
          <c:w val="0.96067935725691833"/>
          <c:h val="0.6008495318483115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'D24'!$C$21:$C$41</c:f>
              <c:strCache>
                <c:ptCount val="21"/>
                <c:pt idx="0">
                  <c:v>P.S. 102</c:v>
                </c:pt>
                <c:pt idx="1">
                  <c:v>ELM TREE ELEM. SCHL</c:v>
                </c:pt>
                <c:pt idx="2">
                  <c:v>51ST AVENUE ACADEMY</c:v>
                </c:pt>
                <c:pt idx="3">
                  <c:v>P.S. 13</c:v>
                </c:pt>
                <c:pt idx="4">
                  <c:v>P.S. 153</c:v>
                </c:pt>
                <c:pt idx="5">
                  <c:v>P.S. 113</c:v>
                </c:pt>
                <c:pt idx="6">
                  <c:v>I.S. 5</c:v>
                </c:pt>
                <c:pt idx="7">
                  <c:v>P.S. 7</c:v>
                </c:pt>
                <c:pt idx="8">
                  <c:v>P.S. 110</c:v>
                </c:pt>
                <c:pt idx="9">
                  <c:v>P.S. 58</c:v>
                </c:pt>
                <c:pt idx="10">
                  <c:v>P.S. 88</c:v>
                </c:pt>
                <c:pt idx="11">
                  <c:v>I.S. 73</c:v>
                </c:pt>
                <c:pt idx="12">
                  <c:v>P.S. 91 </c:v>
                </c:pt>
                <c:pt idx="13">
                  <c:v>P.S. 81</c:v>
                </c:pt>
                <c:pt idx="14">
                  <c:v>P.S. 19</c:v>
                </c:pt>
                <c:pt idx="15">
                  <c:v>P.S. 81</c:v>
                </c:pt>
                <c:pt idx="16">
                  <c:v>P.S. 68</c:v>
                </c:pt>
                <c:pt idx="17">
                  <c:v>P.S. 305</c:v>
                </c:pt>
                <c:pt idx="18">
                  <c:v>P.S. 290</c:v>
                </c:pt>
                <c:pt idx="19">
                  <c:v>I.S. 61</c:v>
                </c:pt>
                <c:pt idx="20">
                  <c:v>P.S. 239</c:v>
                </c:pt>
              </c:strCache>
            </c:strRef>
          </c:cat>
          <c:val>
            <c:numRef>
              <c:f>'D24'!$I$21:$I$41</c:f>
              <c:numCache>
                <c:formatCode>0%</c:formatCode>
                <c:ptCount val="21"/>
                <c:pt idx="0">
                  <c:v>1.23</c:v>
                </c:pt>
                <c:pt idx="1">
                  <c:v>1.23</c:v>
                </c:pt>
                <c:pt idx="2">
                  <c:v>1.22</c:v>
                </c:pt>
                <c:pt idx="3">
                  <c:v>1.2</c:v>
                </c:pt>
                <c:pt idx="4">
                  <c:v>1.17</c:v>
                </c:pt>
                <c:pt idx="5">
                  <c:v>1.17</c:v>
                </c:pt>
                <c:pt idx="6">
                  <c:v>1.1599999999999999</c:v>
                </c:pt>
                <c:pt idx="7">
                  <c:v>1.1599999999999999</c:v>
                </c:pt>
                <c:pt idx="8">
                  <c:v>1.1400000000000001</c:v>
                </c:pt>
                <c:pt idx="9">
                  <c:v>1.08</c:v>
                </c:pt>
                <c:pt idx="10">
                  <c:v>1.07</c:v>
                </c:pt>
                <c:pt idx="11">
                  <c:v>1.06</c:v>
                </c:pt>
                <c:pt idx="12">
                  <c:v>1.06</c:v>
                </c:pt>
                <c:pt idx="13">
                  <c:v>1.06</c:v>
                </c:pt>
                <c:pt idx="14">
                  <c:v>1.06</c:v>
                </c:pt>
                <c:pt idx="15">
                  <c:v>1.06</c:v>
                </c:pt>
                <c:pt idx="16">
                  <c:v>1.05</c:v>
                </c:pt>
                <c:pt idx="17">
                  <c:v>1.05</c:v>
                </c:pt>
                <c:pt idx="18">
                  <c:v>1.02</c:v>
                </c:pt>
                <c:pt idx="19">
                  <c:v>1.01</c:v>
                </c:pt>
                <c:pt idx="20">
                  <c:v>1.01</c:v>
                </c:pt>
              </c:numCache>
            </c:numRef>
          </c:val>
          <c:extLst>
            <c:ext xmlns:c16="http://schemas.microsoft.com/office/drawing/2014/chart" uri="{C3380CC4-5D6E-409C-BE32-E72D297353CC}">
              <c16:uniqueId val="{00000000-00F9-4091-B831-2BF624F87045}"/>
            </c:ext>
          </c:extLst>
        </c:ser>
        <c:dLbls>
          <c:dLblPos val="outEnd"/>
          <c:showLegendKey val="0"/>
          <c:showVal val="1"/>
          <c:showCatName val="0"/>
          <c:showSerName val="0"/>
          <c:showPercent val="0"/>
          <c:showBubbleSize val="0"/>
        </c:dLbls>
        <c:gapWidth val="219"/>
        <c:overlap val="-27"/>
        <c:axId val="542325856"/>
        <c:axId val="542364888"/>
      </c:barChart>
      <c:catAx>
        <c:axId val="54232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18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42364888"/>
        <c:crosses val="autoZero"/>
        <c:auto val="1"/>
        <c:lblAlgn val="ctr"/>
        <c:lblOffset val="100"/>
        <c:noMultiLvlLbl val="0"/>
      </c:catAx>
      <c:valAx>
        <c:axId val="542364888"/>
        <c:scaling>
          <c:orientation val="minMax"/>
        </c:scaling>
        <c:delete val="1"/>
        <c:axPos val="l"/>
        <c:numFmt formatCode="0%" sourceLinked="1"/>
        <c:majorTickMark val="none"/>
        <c:minorTickMark val="none"/>
        <c:tickLblPos val="nextTo"/>
        <c:crossAx val="542325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a:t>
          </a:r>
          <a:r>
            <a:rPr lang="en-US" sz="1600" b="1" baseline="0" dirty="0"/>
            <a:t>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15634-7040-4749-A2BA-CB25B4C76932}" type="datetimeFigureOut">
              <a:rPr lang="en-US" smtClean="0"/>
              <a:t>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31567-476E-48B0-BB94-B4A5A1AF1A84}" type="slidenum">
              <a:rPr lang="en-US" smtClean="0"/>
              <a:t>‹#›</a:t>
            </a:fld>
            <a:endParaRPr lang="en-US"/>
          </a:p>
        </p:txBody>
      </p:sp>
    </p:spTree>
    <p:extLst>
      <p:ext uri="{BB962C8B-B14F-4D97-AF65-F5344CB8AC3E}">
        <p14:creationId xmlns:p14="http://schemas.microsoft.com/office/powerpoint/2010/main" val="243910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97417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ED5C-E0ED-4A7F-83E4-679DD6AFE9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9318D4-FF80-48BC-BEAA-B6BF230F42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A2D10-F500-44E6-8FB7-16F1375FE480}"/>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5" name="Footer Placeholder 4">
            <a:extLst>
              <a:ext uri="{FF2B5EF4-FFF2-40B4-BE49-F238E27FC236}">
                <a16:creationId xmlns:a16="http://schemas.microsoft.com/office/drawing/2014/main" id="{88FDF026-03B8-4F34-B10F-75963174C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5F2130-DF72-4E10-9697-9FD6D8AA8616}"/>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82457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16B5-21A7-45B6-BDDC-239C18A7CD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8C35A7-FBBF-490E-AFA5-9DB572C89A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5505C-52EE-4944-8AE9-D4D9386452FD}"/>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5" name="Footer Placeholder 4">
            <a:extLst>
              <a:ext uri="{FF2B5EF4-FFF2-40B4-BE49-F238E27FC236}">
                <a16:creationId xmlns:a16="http://schemas.microsoft.com/office/drawing/2014/main" id="{0A91181B-D89A-460D-84AA-C912BA4CA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0E00B2-4A7D-4EC7-8824-0116937A7140}"/>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74064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91E4A4-F703-4388-AE18-1A7B72866E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DA12D6-592B-4B46-B41D-143A8FD99C5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AEDB91-566E-4673-8434-21972B42D295}"/>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5" name="Footer Placeholder 4">
            <a:extLst>
              <a:ext uri="{FF2B5EF4-FFF2-40B4-BE49-F238E27FC236}">
                <a16:creationId xmlns:a16="http://schemas.microsoft.com/office/drawing/2014/main" id="{7413CA62-DE88-4279-9680-7335AF9D4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EE20A-4F82-4664-A3F9-2F0FFA8FE336}"/>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89939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A249-DD49-403D-B161-85AFAACEEE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F847A-CF6B-4EA0-B732-287A26AB46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67919-3D66-4DFC-855E-CA026CCB8D55}"/>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5" name="Footer Placeholder 4">
            <a:extLst>
              <a:ext uri="{FF2B5EF4-FFF2-40B4-BE49-F238E27FC236}">
                <a16:creationId xmlns:a16="http://schemas.microsoft.com/office/drawing/2014/main" id="{F9B7A261-DCA4-4B0A-B081-93559BAB1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3D2A1-7CCC-4E03-B69C-C1DD5D26D9C5}"/>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00027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7EA05-692B-486B-8E14-D99789455E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1BF5CB-D101-46E5-991E-2AF14D0FB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B615E4-A6BC-406C-ADA3-6C05E2A85E92}"/>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5" name="Footer Placeholder 4">
            <a:extLst>
              <a:ext uri="{FF2B5EF4-FFF2-40B4-BE49-F238E27FC236}">
                <a16:creationId xmlns:a16="http://schemas.microsoft.com/office/drawing/2014/main" id="{02C87ADA-2156-474E-815E-1973C08EC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3684D-CC8F-4DD0-A631-AC73AC61B6B2}"/>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34832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BA74C-6DE8-4393-9020-457A96357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0E4A82-62AB-44F3-88E5-65B5700AEC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4FD5B1-8781-4CB3-A34A-2176A3AAF0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63E93D-6C3E-440F-B3E3-5B37231F6BC3}"/>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6" name="Footer Placeholder 5">
            <a:extLst>
              <a:ext uri="{FF2B5EF4-FFF2-40B4-BE49-F238E27FC236}">
                <a16:creationId xmlns:a16="http://schemas.microsoft.com/office/drawing/2014/main" id="{34402DFC-BB12-40E2-8C54-0C2A78A7EA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A2E197-9688-4A1F-A2D4-51B7EDDF082E}"/>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30255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E6E0-A9A9-464A-B1A0-8D38C4DC34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6DDB0E-6DDB-4F41-82AB-23CB2A64D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FC75E2-014B-4918-B508-07B49463116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E142C-E42A-4CB3-9000-716159F1D1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7A7EC2-2ED2-43CB-AF1C-DDE94D88D4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223842-CAF7-47F1-B109-D00F81E9DD61}"/>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8" name="Footer Placeholder 7">
            <a:extLst>
              <a:ext uri="{FF2B5EF4-FFF2-40B4-BE49-F238E27FC236}">
                <a16:creationId xmlns:a16="http://schemas.microsoft.com/office/drawing/2014/main" id="{09F44328-7931-48B2-8B40-9FE81A2F60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8D5CD-F6E6-4690-A184-2EA226A9BE4D}"/>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51634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826B4-2D32-42D3-98F5-B95D0608D6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8651AC-AB6B-4AFB-919E-E9E6A0C80915}"/>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4" name="Footer Placeholder 3">
            <a:extLst>
              <a:ext uri="{FF2B5EF4-FFF2-40B4-BE49-F238E27FC236}">
                <a16:creationId xmlns:a16="http://schemas.microsoft.com/office/drawing/2014/main" id="{2BF997F7-8755-4F6C-A9AE-B8FFB2CB27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606FF0-1645-45CB-BF97-73A563F2C6BD}"/>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68060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60F86C-2057-4ED6-B97E-515918C36BC3}"/>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3" name="Footer Placeholder 2">
            <a:extLst>
              <a:ext uri="{FF2B5EF4-FFF2-40B4-BE49-F238E27FC236}">
                <a16:creationId xmlns:a16="http://schemas.microsoft.com/office/drawing/2014/main" id="{A2DA5359-704D-49CF-8573-19DB44D631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0826B7-6B88-488C-B537-25D40FC2565B}"/>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94248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97BAB-AC0C-4AC3-81B9-00496894E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3D8DB7-2737-484B-93E5-5AB9A2B4BF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78A83C-A8D3-4A50-84C4-E9CF18BF1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20E2D9-C8C3-46BB-AA1D-77C552EAC08D}"/>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6" name="Footer Placeholder 5">
            <a:extLst>
              <a:ext uri="{FF2B5EF4-FFF2-40B4-BE49-F238E27FC236}">
                <a16:creationId xmlns:a16="http://schemas.microsoft.com/office/drawing/2014/main" id="{64996915-8A69-475E-BF6B-5A6EF92416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8821AA-758D-4855-BB9A-00F94232F741}"/>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372203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0085-3D85-4FD7-B020-74AD73B8C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417490-F208-4210-B940-287562C2A8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B06DCF-F3B8-44EB-8C3B-F7D2C9683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AA8A4A-8649-4B81-8163-98BF610ED3A2}"/>
              </a:ext>
            </a:extLst>
          </p:cNvPr>
          <p:cNvSpPr>
            <a:spLocks noGrp="1"/>
          </p:cNvSpPr>
          <p:nvPr>
            <p:ph type="dt" sz="half" idx="10"/>
          </p:nvPr>
        </p:nvSpPr>
        <p:spPr/>
        <p:txBody>
          <a:bodyPr/>
          <a:lstStyle/>
          <a:p>
            <a:fld id="{D46A2812-BDB7-4B5D-90F5-64736939F5C8}" type="datetimeFigureOut">
              <a:rPr lang="en-US" smtClean="0"/>
              <a:t>2/5/2018</a:t>
            </a:fld>
            <a:endParaRPr lang="en-US"/>
          </a:p>
        </p:txBody>
      </p:sp>
      <p:sp>
        <p:nvSpPr>
          <p:cNvPr id="6" name="Footer Placeholder 5">
            <a:extLst>
              <a:ext uri="{FF2B5EF4-FFF2-40B4-BE49-F238E27FC236}">
                <a16:creationId xmlns:a16="http://schemas.microsoft.com/office/drawing/2014/main" id="{2D4FC0C3-4311-4AD8-87B4-EC92F7E7D2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C16F5-BDC9-4094-A607-BF23BD631F99}"/>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35418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C56403-DE76-452D-85F9-767179EF84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481832-A2C0-4F0B-B9BD-5DB57598D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B5D2C6-3281-42B3-8F60-B43E11B00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A2812-BDB7-4B5D-90F5-64736939F5C8}" type="datetimeFigureOut">
              <a:rPr lang="en-US" smtClean="0"/>
              <a:t>2/5/2018</a:t>
            </a:fld>
            <a:endParaRPr lang="en-US"/>
          </a:p>
        </p:txBody>
      </p:sp>
      <p:sp>
        <p:nvSpPr>
          <p:cNvPr id="5" name="Footer Placeholder 4">
            <a:extLst>
              <a:ext uri="{FF2B5EF4-FFF2-40B4-BE49-F238E27FC236}">
                <a16:creationId xmlns:a16="http://schemas.microsoft.com/office/drawing/2014/main" id="{FB0B81BE-41DC-41DC-B68B-181420E06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719941-6456-4F3D-82B6-AC8415058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5252C-30BE-48F3-96E5-F2BB53CEF119}" type="slidenum">
              <a:rPr lang="en-US" smtClean="0"/>
              <a:t>‹#›</a:t>
            </a:fld>
            <a:endParaRPr lang="en-US"/>
          </a:p>
        </p:txBody>
      </p:sp>
    </p:spTree>
    <p:extLst>
      <p:ext uri="{BB962C8B-B14F-4D97-AF65-F5344CB8AC3E}">
        <p14:creationId xmlns:p14="http://schemas.microsoft.com/office/powerpoint/2010/main" val="334396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a:t>
            </a:r>
            <a:r>
              <a:rPr lang="en-US" sz="3600" i="1"/>
              <a:t>District 24 </a:t>
            </a:r>
            <a:r>
              <a:rPr lang="en-US" sz="3600" i="1" dirty="0"/>
              <a:t>schools</a:t>
            </a:r>
            <a:br>
              <a:rPr lang="en-US" sz="3600" dirty="0"/>
            </a:br>
            <a:br>
              <a:rPr lang="en-US" sz="3600" dirty="0"/>
            </a:br>
            <a:br>
              <a:rPr lang="en-US" sz="4400" dirty="0"/>
            </a:br>
            <a:br>
              <a:rPr lang="en-US" dirty="0"/>
            </a:br>
            <a:r>
              <a:rPr lang="en-US" sz="3600" dirty="0"/>
              <a:t>Presentation to </a:t>
            </a:r>
            <a:r>
              <a:rPr lang="en-US" sz="3600"/>
              <a:t>CEC 24</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705AD7-73FF-4537-B9CE-78FAA4BF0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969" y="1758494"/>
            <a:ext cx="9644062" cy="4487986"/>
          </a:xfrm>
          <a:prstGeom prst="rect">
            <a:avLst/>
          </a:prstGeom>
        </p:spPr>
      </p:pic>
      <p:sp>
        <p:nvSpPr>
          <p:cNvPr id="2" name="TextBox 1">
            <a:extLst>
              <a:ext uri="{FF2B5EF4-FFF2-40B4-BE49-F238E27FC236}">
                <a16:creationId xmlns:a16="http://schemas.microsoft.com/office/drawing/2014/main" id="{6C380D58-9F9D-49DA-9CFB-015FB0D5214A}"/>
              </a:ext>
            </a:extLst>
          </p:cNvPr>
          <p:cNvSpPr txBox="1"/>
          <p:nvPr/>
        </p:nvSpPr>
        <p:spPr>
          <a:xfrm>
            <a:off x="1190625" y="544845"/>
            <a:ext cx="10401300" cy="954107"/>
          </a:xfrm>
          <a:prstGeom prst="rect">
            <a:avLst/>
          </a:prstGeom>
          <a:noFill/>
        </p:spPr>
        <p:txBody>
          <a:bodyPr wrap="square" rtlCol="0">
            <a:spAutoFit/>
          </a:bodyPr>
          <a:lstStyle/>
          <a:p>
            <a:r>
              <a:rPr lang="en-US" sz="2800" dirty="0"/>
              <a:t>In District 24, enrollment increased by 5,799 while capacity increased by only 3,883 </a:t>
            </a:r>
          </a:p>
        </p:txBody>
      </p:sp>
    </p:spTree>
    <p:extLst>
      <p:ext uri="{BB962C8B-B14F-4D97-AF65-F5344CB8AC3E}">
        <p14:creationId xmlns:p14="http://schemas.microsoft.com/office/powerpoint/2010/main" val="2587073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analysis of need have 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9857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9,403 Seats in District 24</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513852166"/>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2869320826"/>
              </p:ext>
            </p:extLst>
          </p:nvPr>
        </p:nvGraphicFramePr>
        <p:xfrm>
          <a:off x="334487" y="1853246"/>
          <a:ext cx="11523026" cy="488712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50.0% of need funded in D24</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24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825624"/>
            <a:ext cx="10515600" cy="4829175"/>
          </a:xfrm>
          <a:solidFill>
            <a:schemeClr val="bg1"/>
          </a:solidFill>
        </p:spPr>
        <p:txBody>
          <a:bodyPr>
            <a:noAutofit/>
          </a:bodyPr>
          <a:lstStyle/>
          <a:p>
            <a:pPr>
              <a:lnSpc>
                <a:spcPct val="100000"/>
              </a:lnSpc>
              <a:spcBef>
                <a:spcPts val="0"/>
              </a:spcBef>
            </a:pPr>
            <a:r>
              <a:rPr lang="en-US" dirty="0"/>
              <a:t>We think the need in D24 is greater </a:t>
            </a:r>
          </a:p>
          <a:p>
            <a:pPr>
              <a:lnSpc>
                <a:spcPct val="100000"/>
              </a:lnSpc>
              <a:spcBef>
                <a:spcPts val="0"/>
              </a:spcBef>
            </a:pPr>
            <a:endParaRPr lang="en-US" dirty="0"/>
          </a:p>
          <a:p>
            <a:pPr>
              <a:lnSpc>
                <a:spcPct val="100000"/>
              </a:lnSpc>
              <a:spcBef>
                <a:spcPts val="0"/>
              </a:spcBef>
            </a:pPr>
            <a:r>
              <a:rPr lang="en-US" dirty="0"/>
              <a:t>71% (40) of K-8 schools in District 24 are overcrowded (at or above 100% target utilization)</a:t>
            </a:r>
          </a:p>
          <a:p>
            <a:pPr>
              <a:lnSpc>
                <a:spcPct val="100000"/>
              </a:lnSpc>
              <a:spcBef>
                <a:spcPts val="0"/>
              </a:spcBef>
            </a:pPr>
            <a:endParaRPr lang="en-US" dirty="0"/>
          </a:p>
          <a:p>
            <a:pPr>
              <a:lnSpc>
                <a:spcPct val="100000"/>
              </a:lnSpc>
              <a:spcBef>
                <a:spcPts val="0"/>
              </a:spcBef>
            </a:pPr>
            <a:r>
              <a:rPr lang="en-US" dirty="0"/>
              <a:t>86% or 37,741</a:t>
            </a:r>
            <a:r>
              <a:rPr lang="en-US" i="1" dirty="0"/>
              <a:t> </a:t>
            </a:r>
            <a:r>
              <a:rPr lang="en-US" dirty="0"/>
              <a:t>K-8 D24 students are in overcrowded schools</a:t>
            </a:r>
          </a:p>
          <a:p>
            <a:pPr>
              <a:lnSpc>
                <a:spcPct val="100000"/>
              </a:lnSpc>
              <a:spcBef>
                <a:spcPts val="0"/>
              </a:spcBef>
            </a:pPr>
            <a:endParaRPr lang="en-US" dirty="0"/>
          </a:p>
          <a:p>
            <a:pPr>
              <a:lnSpc>
                <a:spcPct val="100000"/>
              </a:lnSpc>
              <a:spcBef>
                <a:spcPts val="0"/>
              </a:spcBef>
            </a:pPr>
            <a:r>
              <a:rPr lang="en-US" dirty="0"/>
              <a:t>130 cluster rooms are missing from District 24 schools according to DOE’s utilization formula </a:t>
            </a:r>
          </a:p>
          <a:p>
            <a:pPr marL="0" indent="0">
              <a:lnSpc>
                <a:spcPct val="100000"/>
              </a:lnSpc>
              <a:spcBef>
                <a:spcPts val="0"/>
              </a:spcBef>
              <a:buNone/>
            </a:pPr>
            <a:endParaRPr lang="en-US" sz="2400" dirty="0"/>
          </a:p>
          <a:p>
            <a:pPr>
              <a:lnSpc>
                <a:spcPct val="100000"/>
              </a:lnSpc>
              <a:spcBef>
                <a:spcPts val="0"/>
              </a:spcBef>
            </a:pPr>
            <a:r>
              <a:rPr lang="en-US" sz="2400" i="1" dirty="0"/>
              <a:t>Data source: 2016-2017 Blue Book</a:t>
            </a:r>
            <a:r>
              <a:rPr lang="en-US" sz="2400" dirty="0"/>
              <a:t>.</a:t>
            </a:r>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12 Districts average 100% or more utilization</a:t>
            </a:r>
            <a:br>
              <a:rPr lang="en-US" dirty="0"/>
            </a:br>
            <a:r>
              <a:rPr lang="en-US" i="1" dirty="0"/>
              <a:t>Including D24 at 114%</a:t>
            </a:r>
            <a:br>
              <a:rPr lang="en-US" dirty="0"/>
            </a:br>
            <a:r>
              <a:rPr lang="en-US" sz="2400" dirty="0"/>
              <a:t>Data Source: 2016-2017 Blue Book</a:t>
            </a:r>
            <a:endParaRPr lang="en-US" dirty="0"/>
          </a:p>
        </p:txBody>
      </p:sp>
      <p:graphicFrame>
        <p:nvGraphicFramePr>
          <p:cNvPr id="6" name="Chart 5">
            <a:extLst>
              <a:ext uri="{FF2B5EF4-FFF2-40B4-BE49-F238E27FC236}">
                <a16:creationId xmlns:a16="http://schemas.microsoft.com/office/drawing/2014/main" id="{2D44DF61-BD87-42E0-A081-4CEA02B1F373}"/>
              </a:ext>
            </a:extLst>
          </p:cNvPr>
          <p:cNvGraphicFramePr>
            <a:graphicFrameLocks/>
          </p:cNvGraphicFramePr>
          <p:nvPr>
            <p:extLst>
              <p:ext uri="{D42A27DB-BD31-4B8C-83A1-F6EECF244321}">
                <p14:modId xmlns:p14="http://schemas.microsoft.com/office/powerpoint/2010/main" val="3155830541"/>
              </p:ext>
            </p:extLst>
          </p:nvPr>
        </p:nvGraphicFramePr>
        <p:xfrm>
          <a:off x="484414" y="1765935"/>
          <a:ext cx="10869386" cy="47269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1817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 40 Schools in District 24 at or over 100% -</a:t>
            </a:r>
            <a:br>
              <a:rPr lang="en-US" dirty="0"/>
            </a:br>
            <a:r>
              <a:rPr lang="en-US" sz="2400" dirty="0"/>
              <a:t>(Co-located Charters included)</a:t>
            </a:r>
            <a:br>
              <a:rPr lang="en-US" dirty="0"/>
            </a:br>
            <a:r>
              <a:rPr lang="en-US" sz="1800" dirty="0"/>
              <a:t>Data Source: 2016-2017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7" name="Chart 6">
            <a:extLst>
              <a:ext uri="{FF2B5EF4-FFF2-40B4-BE49-F238E27FC236}">
                <a16:creationId xmlns:a16="http://schemas.microsoft.com/office/drawing/2014/main" id="{B144599E-BC7F-49F1-A4E2-33F57F9E514F}"/>
              </a:ext>
            </a:extLst>
          </p:cNvPr>
          <p:cNvGraphicFramePr>
            <a:graphicFrameLocks/>
          </p:cNvGraphicFramePr>
          <p:nvPr>
            <p:extLst>
              <p:ext uri="{D42A27DB-BD31-4B8C-83A1-F6EECF244321}">
                <p14:modId xmlns:p14="http://schemas.microsoft.com/office/powerpoint/2010/main" val="4084606023"/>
              </p:ext>
            </p:extLst>
          </p:nvPr>
        </p:nvGraphicFramePr>
        <p:xfrm>
          <a:off x="387047" y="2036830"/>
          <a:ext cx="11650133" cy="4435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6BDFE-F532-44CA-B64E-866702ADDDA1}"/>
              </a:ext>
            </a:extLst>
          </p:cNvPr>
          <p:cNvSpPr>
            <a:spLocks noGrp="1"/>
          </p:cNvSpPr>
          <p:nvPr>
            <p:ph type="title"/>
          </p:nvPr>
        </p:nvSpPr>
        <p:spPr/>
        <p:txBody>
          <a:bodyPr/>
          <a:lstStyle/>
          <a:p>
            <a:r>
              <a:rPr lang="en-US" dirty="0"/>
              <a:t>More D24 Overutilized Schools</a:t>
            </a:r>
          </a:p>
        </p:txBody>
      </p:sp>
      <p:graphicFrame>
        <p:nvGraphicFramePr>
          <p:cNvPr id="4" name="Chart 3">
            <a:extLst>
              <a:ext uri="{FF2B5EF4-FFF2-40B4-BE49-F238E27FC236}">
                <a16:creationId xmlns:a16="http://schemas.microsoft.com/office/drawing/2014/main" id="{FA8673E3-3B02-45CD-9158-AE889680466B}"/>
              </a:ext>
            </a:extLst>
          </p:cNvPr>
          <p:cNvGraphicFramePr>
            <a:graphicFrameLocks/>
          </p:cNvGraphicFramePr>
          <p:nvPr>
            <p:extLst>
              <p:ext uri="{D42A27DB-BD31-4B8C-83A1-F6EECF244321}">
                <p14:modId xmlns:p14="http://schemas.microsoft.com/office/powerpoint/2010/main" val="996462656"/>
              </p:ext>
            </p:extLst>
          </p:nvPr>
        </p:nvGraphicFramePr>
        <p:xfrm>
          <a:off x="186268" y="1473200"/>
          <a:ext cx="11819466" cy="5181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6776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1,175 new housing units built in D24 between 2015-2019, but none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24, average K-3 class sizes decreased by .5, now 1.9 students above citywide average, and 6 students above Contracts for Excellence goals set in 2007.</a:t>
            </a:r>
          </a:p>
        </p:txBody>
      </p:sp>
      <p:graphicFrame>
        <p:nvGraphicFramePr>
          <p:cNvPr id="4" name="Chart 3">
            <a:extLst>
              <a:ext uri="{FF2B5EF4-FFF2-40B4-BE49-F238E27FC236}">
                <a16:creationId xmlns:a16="http://schemas.microsoft.com/office/drawing/2014/main" id="{00000000-0008-0000-1800-000004000000}"/>
              </a:ext>
            </a:extLst>
          </p:cNvPr>
          <p:cNvGraphicFramePr>
            <a:graphicFrameLocks/>
          </p:cNvGraphicFramePr>
          <p:nvPr>
            <p:extLst>
              <p:ext uri="{D42A27DB-BD31-4B8C-83A1-F6EECF244321}">
                <p14:modId xmlns:p14="http://schemas.microsoft.com/office/powerpoint/2010/main" val="1638414164"/>
              </p:ext>
            </p:extLst>
          </p:nvPr>
        </p:nvGraphicFramePr>
        <p:xfrm>
          <a:off x="621007" y="2069782"/>
          <a:ext cx="11205883" cy="44181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dirty="0"/>
              <a:t>They don’t 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dirty="0"/>
              <a:t>Don’t differentiate between the need for elementary and middle school seats</a:t>
            </a:r>
          </a:p>
          <a:p>
            <a:endParaRPr lang="en-US" dirty="0"/>
          </a:p>
          <a:p>
            <a:r>
              <a:rPr lang="en-US" dirty="0"/>
              <a:t>Are infrequently updated; for example, Feb. 2017 capital plan included 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more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a:t>
            </a:r>
            <a:r>
              <a:rPr lang="en-US"/>
              <a:t>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decreased by .6, now 1.2 students above Citywide average and 4.9 students above C4E goals</a:t>
            </a:r>
          </a:p>
        </p:txBody>
      </p:sp>
      <p:graphicFrame>
        <p:nvGraphicFramePr>
          <p:cNvPr id="4" name="Chart 3">
            <a:extLst>
              <a:ext uri="{FF2B5EF4-FFF2-40B4-BE49-F238E27FC236}">
                <a16:creationId xmlns:a16="http://schemas.microsoft.com/office/drawing/2014/main" id="{00000000-0008-0000-1800-000002000000}"/>
              </a:ext>
            </a:extLst>
          </p:cNvPr>
          <p:cNvGraphicFramePr>
            <a:graphicFrameLocks/>
          </p:cNvGraphicFramePr>
          <p:nvPr>
            <p:extLst>
              <p:ext uri="{D42A27DB-BD31-4B8C-83A1-F6EECF244321}">
                <p14:modId xmlns:p14="http://schemas.microsoft.com/office/powerpoint/2010/main" val="1857528862"/>
              </p:ext>
            </p:extLst>
          </p:nvPr>
        </p:nvGraphicFramePr>
        <p:xfrm>
          <a:off x="483545" y="2018347"/>
          <a:ext cx="11224909" cy="4474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08782903"/>
              </p:ext>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486275"/>
          </a:xfrm>
          <a:noFill/>
        </p:spPr>
        <p:txBody>
          <a:bodyPr>
            <a:normAutofit fontScale="85000" lnSpcReduction="2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capped class sizes at C4E levels</a:t>
            </a:r>
          </a:p>
          <a:p>
            <a:pPr marL="0" indent="0">
              <a:buNone/>
            </a:pPr>
            <a:endParaRPr lang="en-US" sz="3200" dirty="0"/>
          </a:p>
          <a:p>
            <a:r>
              <a:rPr lang="en-US" sz="3200" i="1" dirty="0"/>
              <a:t>Source: Preliminary NYC Class Size Reports, November 2014 and November 2017</a:t>
            </a:r>
          </a:p>
          <a:p>
            <a:endParaRPr lang="en-US" sz="3200" dirty="0"/>
          </a:p>
          <a:p>
            <a:endParaRPr lang="en-US" sz="3200" dirty="0"/>
          </a:p>
          <a:p>
            <a:endParaRPr lang="en-US" sz="3200" dirty="0"/>
          </a:p>
        </p:txBody>
      </p:sp>
    </p:spTree>
    <p:extLst>
      <p:ext uri="{BB962C8B-B14F-4D97-AF65-F5344CB8AC3E}">
        <p14:creationId xmlns:p14="http://schemas.microsoft.com/office/powerpoint/2010/main" val="157479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a:xfrm>
            <a:off x="838200" y="213678"/>
            <a:ext cx="10515600" cy="1325563"/>
          </a:xfrm>
        </p:spPr>
        <p:txBody>
          <a:bodyPr/>
          <a:lstStyle/>
          <a:p>
            <a:r>
              <a:rPr lang="en-US" dirty="0"/>
              <a:t>One Renewal School in District 24- Pan American International High School</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838200" y="1676399"/>
            <a:ext cx="10515600" cy="4724401"/>
          </a:xfrm>
          <a:solidFill>
            <a:schemeClr val="bg1"/>
          </a:solidFill>
        </p:spPr>
        <p:txBody>
          <a:bodyPr>
            <a:normAutofit fontScale="92500" lnSpcReduction="10000"/>
          </a:bodyPr>
          <a:lstStyle/>
          <a:p>
            <a:r>
              <a:rPr lang="en-US" dirty="0"/>
              <a:t>Pan American International High School has reduced class sizes from 25.0 in Nov 2014, the year it entered the Renewal program, to 21.5 in Nov 2017, but it continues to have at least one class of 30 or more </a:t>
            </a:r>
          </a:p>
          <a:p>
            <a:endParaRPr lang="en-US" dirty="0"/>
          </a:p>
          <a:p>
            <a:r>
              <a:rPr lang="en-US" dirty="0"/>
              <a:t>Graduation rates at Pan American increased from 51% in 2014 to 90% in 2017</a:t>
            </a:r>
          </a:p>
          <a:p>
            <a:endParaRPr lang="en-US" dirty="0"/>
          </a:p>
          <a:p>
            <a:r>
              <a:rPr lang="en-US" dirty="0"/>
              <a:t>At the end of this year, Pan American will leave the Renewal program to become a Rise school </a:t>
            </a:r>
          </a:p>
          <a:p>
            <a:endParaRPr lang="en-US" dirty="0"/>
          </a:p>
          <a:p>
            <a:r>
              <a:rPr lang="en-US" i="1" dirty="0"/>
              <a:t>Source: Preliminary NYC Class Size Reports, November 2014 and November 2017</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1436</Words>
  <Application>Microsoft Office PowerPoint</Application>
  <PresentationFormat>Widescreen</PresentationFormat>
  <Paragraphs>169</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                                            School Overcrowding &amp; Class Size Citywide  and in District 24 schools    Presentation to CEC 24  Leonie Haimson and Sebastian Spitz Class Size Matters January 2018 info@classsizematters.org  </vt:lpstr>
      <vt:lpstr>This fall, District 24, average K-3 class sizes decreased by .5, now 1.9 students above citywide average, and 6 students above Contracts for Excellence goals set in 2007.</vt:lpstr>
      <vt:lpstr>Average class size grades 4-8 decreased by .6, now 1.2 students above Citywide average and 4.9 students above C4E goals</vt:lpstr>
      <vt:lpstr>Citywide average HS class sizes stayed the same per class; and remain far above C4E goals </vt:lpstr>
      <vt:lpstr>DOE promised State Ed in 2014 to focus on reducing class size at Renewal schools </vt:lpstr>
      <vt:lpstr>One Renewal School in District 24- Pan American International High School</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9,403 Seats in District 24 Nov. 2017 capital plan </vt:lpstr>
      <vt:lpstr>54% K-8 seats funded citywide compared to DOE estimate of need 50.0% of need funded in D24  Data: Nov. 2017 capital plan</vt:lpstr>
      <vt:lpstr>District 24 Overcrowding  (includes Charters in district buildings)</vt:lpstr>
      <vt:lpstr>12 Districts average 100% or more utilization Including D24 at 114% Data Source: 2016-2017 Blue Book</vt:lpstr>
      <vt:lpstr> 40 Schools in District 24 at or over 100% - (Co-located Charters included) Data Source: 2016-2017 Blue Book  </vt:lpstr>
      <vt:lpstr>More D24 Overutilized Schools</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24 schools    Presentation to CEC 24  Leonie Haimson and Sebastian Spitz Class Size Matters January 2018 info@classsizematters.org  </dc:title>
  <dc:creator>Sebastian Spitz</dc:creator>
  <cp:lastModifiedBy>Sebastian Spitz</cp:lastModifiedBy>
  <cp:revision>22</cp:revision>
  <dcterms:created xsi:type="dcterms:W3CDTF">2018-01-23T21:58:36Z</dcterms:created>
  <dcterms:modified xsi:type="dcterms:W3CDTF">2018-02-05T19:21:57Z</dcterms:modified>
</cp:coreProperties>
</file>