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0" r:id="rId5"/>
    <p:sldId id="269" r:id="rId6"/>
    <p:sldId id="271" r:id="rId7"/>
    <p:sldId id="261" r:id="rId8"/>
    <p:sldId id="297" r:id="rId9"/>
    <p:sldId id="263" r:id="rId10"/>
    <p:sldId id="264" r:id="rId11"/>
    <p:sldId id="296" r:id="rId12"/>
    <p:sldId id="265" r:id="rId13"/>
    <p:sldId id="266" r:id="rId14"/>
    <p:sldId id="267" r:id="rId15"/>
    <p:sldId id="268" r:id="rId16"/>
  </p:sldIdLst>
  <p:sldSz cx="12192000" cy="6858000"/>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56"/>
    <p:restoredTop sz="94231"/>
  </p:normalViewPr>
  <p:slideViewPr>
    <p:cSldViewPr snapToGrid="0" snapToObjects="1">
      <p:cViewPr varScale="1">
        <p:scale>
          <a:sx n="67" d="100"/>
          <a:sy n="67" d="100"/>
        </p:scale>
        <p:origin x="8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Users\Patrick\Dropbox\Class%20Size%20Matters%20Team%20Folder\Data%20and%20Reports\Class%20Size%20Data\2018-2019\2006-2018%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Users\Patrick\Dropbox\Class%20Size%20Matters%20Team%20Folder\Data%20and%20Reports\Class%20Size%20Data\2018-2019\2006-2018%20citywide%20&amp;%20district%20class%20size%20trends.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Users\Patrick\Desktop\2006-2018%20citywide%20&amp;%20district%20class%20size%20trends%20.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NYC%20class%20size%20vs.%20NYS%202016-2017.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'D6'!$A$8</c:f>
              <c:strCache>
                <c:ptCount val="1"/>
                <c:pt idx="0">
                  <c:v>C4E goals</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'D6'!$C$8:$N$8</c:f>
              <c:numCache>
                <c:formatCode>General</c:formatCode>
                <c:ptCount val="12"/>
                <c:pt idx="0">
                  <c:v>20.7</c:v>
                </c:pt>
                <c:pt idx="1">
                  <c:v>20.5</c:v>
                </c:pt>
                <c:pt idx="2">
                  <c:v>20.3</c:v>
                </c:pt>
                <c:pt idx="3">
                  <c:v>20.100000000000001</c:v>
                </c:pt>
                <c:pt idx="4">
                  <c:v>19.899999999999999</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3CA9-214A-819C-3B1E2B673D9A}"/>
            </c:ext>
          </c:extLst>
        </c:ser>
        <c:ser>
          <c:idx val="1"/>
          <c:order val="1"/>
          <c:tx>
            <c:strRef>
              <c:f>'D6'!$A$9</c:f>
              <c:strCache>
                <c:ptCount val="1"/>
                <c:pt idx="0">
                  <c:v>Citywide actual</c:v>
                </c:pt>
              </c:strCache>
            </c:strRef>
          </c:tx>
          <c:spPr>
            <a:ln w="28575" cap="rnd">
              <a:solidFill>
                <a:schemeClr val="accent4"/>
              </a:solidFill>
              <a:round/>
            </a:ln>
            <a:effectLst/>
          </c:spPr>
          <c:marker>
            <c:symbol val="none"/>
          </c:marker>
          <c:dLbls>
            <c:dLbl>
              <c:idx val="6"/>
              <c:tx>
                <c:rich>
                  <a:bodyPr/>
                  <a:lstStyle/>
                  <a:p>
                    <a:r>
                      <a:rPr lang="en-US"/>
                      <a:t>24.8</a:t>
                    </a:r>
                    <a:endParaRPr lang="en-US" dirty="0"/>
                  </a:p>
                </c:rich>
              </c:tx>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A9-214A-819C-3B1E2B673D9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'D6'!$C$9:$N$9</c:f>
              <c:numCache>
                <c:formatCode>General</c:formatCode>
                <c:ptCount val="12"/>
                <c:pt idx="0">
                  <c:v>20.9</c:v>
                </c:pt>
                <c:pt idx="1">
                  <c:v>21.4</c:v>
                </c:pt>
                <c:pt idx="2">
                  <c:v>22.1</c:v>
                </c:pt>
                <c:pt idx="3">
                  <c:v>22.9</c:v>
                </c:pt>
                <c:pt idx="4">
                  <c:v>23.9</c:v>
                </c:pt>
                <c:pt idx="5">
                  <c:v>24.5</c:v>
                </c:pt>
                <c:pt idx="6">
                  <c:v>24.86</c:v>
                </c:pt>
                <c:pt idx="7" formatCode="0.0">
                  <c:v>24.70293504689128</c:v>
                </c:pt>
                <c:pt idx="8">
                  <c:v>24.6</c:v>
                </c:pt>
                <c:pt idx="9">
                  <c:v>24.2</c:v>
                </c:pt>
                <c:pt idx="10" formatCode="0.0">
                  <c:v>24</c:v>
                </c:pt>
                <c:pt idx="11">
                  <c:v>23.9</c:v>
                </c:pt>
              </c:numCache>
            </c:numRef>
          </c:val>
          <c:smooth val="0"/>
          <c:extLst>
            <c:ext xmlns:c16="http://schemas.microsoft.com/office/drawing/2014/chart" uri="{C3380CC4-5D6E-409C-BE32-E72D297353CC}">
              <c16:uniqueId val="{00000001-3CA9-214A-819C-3B1E2B673D9A}"/>
            </c:ext>
          </c:extLst>
        </c:ser>
        <c:dLbls>
          <c:dLblPos val="ctr"/>
          <c:showLegendKey val="0"/>
          <c:showVal val="1"/>
          <c:showCatName val="0"/>
          <c:showSerName val="0"/>
          <c:showPercent val="0"/>
          <c:showBubbleSize val="0"/>
        </c:dLbls>
        <c:smooth val="0"/>
        <c:axId val="-813188176"/>
        <c:axId val="-813184064"/>
      </c:lineChart>
      <c:catAx>
        <c:axId val="-81318817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3184064"/>
        <c:crosses val="autoZero"/>
        <c:auto val="1"/>
        <c:lblAlgn val="ctr"/>
        <c:lblOffset val="100"/>
        <c:noMultiLvlLbl val="0"/>
      </c:catAx>
      <c:valAx>
        <c:axId val="-813184064"/>
        <c:scaling>
          <c:orientation val="minMax"/>
          <c:min val="17"/>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188176"/>
        <c:crosses val="autoZero"/>
        <c:crossBetween val="between"/>
      </c:valAx>
      <c:spPr>
        <a:noFill/>
        <a:ln>
          <a:noFill/>
        </a:ln>
        <a:effectLst/>
      </c:spPr>
    </c:plotArea>
    <c:legend>
      <c:legendPos val="b"/>
      <c:layout>
        <c:manualLayout>
          <c:xMode val="edge"/>
          <c:yMode val="edge"/>
          <c:x val="0.30189470881357222"/>
          <c:y val="0.90150937481758486"/>
          <c:w val="0.39621058237285556"/>
          <c:h val="9.849062518241515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680732884132977E-2"/>
          <c:y val="2.9554998846476256E-2"/>
          <c:w val="0.94071653057058158"/>
          <c:h val="0.7146382070374383"/>
        </c:manualLayout>
      </c:layout>
      <c:lineChart>
        <c:grouping val="standard"/>
        <c:varyColors val="0"/>
        <c:ser>
          <c:idx val="0"/>
          <c:order val="0"/>
          <c:tx>
            <c:strRef>
              <c:f>'D6'!$A$15</c:f>
              <c:strCache>
                <c:ptCount val="1"/>
                <c:pt idx="0">
                  <c:v>C4E goals</c:v>
                </c:pt>
              </c:strCache>
            </c:strRef>
          </c:tx>
          <c:spPr>
            <a:ln w="28575" cap="rnd">
              <a:solidFill>
                <a:schemeClr val="accent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843A-5544-97D1-F19EFCFD0FC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'D6'!$C$15:$N$15</c:f>
              <c:numCache>
                <c:formatCode>General</c:formatCode>
                <c:ptCount val="12"/>
                <c:pt idx="0">
                  <c:v>24.8</c:v>
                </c:pt>
                <c:pt idx="1">
                  <c:v>24.6</c:v>
                </c:pt>
                <c:pt idx="2">
                  <c:v>23.8</c:v>
                </c:pt>
                <c:pt idx="3">
                  <c:v>23.3</c:v>
                </c:pt>
                <c:pt idx="4">
                  <c:v>22.9</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843A-5544-97D1-F19EFCFD0FC8}"/>
            </c:ext>
          </c:extLst>
        </c:ser>
        <c:ser>
          <c:idx val="1"/>
          <c:order val="1"/>
          <c:tx>
            <c:strRef>
              <c:f>'D6'!$A$16</c:f>
              <c:strCache>
                <c:ptCount val="1"/>
                <c:pt idx="0">
                  <c:v>Citywide actual</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'D6'!$C$16:$N$16</c:f>
              <c:numCache>
                <c:formatCode>General</c:formatCode>
                <c:ptCount val="12"/>
                <c:pt idx="0">
                  <c:v>25.1</c:v>
                </c:pt>
                <c:pt idx="1">
                  <c:v>25.3</c:v>
                </c:pt>
                <c:pt idx="2">
                  <c:v>25.8</c:v>
                </c:pt>
                <c:pt idx="3">
                  <c:v>26.3</c:v>
                </c:pt>
                <c:pt idx="4">
                  <c:v>26.6</c:v>
                </c:pt>
                <c:pt idx="5">
                  <c:v>26.7</c:v>
                </c:pt>
                <c:pt idx="6">
                  <c:v>26.8</c:v>
                </c:pt>
                <c:pt idx="7" formatCode="0.0">
                  <c:v>26.662623389660364</c:v>
                </c:pt>
                <c:pt idx="8">
                  <c:v>26.7</c:v>
                </c:pt>
                <c:pt idx="9">
                  <c:v>26.6</c:v>
                </c:pt>
                <c:pt idx="10">
                  <c:v>26.6</c:v>
                </c:pt>
                <c:pt idx="11">
                  <c:v>26.6</c:v>
                </c:pt>
              </c:numCache>
            </c:numRef>
          </c:val>
          <c:smooth val="0"/>
          <c:extLst>
            <c:ext xmlns:c16="http://schemas.microsoft.com/office/drawing/2014/chart" uri="{C3380CC4-5D6E-409C-BE32-E72D297353CC}">
              <c16:uniqueId val="{00000001-843A-5544-97D1-F19EFCFD0FC8}"/>
            </c:ext>
          </c:extLst>
        </c:ser>
        <c:dLbls>
          <c:showLegendKey val="0"/>
          <c:showVal val="0"/>
          <c:showCatName val="0"/>
          <c:showSerName val="0"/>
          <c:showPercent val="0"/>
          <c:showBubbleSize val="0"/>
        </c:dLbls>
        <c:smooth val="0"/>
        <c:axId val="-531444112"/>
        <c:axId val="-531452560"/>
      </c:lineChart>
      <c:catAx>
        <c:axId val="-53144411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1452560"/>
        <c:crosses val="autoZero"/>
        <c:auto val="1"/>
        <c:lblAlgn val="ctr"/>
        <c:lblOffset val="100"/>
        <c:noMultiLvlLbl val="0"/>
      </c:catAx>
      <c:valAx>
        <c:axId val="-53145256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50000"/>
                    <a:lumOff val="50000"/>
                  </a:schemeClr>
                </a:solidFill>
                <a:latin typeface="+mn-lt"/>
                <a:ea typeface="+mn-ea"/>
                <a:cs typeface="+mn-cs"/>
              </a:defRPr>
            </a:pPr>
            <a:endParaRPr lang="en-US"/>
          </a:p>
        </c:txPr>
        <c:crossAx val="-531444112"/>
        <c:crosses val="autoZero"/>
        <c:crossBetween val="between"/>
      </c:valAx>
      <c:spPr>
        <a:noFill/>
        <a:ln>
          <a:noFill/>
        </a:ln>
        <a:effectLst/>
      </c:spPr>
    </c:plotArea>
    <c:legend>
      <c:legendPos val="b"/>
      <c:layout>
        <c:manualLayout>
          <c:xMode val="edge"/>
          <c:yMode val="edge"/>
          <c:x val="0.21259872244776618"/>
          <c:y val="0.85694199054618814"/>
          <c:w val="0.57682424052212866"/>
          <c:h val="5.986883468531781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640384700889342E-2"/>
          <c:y val="6.6910020628853553E-2"/>
          <c:w val="0.91820780143710901"/>
          <c:h val="0.75504713763409781"/>
        </c:manualLayout>
      </c:layout>
      <c:lineChart>
        <c:grouping val="standard"/>
        <c:varyColors val="0"/>
        <c:ser>
          <c:idx val="0"/>
          <c:order val="0"/>
          <c:tx>
            <c:strRef>
              <c:f>'Citywide trends 2007-2018'!$B$7</c:f>
              <c:strCache>
                <c:ptCount val="1"/>
                <c:pt idx="0">
                  <c:v>Citywide Actual</c:v>
                </c:pt>
              </c:strCache>
            </c:strRef>
          </c:tx>
          <c:spPr>
            <a:ln w="19050" cap="rnd" cmpd="sng" algn="ctr">
              <a:solidFill>
                <a:schemeClr val="accent1"/>
              </a:solidFill>
              <a:prstDash val="solid"/>
              <a:round/>
            </a:ln>
            <a:effectLst/>
          </c:spPr>
          <c:marker>
            <c:symbol val="none"/>
          </c:marker>
          <c:dLbls>
            <c:dLbl>
              <c:idx val="0"/>
              <c:layout>
                <c:manualLayout>
                  <c:x val="-1.8547661323274216E-2"/>
                  <c:y val="-4.6205721352117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01D-4941-9226-CA64C48FB6AB}"/>
                </c:ext>
              </c:extLst>
            </c:dLbl>
            <c:dLbl>
              <c:idx val="1"/>
              <c:layout>
                <c:manualLayout>
                  <c:x val="-3.7781836606928427E-17"/>
                  <c:y val="-3.64782010674613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01D-4941-9226-CA64C48FB6AB}"/>
                </c:ext>
              </c:extLst>
            </c:dLbl>
            <c:dLbl>
              <c:idx val="11"/>
              <c:layout>
                <c:manualLayout>
                  <c:x val="-7.2129794034955282E-3"/>
                  <c:y val="4.86376014232813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2007-2018'!$C$7:$N$7</c:f>
              <c:numCache>
                <c:formatCode>General</c:formatCode>
                <c:ptCount val="12"/>
                <c:pt idx="0">
                  <c:v>26.1</c:v>
                </c:pt>
                <c:pt idx="1">
                  <c:v>26.2</c:v>
                </c:pt>
                <c:pt idx="2">
                  <c:v>26.6</c:v>
                </c:pt>
                <c:pt idx="3">
                  <c:v>26.5</c:v>
                </c:pt>
                <c:pt idx="4">
                  <c:v>26.4</c:v>
                </c:pt>
                <c:pt idx="5">
                  <c:v>26.3</c:v>
                </c:pt>
                <c:pt idx="6">
                  <c:v>26.7</c:v>
                </c:pt>
                <c:pt idx="7">
                  <c:v>26.8</c:v>
                </c:pt>
                <c:pt idx="8">
                  <c:v>26.7</c:v>
                </c:pt>
                <c:pt idx="9">
                  <c:v>26.5</c:v>
                </c:pt>
                <c:pt idx="10">
                  <c:v>26.5</c:v>
                </c:pt>
                <c:pt idx="11">
                  <c:v>26.4</c:v>
                </c:pt>
              </c:numCache>
            </c:numRef>
          </c:val>
          <c:smooth val="0"/>
          <c:extLst>
            <c:ext xmlns:c16="http://schemas.microsoft.com/office/drawing/2014/chart" uri="{C3380CC4-5D6E-409C-BE32-E72D297353CC}">
              <c16:uniqueId val="{00000000-A927-794B-B1B3-D83E6692EADA}"/>
            </c:ext>
          </c:extLst>
        </c:ser>
        <c:ser>
          <c:idx val="1"/>
          <c:order val="1"/>
          <c:tx>
            <c:strRef>
              <c:f>'Citywide trends 2007-2018'!$B$6</c:f>
              <c:strCache>
                <c:ptCount val="1"/>
                <c:pt idx="0">
                  <c:v>C4E Target</c:v>
                </c:pt>
              </c:strCache>
            </c:strRef>
          </c:tx>
          <c:spPr>
            <a:ln w="19050" cap="rnd" cmpd="sng" algn="ctr">
              <a:solidFill>
                <a:schemeClr val="accent2"/>
              </a:solidFill>
              <a:prstDash val="solid"/>
              <a:round/>
            </a:ln>
            <a:effectLst/>
          </c:spPr>
          <c:marker>
            <c:symbol val="none"/>
          </c:marker>
          <c:dLbls>
            <c:dLbl>
              <c:idx val="0"/>
              <c:layout>
                <c:manualLayout>
                  <c:x val="-1.8547661323274216E-2"/>
                  <c:y val="3.4046320996297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01D-4941-9226-CA64C48FB6AB}"/>
                </c:ext>
              </c:extLst>
            </c:dLbl>
            <c:dLbl>
              <c:idx val="1"/>
              <c:layout>
                <c:manualLayout>
                  <c:x val="-8.2434050325663182E-3"/>
                  <c:y val="2.9182560853968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01D-4941-9226-CA64C48FB6AB}"/>
                </c:ext>
              </c:extLst>
            </c:dLbl>
            <c:dLbl>
              <c:idx val="2"/>
              <c:layout>
                <c:manualLayout>
                  <c:x val="-1.0304256290707898E-3"/>
                  <c:y val="1.7023160498148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01D-4941-9226-CA64C48FB6AB}"/>
                </c:ext>
              </c:extLst>
            </c:dLbl>
            <c:dLbl>
              <c:idx val="3"/>
              <c:layout>
                <c:manualLayout>
                  <c:x val="0"/>
                  <c:y val="2.6750680782804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01D-4941-9226-CA64C48FB6AB}"/>
                </c:ext>
              </c:extLst>
            </c:dLbl>
            <c:dLbl>
              <c:idx val="11"/>
              <c:layout>
                <c:manualLayout>
                  <c:x val="-7.2129794034955282E-3"/>
                  <c:y val="-2.43188007116408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2007-2018'!$C$6:$N$6</c:f>
              <c:numCache>
                <c:formatCode>General</c:formatCode>
                <c:ptCount val="12"/>
                <c:pt idx="0">
                  <c:v>26</c:v>
                </c:pt>
                <c:pt idx="1">
                  <c:v>25.7</c:v>
                </c:pt>
                <c:pt idx="2">
                  <c:v>25.2</c:v>
                </c:pt>
                <c:pt idx="3">
                  <c:v>24.8</c:v>
                </c:pt>
                <c:pt idx="4">
                  <c:v>24.5</c:v>
                </c:pt>
                <c:pt idx="5">
                  <c:v>24.5</c:v>
                </c:pt>
                <c:pt idx="6">
                  <c:v>24.5</c:v>
                </c:pt>
                <c:pt idx="7">
                  <c:v>24.5</c:v>
                </c:pt>
                <c:pt idx="8">
                  <c:v>24.5</c:v>
                </c:pt>
                <c:pt idx="9">
                  <c:v>24.5</c:v>
                </c:pt>
                <c:pt idx="10">
                  <c:v>24.5</c:v>
                </c:pt>
                <c:pt idx="11">
                  <c:v>24.5</c:v>
                </c:pt>
              </c:numCache>
            </c:numRef>
          </c:val>
          <c:smooth val="0"/>
          <c:extLst>
            <c:ext xmlns:c16="http://schemas.microsoft.com/office/drawing/2014/chart" uri="{C3380CC4-5D6E-409C-BE32-E72D297353CC}">
              <c16:uniqueId val="{00000001-A927-794B-B1B3-D83E6692EADA}"/>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269716448"/>
        <c:crosses val="autoZero"/>
        <c:auto val="1"/>
        <c:lblAlgn val="ctr"/>
        <c:lblOffset val="100"/>
        <c:noMultiLvlLbl val="0"/>
      </c:catAx>
      <c:valAx>
        <c:axId val="-269716448"/>
        <c:scaling>
          <c:orientation val="minMax"/>
          <c:max val="28"/>
        </c:scaling>
        <c:delete val="0"/>
        <c:axPos val="l"/>
        <c:majorGridlines>
          <c:spPr>
            <a:ln w="6350" cap="flat" cmpd="sng" algn="ctr">
              <a:no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47348368"/>
        <c:crosses val="autoZero"/>
        <c:crossBetween val="between"/>
      </c:valAx>
      <c:spPr>
        <a:noFill/>
        <a:ln>
          <a:noFill/>
        </a:ln>
        <a:effectLst/>
      </c:spPr>
    </c:plotArea>
    <c:legend>
      <c:legendPos val="b"/>
      <c:layout>
        <c:manualLayout>
          <c:xMode val="edge"/>
          <c:yMode val="edge"/>
          <c:x val="0.35054885174885136"/>
          <c:y val="0.92420844697266358"/>
          <c:w val="0.32363243046411994"/>
          <c:h val="7.335967295617235E-2"/>
        </c:manualLayout>
      </c:layout>
      <c:overlay val="0"/>
      <c:spPr>
        <a:noFill/>
        <a:ln>
          <a:noFill/>
        </a:ln>
        <a:effectLst/>
      </c:spPr>
      <c:txPr>
        <a:bodyPr rot="0" spcFirstLastPara="1" vertOverflow="ellipsis" vert="horz" wrap="square" anchor="ctr" anchorCtr="1"/>
        <a:lstStyle/>
        <a:p>
          <a:pPr>
            <a:defRPr lang="en-US"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dirty="0"/>
              <a:t>Class sizes - NYC vs. rest of state</a:t>
            </a:r>
          </a:p>
          <a:p>
            <a:pPr>
              <a:defRPr sz="2800"/>
            </a:pPr>
            <a:r>
              <a:rPr lang="en-US" sz="2800" i="1" dirty="0"/>
              <a:t>NYC class sizes are 15-30% higher on average</a:t>
            </a: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Sheet2!$B$1</c:f>
              <c:strCache>
                <c:ptCount val="1"/>
                <c:pt idx="0">
                  <c:v>NYC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Sheet2!$B$2:$B$13</c:f>
              <c:numCache>
                <c:formatCode>0.0</c:formatCode>
                <c:ptCount val="12"/>
                <c:pt idx="0">
                  <c:v>23.285310734463277</c:v>
                </c:pt>
                <c:pt idx="1">
                  <c:v>23.864337101747175</c:v>
                </c:pt>
                <c:pt idx="2">
                  <c:v>24.82139646388972</c:v>
                </c:pt>
                <c:pt idx="3">
                  <c:v>24.791919805589309</c:v>
                </c:pt>
                <c:pt idx="4">
                  <c:v>25.784881784881787</c:v>
                </c:pt>
                <c:pt idx="5">
                  <c:v>26.524603174603175</c:v>
                </c:pt>
                <c:pt idx="6">
                  <c:v>26.913978494623656</c:v>
                </c:pt>
                <c:pt idx="7">
                  <c:v>25.593628928110203</c:v>
                </c:pt>
                <c:pt idx="8">
                  <c:v>26.105962933118452</c:v>
                </c:pt>
                <c:pt idx="9">
                  <c:v>23.635301353013531</c:v>
                </c:pt>
                <c:pt idx="10">
                  <c:v>24.895230330207909</c:v>
                </c:pt>
                <c:pt idx="11">
                  <c:v>26.839229968782519</c:v>
                </c:pt>
              </c:numCache>
            </c:numRef>
          </c:val>
          <c:extLst>
            <c:ext xmlns:c16="http://schemas.microsoft.com/office/drawing/2014/chart" uri="{C3380CC4-5D6E-409C-BE32-E72D297353CC}">
              <c16:uniqueId val="{00000000-EB2C-4FE2-852B-EBC6C740474F}"/>
            </c:ext>
          </c:extLst>
        </c:ser>
        <c:ser>
          <c:idx val="1"/>
          <c:order val="1"/>
          <c:tx>
            <c:strRef>
              <c:f>Sheet2!$C$1</c:f>
              <c:strCache>
                <c:ptCount val="1"/>
                <c:pt idx="0">
                  <c:v>rest of state</c:v>
                </c:pt>
              </c:strCache>
            </c:strRef>
          </c:tx>
          <c:spPr>
            <a:solidFill>
              <a:schemeClr val="accent2"/>
            </a:solidFill>
            <a:ln>
              <a:noFill/>
            </a:ln>
            <a:effectLst/>
          </c:spPr>
          <c:invertIfNegative val="0"/>
          <c:dLbls>
            <c:dLbl>
              <c:idx val="0"/>
              <c:layout>
                <c:manualLayout>
                  <c:x val="8.4236342158327503E-3"/>
                  <c:y val="-3.2154340836012861E-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1359811379877327E-2"/>
                      <c:h val="5.472668810289389E-2"/>
                    </c:manualLayout>
                  </c15:layout>
                </c:ext>
                <c:ext xmlns:c16="http://schemas.microsoft.com/office/drawing/2014/chart" uri="{C3380CC4-5D6E-409C-BE32-E72D297353CC}">
                  <c16:uniqueId val="{00000002-EB2C-4FE2-852B-EBC6C740474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Sheet2!$C$2:$C$13</c:f>
              <c:numCache>
                <c:formatCode>0.0</c:formatCode>
                <c:ptCount val="12"/>
                <c:pt idx="0">
                  <c:v>19.033339439457777</c:v>
                </c:pt>
                <c:pt idx="1">
                  <c:v>19.713748354335152</c:v>
                </c:pt>
                <c:pt idx="2">
                  <c:v>20.325109963664179</c:v>
                </c:pt>
                <c:pt idx="3">
                  <c:v>20.906702723585088</c:v>
                </c:pt>
                <c:pt idx="4">
                  <c:v>21.456433224755699</c:v>
                </c:pt>
                <c:pt idx="5">
                  <c:v>22.081556767476449</c:v>
                </c:pt>
                <c:pt idx="6">
                  <c:v>22.388121546961326</c:v>
                </c:pt>
                <c:pt idx="7">
                  <c:v>20.646695375397865</c:v>
                </c:pt>
                <c:pt idx="8">
                  <c:v>20.584360554699536</c:v>
                </c:pt>
                <c:pt idx="9">
                  <c:v>20.551371115173673</c:v>
                </c:pt>
                <c:pt idx="10">
                  <c:v>20.509986382206083</c:v>
                </c:pt>
                <c:pt idx="11">
                  <c:v>20.644137525712608</c:v>
                </c:pt>
              </c:numCache>
            </c:numRef>
          </c:val>
          <c:extLst>
            <c:ext xmlns:c16="http://schemas.microsoft.com/office/drawing/2014/chart" uri="{C3380CC4-5D6E-409C-BE32-E72D297353CC}">
              <c16:uniqueId val="{00000001-EB2C-4FE2-852B-EBC6C740474F}"/>
            </c:ext>
          </c:extLst>
        </c:ser>
        <c:dLbls>
          <c:showLegendKey val="0"/>
          <c:showVal val="0"/>
          <c:showCatName val="0"/>
          <c:showSerName val="0"/>
          <c:showPercent val="0"/>
          <c:showBubbleSize val="0"/>
        </c:dLbls>
        <c:gapWidth val="219"/>
        <c:overlap val="-27"/>
        <c:axId val="664040720"/>
        <c:axId val="664041040"/>
      </c:barChart>
      <c:catAx>
        <c:axId val="66404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1040"/>
        <c:crosses val="autoZero"/>
        <c:auto val="1"/>
        <c:lblAlgn val="ctr"/>
        <c:lblOffset val="100"/>
        <c:noMultiLvlLbl val="0"/>
      </c:catAx>
      <c:valAx>
        <c:axId val="664041040"/>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0720"/>
        <c:crosses val="autoZero"/>
        <c:crossBetween val="between"/>
      </c:valAx>
      <c:spPr>
        <a:noFill/>
        <a:ln>
          <a:noFill/>
        </a:ln>
        <a:effectLst/>
      </c:spPr>
    </c:plotArea>
    <c:legend>
      <c:legendPos val="b"/>
      <c:layout>
        <c:manualLayout>
          <c:xMode val="edge"/>
          <c:yMode val="edge"/>
          <c:x val="0.41473686145492683"/>
          <c:y val="0.9032361951540625"/>
          <c:w val="0.22385564304461941"/>
          <c:h val="9.6519485697199245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3"/>
              <c:tx>
                <c:rich>
                  <a:bodyPr/>
                  <a:lstStyle/>
                  <a:p>
                    <a:r>
                      <a:rPr lang="en-US"/>
                      <a:t>336,165 (min)</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88-4A00-A84C-7ECCBE5B310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'30 or more '!$B$6:$B$9</c:f>
              <c:strCache>
                <c:ptCount val="4"/>
                <c:pt idx="0">
                  <c:v>K-3</c:v>
                </c:pt>
                <c:pt idx="1">
                  <c:v>Grade 4-8</c:v>
                </c:pt>
                <c:pt idx="2">
                  <c:v>High School (Minimum)</c:v>
                </c:pt>
                <c:pt idx="3">
                  <c:v>Total</c:v>
                </c:pt>
              </c:strCache>
            </c:strRef>
          </c:cat>
          <c:val>
            <c:numRef>
              <c:f>'30 or more '!$C$6:$C$9</c:f>
              <c:numCache>
                <c:formatCode>_(* #,##0_);_(* \(#,##0\);_(* "-"??_);_(@_)</c:formatCode>
                <c:ptCount val="4"/>
                <c:pt idx="0">
                  <c:v>37837</c:v>
                </c:pt>
                <c:pt idx="1">
                  <c:v>115903</c:v>
                </c:pt>
                <c:pt idx="2">
                  <c:v>182425</c:v>
                </c:pt>
                <c:pt idx="3">
                  <c:v>336165</c:v>
                </c:pt>
              </c:numCache>
            </c:numRef>
          </c:val>
          <c:extLst>
            <c:ext xmlns:c16="http://schemas.microsoft.com/office/drawing/2014/chart" uri="{C3380CC4-5D6E-409C-BE32-E72D297353CC}">
              <c16:uniqueId val="{00000000-5EBD-F04B-9A83-FBEDDC9D4409}"/>
            </c:ext>
          </c:extLst>
        </c:ser>
        <c:dLbls>
          <c:dLblPos val="outEnd"/>
          <c:showLegendKey val="0"/>
          <c:showVal val="1"/>
          <c:showCatName val="0"/>
          <c:showSerName val="0"/>
          <c:showPercent val="0"/>
          <c:showBubbleSize val="0"/>
        </c:dLbls>
        <c:gapWidth val="219"/>
        <c:overlap val="-27"/>
        <c:axId val="246668304"/>
        <c:axId val="248357744"/>
      </c:barChart>
      <c:catAx>
        <c:axId val="24666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48357744"/>
        <c:crosses val="autoZero"/>
        <c:auto val="1"/>
        <c:lblAlgn val="ctr"/>
        <c:lblOffset val="100"/>
        <c:noMultiLvlLbl val="0"/>
      </c:catAx>
      <c:valAx>
        <c:axId val="24835774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46668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413612022889506E-2"/>
          <c:y val="0.15965770657978098"/>
          <c:w val="0.92099353266405037"/>
          <c:h val="0.68926201466196035"/>
        </c:manualLayout>
      </c:layout>
      <c:barChart>
        <c:barDir val="col"/>
        <c:grouping val="clustered"/>
        <c:varyColors val="0"/>
        <c:ser>
          <c:idx val="0"/>
          <c:order val="0"/>
          <c:tx>
            <c:strRef>
              <c:f>Sheet1!$A$2</c:f>
              <c:strCache>
                <c:ptCount val="1"/>
                <c:pt idx="0">
                  <c:v>citywide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K-3 over 30</c:v>
                </c:pt>
                <c:pt idx="1">
                  <c:v>4th-8th </c:v>
                </c:pt>
                <c:pt idx="2">
                  <c:v>HS (min)</c:v>
                </c:pt>
              </c:strCache>
            </c:strRef>
          </c:cat>
          <c:val>
            <c:numRef>
              <c:f>Sheet1!$B$2:$D$2</c:f>
              <c:numCache>
                <c:formatCode>0%</c:formatCode>
                <c:ptCount val="3"/>
                <c:pt idx="0">
                  <c:v>0.14000000000000001</c:v>
                </c:pt>
                <c:pt idx="1">
                  <c:v>0.36</c:v>
                </c:pt>
                <c:pt idx="2">
                  <c:v>0.56999999999999995</c:v>
                </c:pt>
              </c:numCache>
            </c:numRef>
          </c:val>
          <c:extLst>
            <c:ext xmlns:c16="http://schemas.microsoft.com/office/drawing/2014/chart" uri="{C3380CC4-5D6E-409C-BE32-E72D297353CC}">
              <c16:uniqueId val="{00000000-50D6-486C-9D85-1D09FBDF2C3C}"/>
            </c:ext>
          </c:extLst>
        </c:ser>
        <c:dLbls>
          <c:showLegendKey val="0"/>
          <c:showVal val="0"/>
          <c:showCatName val="0"/>
          <c:showSerName val="0"/>
          <c:showPercent val="0"/>
          <c:showBubbleSize val="0"/>
        </c:dLbls>
        <c:gapWidth val="219"/>
        <c:overlap val="-27"/>
        <c:axId val="636416568"/>
        <c:axId val="636415928"/>
      </c:barChart>
      <c:catAx>
        <c:axId val="636416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636415928"/>
        <c:crosses val="autoZero"/>
        <c:auto val="1"/>
        <c:lblAlgn val="ctr"/>
        <c:lblOffset val="100"/>
        <c:noMultiLvlLbl val="0"/>
      </c:catAx>
      <c:valAx>
        <c:axId val="636415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416568"/>
        <c:crosses val="autoZero"/>
        <c:crossBetween val="between"/>
      </c:valAx>
      <c:spPr>
        <a:noFill/>
        <a:ln>
          <a:noFill/>
        </a:ln>
        <a:effectLst/>
      </c:spPr>
    </c:plotArea>
    <c:legend>
      <c:legendPos val="b"/>
      <c:layout>
        <c:manualLayout>
          <c:xMode val="edge"/>
          <c:yMode val="edge"/>
          <c:x val="0.3466592073754225"/>
          <c:y val="0.92082201898491944"/>
          <c:w val="0.38628925865684205"/>
          <c:h val="6.219293326043762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81998872441237E-2"/>
          <c:y val="0.11866329569015457"/>
          <c:w val="0.92449807163152331"/>
          <c:h val="0.70137870022328841"/>
        </c:manualLayout>
      </c:layout>
      <c:barChart>
        <c:barDir val="col"/>
        <c:grouping val="clustered"/>
        <c:varyColors val="0"/>
        <c:ser>
          <c:idx val="0"/>
          <c:order val="0"/>
          <c:spPr>
            <a:solidFill>
              <a:schemeClr val="accent1"/>
            </a:solidFill>
            <a:ln>
              <a:noFill/>
            </a:ln>
            <a:effectLst/>
          </c:spPr>
          <c:invertIfNegative val="0"/>
          <c:dLbls>
            <c:dLbl>
              <c:idx val="1"/>
              <c:layout>
                <c:manualLayout>
                  <c:x val="-1.087982731266343E-16"/>
                  <c:y val="-1.73653603449006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2A-B047-93AA-D4D64DB5008E}"/>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 - 25 or more'!$A$3:$A$4</c:f>
              <c:numCache>
                <c:formatCode>General</c:formatCode>
                <c:ptCount val="2"/>
                <c:pt idx="0">
                  <c:v>2007</c:v>
                </c:pt>
                <c:pt idx="1">
                  <c:v>2018</c:v>
                </c:pt>
              </c:numCache>
            </c:numRef>
          </c:cat>
          <c:val>
            <c:numRef>
              <c:f>'K - 25 or more'!$B$3:$B$4</c:f>
              <c:numCache>
                <c:formatCode>#,##0</c:formatCode>
                <c:ptCount val="2"/>
                <c:pt idx="0">
                  <c:v>11174</c:v>
                </c:pt>
                <c:pt idx="1">
                  <c:v>17067</c:v>
                </c:pt>
              </c:numCache>
            </c:numRef>
          </c:val>
          <c:extLst>
            <c:ext xmlns:c16="http://schemas.microsoft.com/office/drawing/2014/chart" uri="{C3380CC4-5D6E-409C-BE32-E72D297353CC}">
              <c16:uniqueId val="{00000000-EA2A-B047-93AA-D4D64DB5008E}"/>
            </c:ext>
          </c:extLst>
        </c:ser>
        <c:dLbls>
          <c:dLblPos val="outEnd"/>
          <c:showLegendKey val="0"/>
          <c:showVal val="1"/>
          <c:showCatName val="0"/>
          <c:showSerName val="0"/>
          <c:showPercent val="0"/>
          <c:showBubbleSize val="0"/>
        </c:dLbls>
        <c:gapWidth val="219"/>
        <c:overlap val="-27"/>
        <c:axId val="303698976"/>
        <c:axId val="685964432"/>
      </c:barChart>
      <c:catAx>
        <c:axId val="30369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685964432"/>
        <c:crosses val="autoZero"/>
        <c:auto val="1"/>
        <c:lblAlgn val="ctr"/>
        <c:lblOffset val="100"/>
        <c:noMultiLvlLbl val="0"/>
      </c:catAx>
      <c:valAx>
        <c:axId val="685964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03698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53431887507272E-2"/>
          <c:y val="8.1165848350879324E-2"/>
          <c:w val="0.91943148285898102"/>
          <c:h val="0.80823749478733109"/>
        </c:manualLayout>
      </c:layout>
      <c:barChart>
        <c:barDir val="col"/>
        <c:grouping val="clustered"/>
        <c:varyColors val="0"/>
        <c:ser>
          <c:idx val="0"/>
          <c:order val="0"/>
          <c:spPr>
            <a:solidFill>
              <a:schemeClr val="accent1"/>
            </a:solidFill>
            <a:ln>
              <a:noFill/>
            </a:ln>
            <a:effectLst/>
          </c:spPr>
          <c:invertIfNegative val="0"/>
          <c:dLbls>
            <c:dLbl>
              <c:idx val="1"/>
              <c:layout>
                <c:manualLayout>
                  <c:x val="3.166379137002003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56-CC40-A5BD-600AC9DCCA06}"/>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1-3 - 30 or more'!$B$9:$C$9</c:f>
              <c:numCache>
                <c:formatCode>General</c:formatCode>
                <c:ptCount val="2"/>
                <c:pt idx="0">
                  <c:v>2007</c:v>
                </c:pt>
                <c:pt idx="1">
                  <c:v>2018</c:v>
                </c:pt>
              </c:numCache>
            </c:numRef>
          </c:cat>
          <c:val>
            <c:numRef>
              <c:f>'Gr. 1-3 - 30 or more'!$B$10:$C$10</c:f>
              <c:numCache>
                <c:formatCode>#,##0</c:formatCode>
                <c:ptCount val="2"/>
                <c:pt idx="0">
                  <c:v>1185</c:v>
                </c:pt>
                <c:pt idx="1">
                  <c:v>36486</c:v>
                </c:pt>
              </c:numCache>
            </c:numRef>
          </c:val>
          <c:extLst>
            <c:ext xmlns:c16="http://schemas.microsoft.com/office/drawing/2014/chart" uri="{C3380CC4-5D6E-409C-BE32-E72D297353CC}">
              <c16:uniqueId val="{00000000-D356-CC40-A5BD-600AC9DCCA06}"/>
            </c:ext>
          </c:extLst>
        </c:ser>
        <c:dLbls>
          <c:dLblPos val="outEnd"/>
          <c:showLegendKey val="0"/>
          <c:showVal val="1"/>
          <c:showCatName val="0"/>
          <c:showSerName val="0"/>
          <c:showPercent val="0"/>
          <c:showBubbleSize val="0"/>
        </c:dLbls>
        <c:gapWidth val="219"/>
        <c:overlap val="-27"/>
        <c:axId val="326066304"/>
        <c:axId val="326067984"/>
      </c:barChart>
      <c:catAx>
        <c:axId val="32606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26067984"/>
        <c:crosses val="autoZero"/>
        <c:auto val="1"/>
        <c:lblAlgn val="ctr"/>
        <c:lblOffset val="100"/>
        <c:noMultiLvlLbl val="0"/>
      </c:catAx>
      <c:valAx>
        <c:axId val="326067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26066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4-8 - 30 or more'!$B$3:$C$3</c:f>
              <c:numCache>
                <c:formatCode>General</c:formatCode>
                <c:ptCount val="2"/>
                <c:pt idx="0">
                  <c:v>2007</c:v>
                </c:pt>
                <c:pt idx="1">
                  <c:v>2018</c:v>
                </c:pt>
              </c:numCache>
            </c:numRef>
          </c:cat>
          <c:val>
            <c:numRef>
              <c:f>'Gr. 4-8 - 30 or more'!$B$4:$C$4</c:f>
              <c:numCache>
                <c:formatCode>#,##0</c:formatCode>
                <c:ptCount val="2"/>
                <c:pt idx="0">
                  <c:v>83055</c:v>
                </c:pt>
                <c:pt idx="1">
                  <c:v>115903</c:v>
                </c:pt>
              </c:numCache>
            </c:numRef>
          </c:val>
          <c:extLst>
            <c:ext xmlns:c16="http://schemas.microsoft.com/office/drawing/2014/chart" uri="{C3380CC4-5D6E-409C-BE32-E72D297353CC}">
              <c16:uniqueId val="{00000000-C486-F94E-BBB6-2ED7AE2F96EC}"/>
            </c:ext>
          </c:extLst>
        </c:ser>
        <c:dLbls>
          <c:showLegendKey val="0"/>
          <c:showVal val="0"/>
          <c:showCatName val="0"/>
          <c:showSerName val="0"/>
          <c:showPercent val="0"/>
          <c:showBubbleSize val="0"/>
        </c:dLbls>
        <c:gapWidth val="219"/>
        <c:overlap val="-27"/>
        <c:axId val="236039232"/>
        <c:axId val="236040912"/>
      </c:barChart>
      <c:catAx>
        <c:axId val="23603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236040912"/>
        <c:crosses val="autoZero"/>
        <c:auto val="1"/>
        <c:lblAlgn val="ctr"/>
        <c:lblOffset val="100"/>
        <c:noMultiLvlLbl val="0"/>
      </c:catAx>
      <c:valAx>
        <c:axId val="236040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6039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0.37184</cdr:x>
      <cdr:y>0.96785</cdr:y>
    </cdr:from>
    <cdr:to>
      <cdr:x>0.79152</cdr:x>
      <cdr:y>1</cdr:y>
    </cdr:to>
    <cdr:sp macro="" textlink="">
      <cdr:nvSpPr>
        <cdr:cNvPr id="2" name="TextBox 1">
          <a:extLst xmlns:a="http://schemas.openxmlformats.org/drawingml/2006/main">
            <a:ext uri="{FF2B5EF4-FFF2-40B4-BE49-F238E27FC236}">
              <a16:creationId xmlns:a16="http://schemas.microsoft.com/office/drawing/2014/main" id="{95DC7155-2092-4AA2-9093-2D939A3212FA}"/>
            </a:ext>
          </a:extLst>
        </cdr:cNvPr>
        <cdr:cNvSpPr txBox="1"/>
      </cdr:nvSpPr>
      <cdr:spPr>
        <a:xfrm xmlns:a="http://schemas.openxmlformats.org/drawingml/2006/main">
          <a:off x="3924301" y="5734050"/>
          <a:ext cx="4429124" cy="190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dirty="0"/>
            <a:t>data source: NYSED for 2016-2017  </a:t>
          </a:r>
          <a:r>
            <a:rPr lang="en-US" dirty="0">
              <a:solidFill>
                <a:schemeClr val="tx1"/>
              </a:solidFill>
            </a:rPr>
            <a:t>http://www.p12.nysed.gov/irs/pmf/</a:t>
          </a:r>
          <a:r>
            <a:rPr lang="en-US" dirty="0"/>
            <a:t> </a:t>
          </a:r>
        </a:p>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3543-4C03-184E-9C0D-0411B2CA6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CA9528-12BD-2942-A89B-D378599EAE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03FDC-5F40-F94A-8E03-56FE409759DA}"/>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5" name="Footer Placeholder 4">
            <a:extLst>
              <a:ext uri="{FF2B5EF4-FFF2-40B4-BE49-F238E27FC236}">
                <a16:creationId xmlns:a16="http://schemas.microsoft.com/office/drawing/2014/main" id="{5290AD3A-7152-BA40-B898-F08A68103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7208B-A3C9-B844-916E-3C7D04315D9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120303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EA104-C342-734A-9BF8-D9E326FE77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39791-4DA4-124D-80E1-3329568CB8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E9B80-5F67-C14D-BD2C-CAA1222C7732}"/>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5" name="Footer Placeholder 4">
            <a:extLst>
              <a:ext uri="{FF2B5EF4-FFF2-40B4-BE49-F238E27FC236}">
                <a16:creationId xmlns:a16="http://schemas.microsoft.com/office/drawing/2014/main" id="{16F00A44-B97A-C440-BC23-39ED47421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795F5-4820-0148-9669-CA866765892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377980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974669-46C5-E84C-B0D2-65AD79229F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758F66-74DA-3443-B4C1-C380F991EA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DAD20-61A7-CC46-BED6-CF0629A76AB5}"/>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5" name="Footer Placeholder 4">
            <a:extLst>
              <a:ext uri="{FF2B5EF4-FFF2-40B4-BE49-F238E27FC236}">
                <a16:creationId xmlns:a16="http://schemas.microsoft.com/office/drawing/2014/main" id="{8AAD0AB1-E086-6C40-BDBC-68BD3A335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372BE-9DA2-C14B-9227-BC60ECAC545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60625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3C77-3BDC-634F-AE1B-0EC7A56F17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32EE6-E448-2D44-9BF6-D013074E66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B0C1C-0B38-0A48-BB17-2B10CF4D7D2E}"/>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5" name="Footer Placeholder 4">
            <a:extLst>
              <a:ext uri="{FF2B5EF4-FFF2-40B4-BE49-F238E27FC236}">
                <a16:creationId xmlns:a16="http://schemas.microsoft.com/office/drawing/2014/main" id="{6181D58C-83A1-CB4B-AC63-F96BE23C02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D75A8-26A2-9244-AEC9-EF85857AB3F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715270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A9FB-CF34-A24F-8A27-64115CD7BA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B55201-8D68-5445-ABE7-155DDDCFD4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A5895C-677A-5546-963E-5A47871378FC}"/>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5" name="Footer Placeholder 4">
            <a:extLst>
              <a:ext uri="{FF2B5EF4-FFF2-40B4-BE49-F238E27FC236}">
                <a16:creationId xmlns:a16="http://schemas.microsoft.com/office/drawing/2014/main" id="{786E7BEF-AF2E-4F42-A049-5D9DE32F5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71B4C8-0397-8541-BF92-CB53FB7E83D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2361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22697-4B12-7D4B-A0CA-01EABFDB7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A6D50E-59B1-234C-9AF1-1087820120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66DA5D-4A64-8441-9D87-73A238EFB6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A5AE67-CC47-4645-92C8-2E683650E857}"/>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6" name="Footer Placeholder 5">
            <a:extLst>
              <a:ext uri="{FF2B5EF4-FFF2-40B4-BE49-F238E27FC236}">
                <a16:creationId xmlns:a16="http://schemas.microsoft.com/office/drawing/2014/main" id="{6BFFB634-7916-CE47-99DA-E52A8852DF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BA02E-F690-C647-94D1-281A4202342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28712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A90D-0DCE-4D41-94B0-BD1DF5E036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3E1B4A-DC5B-6B48-9BB9-A0E398486E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04FACC-8DC6-6542-B352-0C354AAC6C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9643B9-1743-7D4F-BF1B-5A2BFDD6B6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DA9298-311C-1A4D-95D1-5F77A7955B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559C20-CA77-1B4D-87F4-8600F57C36A8}"/>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8" name="Footer Placeholder 7">
            <a:extLst>
              <a:ext uri="{FF2B5EF4-FFF2-40B4-BE49-F238E27FC236}">
                <a16:creationId xmlns:a16="http://schemas.microsoft.com/office/drawing/2014/main" id="{F2CDA226-99B1-8D42-B33F-2390E594A1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FC61A6-A524-C745-93FD-230D98D033F3}"/>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2783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926A-B03C-844E-B0F5-DC1F4F33EA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F0388E-DBBE-CA4F-AF04-1424D119D69C}"/>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4" name="Footer Placeholder 3">
            <a:extLst>
              <a:ext uri="{FF2B5EF4-FFF2-40B4-BE49-F238E27FC236}">
                <a16:creationId xmlns:a16="http://schemas.microsoft.com/office/drawing/2014/main" id="{D5D3B551-5E16-8D4F-9E6A-ABF17695CE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5BBCE8-2AB0-3C4E-8122-0A62D13332F9}"/>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9254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95D17C-7008-054C-9889-8A06FBFF3126}"/>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3" name="Footer Placeholder 2">
            <a:extLst>
              <a:ext uri="{FF2B5EF4-FFF2-40B4-BE49-F238E27FC236}">
                <a16:creationId xmlns:a16="http://schemas.microsoft.com/office/drawing/2014/main" id="{58FDED37-E5F3-3D48-96CF-C566FFDDB2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1BB6F-B0CF-2E49-A083-45EB149679A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9515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5866-104B-9147-B58C-E96CBB222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8BB92C-78A2-984D-8DAB-C26060BC5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506E9-C7BC-AF43-901E-88D57646B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9F6D71-1A9F-6E48-9C73-DC50E5B50F02}"/>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6" name="Footer Placeholder 5">
            <a:extLst>
              <a:ext uri="{FF2B5EF4-FFF2-40B4-BE49-F238E27FC236}">
                <a16:creationId xmlns:a16="http://schemas.microsoft.com/office/drawing/2014/main" id="{186F79C4-1335-754B-9D15-9639FE288C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E662EE-F32F-BB45-95AB-C2AD8D76CF4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81247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A1A18-C81E-4448-9CE9-F144B96C8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FF3D4B-B9B0-6249-934B-9791A56DB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77F63E-2F46-F44E-8BF7-A79B56B30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13A66D-891A-BA48-A65E-1DA4568E518A}"/>
              </a:ext>
            </a:extLst>
          </p:cNvPr>
          <p:cNvSpPr>
            <a:spLocks noGrp="1"/>
          </p:cNvSpPr>
          <p:nvPr>
            <p:ph type="dt" sz="half" idx="10"/>
          </p:nvPr>
        </p:nvSpPr>
        <p:spPr/>
        <p:txBody>
          <a:bodyPr/>
          <a:lstStyle/>
          <a:p>
            <a:fld id="{82E567D2-7060-994A-AB19-89C8F14907AA}" type="datetimeFigureOut">
              <a:rPr lang="en-US" smtClean="0"/>
              <a:t>1/18/2019</a:t>
            </a:fld>
            <a:endParaRPr lang="en-US"/>
          </a:p>
        </p:txBody>
      </p:sp>
      <p:sp>
        <p:nvSpPr>
          <p:cNvPr id="6" name="Footer Placeholder 5">
            <a:extLst>
              <a:ext uri="{FF2B5EF4-FFF2-40B4-BE49-F238E27FC236}">
                <a16:creationId xmlns:a16="http://schemas.microsoft.com/office/drawing/2014/main" id="{3F4860EC-4F8D-714B-AB4C-4B19A65AF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95C59A-D101-6E4D-81AC-98005BABEC84}"/>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3412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343083-9CD8-E745-92C3-12A504415D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066306-ADFC-4A4D-A774-AB67C7081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2BF1C-0A63-2944-98FE-D0C9757E0F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567D2-7060-994A-AB19-89C8F14907AA}" type="datetimeFigureOut">
              <a:rPr lang="en-US" smtClean="0"/>
              <a:t>1/18/2019</a:t>
            </a:fld>
            <a:endParaRPr lang="en-US"/>
          </a:p>
        </p:txBody>
      </p:sp>
      <p:sp>
        <p:nvSpPr>
          <p:cNvPr id="5" name="Footer Placeholder 4">
            <a:extLst>
              <a:ext uri="{FF2B5EF4-FFF2-40B4-BE49-F238E27FC236}">
                <a16:creationId xmlns:a16="http://schemas.microsoft.com/office/drawing/2014/main" id="{E623A778-088D-B849-86FE-8041302A3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B0BC7E-45BD-C341-A1D9-6131A5D2B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3251A-A083-AD4B-98D0-01EC816B6D9B}" type="slidenum">
              <a:rPr lang="en-US" smtClean="0"/>
              <a:t>‹#›</a:t>
            </a:fld>
            <a:endParaRPr lang="en-US"/>
          </a:p>
        </p:txBody>
      </p:sp>
    </p:spTree>
    <p:extLst>
      <p:ext uri="{BB962C8B-B14F-4D97-AF65-F5344CB8AC3E}">
        <p14:creationId xmlns:p14="http://schemas.microsoft.com/office/powerpoint/2010/main" val="426609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nfohub.nyced.org/reports-and-policies/government/intergovernmental-affairs/class-size-repor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99992-BDCB-6741-978E-D46B31C1DB1B}"/>
              </a:ext>
            </a:extLst>
          </p:cNvPr>
          <p:cNvSpPr>
            <a:spLocks noGrp="1"/>
          </p:cNvSpPr>
          <p:nvPr>
            <p:ph type="ctrTitle"/>
          </p:nvPr>
        </p:nvSpPr>
        <p:spPr>
          <a:xfrm>
            <a:off x="1481137" y="2140504"/>
            <a:ext cx="9144000" cy="2387600"/>
          </a:xfrm>
        </p:spPr>
        <p:txBody>
          <a:bodyPr>
            <a:normAutofit fontScale="90000"/>
          </a:bodyPr>
          <a:lstStyle/>
          <a:p>
            <a:r>
              <a:rPr lang="en-US" dirty="0"/>
              <a:t>Class size since 2007 in NYC public schools</a:t>
            </a:r>
            <a:br>
              <a:rPr lang="en-US" i="1" dirty="0"/>
            </a:br>
            <a:endParaRPr lang="en-US" dirty="0"/>
          </a:p>
        </p:txBody>
      </p:sp>
      <p:sp>
        <p:nvSpPr>
          <p:cNvPr id="3" name="Subtitle 2">
            <a:extLst>
              <a:ext uri="{FF2B5EF4-FFF2-40B4-BE49-F238E27FC236}">
                <a16:creationId xmlns:a16="http://schemas.microsoft.com/office/drawing/2014/main" id="{D0F467F2-78E4-EF49-90E5-91DB3A3F5597}"/>
              </a:ext>
            </a:extLst>
          </p:cNvPr>
          <p:cNvSpPr>
            <a:spLocks noGrp="1"/>
          </p:cNvSpPr>
          <p:nvPr>
            <p:ph type="subTitle" idx="1"/>
          </p:nvPr>
        </p:nvSpPr>
        <p:spPr>
          <a:xfrm>
            <a:off x="866775" y="4190999"/>
            <a:ext cx="10372725" cy="2098675"/>
          </a:xfrm>
        </p:spPr>
        <p:txBody>
          <a:bodyPr>
            <a:noAutofit/>
          </a:bodyPr>
          <a:lstStyle/>
          <a:p>
            <a:pPr algn="l"/>
            <a:r>
              <a:rPr lang="en-US" sz="3200" dirty="0"/>
              <a:t>Leonie </a:t>
            </a:r>
            <a:r>
              <a:rPr lang="en-US" sz="3200" dirty="0" err="1"/>
              <a:t>Haimson</a:t>
            </a:r>
            <a:endParaRPr lang="en-US" sz="3200" dirty="0"/>
          </a:p>
          <a:p>
            <a:pPr algn="l"/>
            <a:r>
              <a:rPr lang="en-US" sz="3200" dirty="0"/>
              <a:t>Class Size Matters</a:t>
            </a:r>
          </a:p>
          <a:p>
            <a:pPr algn="l"/>
            <a:r>
              <a:rPr lang="en-US" sz="3200" dirty="0">
                <a:hlinkClick r:id="rId2"/>
              </a:rPr>
              <a:t>www.classsizematters.org</a:t>
            </a:r>
            <a:endParaRPr lang="en-US" sz="3200" dirty="0"/>
          </a:p>
          <a:p>
            <a:pPr algn="l"/>
            <a:r>
              <a:rPr lang="en-US" sz="3200" dirty="0"/>
              <a:t>1.15. 18</a:t>
            </a:r>
          </a:p>
        </p:txBody>
      </p:sp>
    </p:spTree>
    <p:extLst>
      <p:ext uri="{BB962C8B-B14F-4D97-AF65-F5344CB8AC3E}">
        <p14:creationId xmlns:p14="http://schemas.microsoft.com/office/powerpoint/2010/main" val="163378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5AA8-0A3E-4A4A-9F30-B8A4D897AE8C}"/>
              </a:ext>
            </a:extLst>
          </p:cNvPr>
          <p:cNvSpPr>
            <a:spLocks noGrp="1"/>
          </p:cNvSpPr>
          <p:nvPr>
            <p:ph type="title"/>
          </p:nvPr>
        </p:nvSpPr>
        <p:spPr>
          <a:xfrm>
            <a:off x="1066800" y="431281"/>
            <a:ext cx="10515600" cy="1325563"/>
          </a:xfrm>
        </p:spPr>
        <p:txBody>
          <a:bodyPr>
            <a:normAutofit fontScale="90000"/>
          </a:bodyPr>
          <a:lstStyle/>
          <a:p>
            <a:pPr algn="ctr"/>
            <a:r>
              <a:rPr lang="en-US" sz="4000" dirty="0"/>
              <a:t>Citywide at least 336,165 students are in very large classes of 30 or more this fall</a:t>
            </a:r>
            <a:br>
              <a:rPr lang="en-US" dirty="0"/>
            </a:br>
            <a:endParaRPr lang="en-US" i="1" dirty="0"/>
          </a:p>
        </p:txBody>
      </p:sp>
      <p:graphicFrame>
        <p:nvGraphicFramePr>
          <p:cNvPr id="8" name="Chart 7">
            <a:extLst>
              <a:ext uri="{FF2B5EF4-FFF2-40B4-BE49-F238E27FC236}">
                <a16:creationId xmlns:a16="http://schemas.microsoft.com/office/drawing/2014/main" id="{EE55DB21-0068-B74D-8F4C-DF3790270B7D}"/>
              </a:ext>
            </a:extLst>
          </p:cNvPr>
          <p:cNvGraphicFramePr>
            <a:graphicFrameLocks/>
          </p:cNvGraphicFramePr>
          <p:nvPr>
            <p:extLst>
              <p:ext uri="{D42A27DB-BD31-4B8C-83A1-F6EECF244321}">
                <p14:modId xmlns:p14="http://schemas.microsoft.com/office/powerpoint/2010/main" val="3598770244"/>
              </p:ext>
            </p:extLst>
          </p:nvPr>
        </p:nvGraphicFramePr>
        <p:xfrm>
          <a:off x="1066800" y="1557338"/>
          <a:ext cx="9671050" cy="5057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266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533F3-17AD-49BA-87DA-E4AE3A58D7B1}"/>
              </a:ext>
            </a:extLst>
          </p:cNvPr>
          <p:cNvSpPr>
            <a:spLocks noGrp="1"/>
          </p:cNvSpPr>
          <p:nvPr>
            <p:ph type="title"/>
          </p:nvPr>
        </p:nvSpPr>
        <p:spPr>
          <a:xfrm>
            <a:off x="838200" y="365125"/>
            <a:ext cx="10515600" cy="1325563"/>
          </a:xfrm>
        </p:spPr>
        <p:txBody>
          <a:bodyPr/>
          <a:lstStyle/>
          <a:p>
            <a:r>
              <a:rPr lang="en-US"/>
              <a:t>Percent students in classes of 30 or more </a:t>
            </a:r>
            <a:endParaRPr lang="en-US" dirty="0"/>
          </a:p>
        </p:txBody>
      </p:sp>
      <p:graphicFrame>
        <p:nvGraphicFramePr>
          <p:cNvPr id="4" name="Chart 3">
            <a:extLst>
              <a:ext uri="{FF2B5EF4-FFF2-40B4-BE49-F238E27FC236}">
                <a16:creationId xmlns:a16="http://schemas.microsoft.com/office/drawing/2014/main" id="{47D28D24-8410-4D61-8E78-CAC8E624BD22}"/>
              </a:ext>
            </a:extLst>
          </p:cNvPr>
          <p:cNvGraphicFramePr>
            <a:graphicFrameLocks/>
          </p:cNvGraphicFramePr>
          <p:nvPr>
            <p:extLst>
              <p:ext uri="{D42A27DB-BD31-4B8C-83A1-F6EECF244321}">
                <p14:modId xmlns:p14="http://schemas.microsoft.com/office/powerpoint/2010/main" val="2007193270"/>
              </p:ext>
            </p:extLst>
          </p:nvPr>
        </p:nvGraphicFramePr>
        <p:xfrm>
          <a:off x="576262" y="540993"/>
          <a:ext cx="11039476" cy="59518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329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A165-D609-7042-A694-5D86538009B0}"/>
              </a:ext>
            </a:extLst>
          </p:cNvPr>
          <p:cNvSpPr>
            <a:spLocks noGrp="1"/>
          </p:cNvSpPr>
          <p:nvPr>
            <p:ph type="title"/>
          </p:nvPr>
        </p:nvSpPr>
        <p:spPr>
          <a:xfrm>
            <a:off x="967409" y="249215"/>
            <a:ext cx="10515600" cy="1325563"/>
          </a:xfrm>
        </p:spPr>
        <p:txBody>
          <a:bodyPr>
            <a:noAutofit/>
          </a:bodyPr>
          <a:lstStyle/>
          <a:p>
            <a:pPr algn="ctr"/>
            <a:r>
              <a:rPr lang="en-US" sz="3600" dirty="0"/>
              <a:t>The number of Kindergarten students in classes of 25 or more citywide has increased by more than 53% </a:t>
            </a:r>
            <a:br>
              <a:rPr lang="en-US" sz="3600" dirty="0"/>
            </a:br>
            <a:r>
              <a:rPr lang="en-US" sz="3600" dirty="0"/>
              <a:t>since 2007</a:t>
            </a:r>
          </a:p>
        </p:txBody>
      </p:sp>
      <p:graphicFrame>
        <p:nvGraphicFramePr>
          <p:cNvPr id="4" name="Chart 3">
            <a:extLst>
              <a:ext uri="{FF2B5EF4-FFF2-40B4-BE49-F238E27FC236}">
                <a16:creationId xmlns:a16="http://schemas.microsoft.com/office/drawing/2014/main" id="{9B4C4412-29C5-104E-95DD-65DAC08C222B}"/>
              </a:ext>
            </a:extLst>
          </p:cNvPr>
          <p:cNvGraphicFramePr>
            <a:graphicFrameLocks/>
          </p:cNvGraphicFramePr>
          <p:nvPr>
            <p:extLst>
              <p:ext uri="{D42A27DB-BD31-4B8C-83A1-F6EECF244321}">
                <p14:modId xmlns:p14="http://schemas.microsoft.com/office/powerpoint/2010/main" val="3016928729"/>
              </p:ext>
            </p:extLst>
          </p:nvPr>
        </p:nvGraphicFramePr>
        <p:xfrm>
          <a:off x="967409" y="1795525"/>
          <a:ext cx="10515600" cy="46456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727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652A-3034-FC4A-A0E1-3BEAF21D235C}"/>
              </a:ext>
            </a:extLst>
          </p:cNvPr>
          <p:cNvSpPr>
            <a:spLocks noGrp="1"/>
          </p:cNvSpPr>
          <p:nvPr>
            <p:ph type="title"/>
          </p:nvPr>
        </p:nvSpPr>
        <p:spPr>
          <a:xfrm>
            <a:off x="1200149" y="171163"/>
            <a:ext cx="10515600" cy="1325563"/>
          </a:xfrm>
        </p:spPr>
        <p:txBody>
          <a:bodyPr/>
          <a:lstStyle/>
          <a:p>
            <a:r>
              <a:rPr lang="en-US" dirty="0"/>
              <a:t>Number of 1</a:t>
            </a:r>
            <a:r>
              <a:rPr lang="en-US" baseline="30000" dirty="0"/>
              <a:t>st</a:t>
            </a:r>
            <a:r>
              <a:rPr lang="en-US" dirty="0"/>
              <a:t> - 3</a:t>
            </a:r>
            <a:r>
              <a:rPr lang="en-US" baseline="30000" dirty="0"/>
              <a:t>rd</a:t>
            </a:r>
            <a:r>
              <a:rPr lang="en-US" dirty="0"/>
              <a:t> graders  in classes of 30 or more has grown by nearly 3000%</a:t>
            </a:r>
          </a:p>
        </p:txBody>
      </p:sp>
      <p:graphicFrame>
        <p:nvGraphicFramePr>
          <p:cNvPr id="5" name="Chart 4">
            <a:extLst>
              <a:ext uri="{FF2B5EF4-FFF2-40B4-BE49-F238E27FC236}">
                <a16:creationId xmlns:a16="http://schemas.microsoft.com/office/drawing/2014/main" id="{3F347D8A-2961-C14D-96BB-86679780772D}"/>
              </a:ext>
            </a:extLst>
          </p:cNvPr>
          <p:cNvGraphicFramePr>
            <a:graphicFrameLocks/>
          </p:cNvGraphicFramePr>
          <p:nvPr>
            <p:extLst>
              <p:ext uri="{D42A27DB-BD31-4B8C-83A1-F6EECF244321}">
                <p14:modId xmlns:p14="http://schemas.microsoft.com/office/powerpoint/2010/main" val="680699006"/>
              </p:ext>
            </p:extLst>
          </p:nvPr>
        </p:nvGraphicFramePr>
        <p:xfrm>
          <a:off x="2085109" y="1496726"/>
          <a:ext cx="8021781" cy="50070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39819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1BE8-4B77-9448-B487-594BE5A24CC7}"/>
              </a:ext>
            </a:extLst>
          </p:cNvPr>
          <p:cNvSpPr>
            <a:spLocks noGrp="1"/>
          </p:cNvSpPr>
          <p:nvPr>
            <p:ph type="title"/>
          </p:nvPr>
        </p:nvSpPr>
        <p:spPr>
          <a:xfrm>
            <a:off x="1019463" y="269875"/>
            <a:ext cx="10515600" cy="1325563"/>
          </a:xfrm>
        </p:spPr>
        <p:txBody>
          <a:bodyPr>
            <a:normAutofit/>
          </a:bodyPr>
          <a:lstStyle/>
          <a:p>
            <a:pPr algn="ctr"/>
            <a:r>
              <a:rPr lang="en-US" dirty="0"/>
              <a:t>Number of 4th-8th graders in classes of 30 or more has grown by 40%</a:t>
            </a:r>
          </a:p>
        </p:txBody>
      </p:sp>
      <p:graphicFrame>
        <p:nvGraphicFramePr>
          <p:cNvPr id="4" name="Chart 3">
            <a:extLst>
              <a:ext uri="{FF2B5EF4-FFF2-40B4-BE49-F238E27FC236}">
                <a16:creationId xmlns:a16="http://schemas.microsoft.com/office/drawing/2014/main" id="{E10B1A8E-66D5-B24A-B718-2663574170A7}"/>
              </a:ext>
            </a:extLst>
          </p:cNvPr>
          <p:cNvGraphicFramePr>
            <a:graphicFrameLocks/>
          </p:cNvGraphicFramePr>
          <p:nvPr>
            <p:extLst>
              <p:ext uri="{D42A27DB-BD31-4B8C-83A1-F6EECF244321}">
                <p14:modId xmlns:p14="http://schemas.microsoft.com/office/powerpoint/2010/main" val="3720372388"/>
              </p:ext>
            </p:extLst>
          </p:nvPr>
        </p:nvGraphicFramePr>
        <p:xfrm>
          <a:off x="1800513" y="1724226"/>
          <a:ext cx="8953500" cy="49481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25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74DB-57D9-3644-96E7-3C009B7BEF5F}"/>
              </a:ext>
            </a:extLst>
          </p:cNvPr>
          <p:cNvSpPr>
            <a:spLocks noGrp="1"/>
          </p:cNvSpPr>
          <p:nvPr>
            <p:ph type="title"/>
          </p:nvPr>
        </p:nvSpPr>
        <p:spPr>
          <a:xfrm>
            <a:off x="602771" y="298623"/>
            <a:ext cx="10515600" cy="1325563"/>
          </a:xfrm>
        </p:spPr>
        <p:txBody>
          <a:bodyPr>
            <a:normAutofit fontScale="90000"/>
          </a:bodyPr>
          <a:lstStyle/>
          <a:p>
            <a:r>
              <a:rPr lang="en-US" sz="3600" dirty="0"/>
              <a:t>Every year since 2014, DOE has promised SED that they would focus their C4E class size efforts on Renewal schools</a:t>
            </a:r>
          </a:p>
        </p:txBody>
      </p:sp>
      <p:sp>
        <p:nvSpPr>
          <p:cNvPr id="3" name="Content Placeholder 2">
            <a:extLst>
              <a:ext uri="{FF2B5EF4-FFF2-40B4-BE49-F238E27FC236}">
                <a16:creationId xmlns:a16="http://schemas.microsoft.com/office/drawing/2014/main" id="{24A0ECEC-6D9F-D443-9AAD-D616E3032E82}"/>
              </a:ext>
            </a:extLst>
          </p:cNvPr>
          <p:cNvSpPr>
            <a:spLocks noGrp="1"/>
          </p:cNvSpPr>
          <p:nvPr>
            <p:ph idx="1"/>
          </p:nvPr>
        </p:nvSpPr>
        <p:spPr>
          <a:xfrm>
            <a:off x="602771" y="1488497"/>
            <a:ext cx="10986457" cy="5128433"/>
          </a:xfrm>
        </p:spPr>
        <p:txBody>
          <a:bodyPr>
            <a:normAutofit fontScale="25000" lnSpcReduction="20000"/>
          </a:bodyPr>
          <a:lstStyle/>
          <a:p>
            <a:r>
              <a:rPr lang="en-US" sz="9600" dirty="0"/>
              <a:t>Yet, </a:t>
            </a:r>
            <a:r>
              <a:rPr lang="en-US" sz="9600" b="1" dirty="0"/>
              <a:t>none</a:t>
            </a:r>
            <a:r>
              <a:rPr lang="en-US" sz="9600" dirty="0"/>
              <a:t> of the fifty remaining Renewal schools capped class sizes this fall at C4E goals of 20 in K-3, 23 in grades 4</a:t>
            </a:r>
            <a:r>
              <a:rPr lang="en-US" sz="9600" baseline="30000" dirty="0"/>
              <a:t>th</a:t>
            </a:r>
            <a:r>
              <a:rPr lang="en-US" sz="9600" dirty="0"/>
              <a:t>-8</a:t>
            </a:r>
            <a:r>
              <a:rPr lang="en-US" sz="9600" baseline="30000" dirty="0"/>
              <a:t>th</a:t>
            </a:r>
            <a:r>
              <a:rPr lang="en-US" sz="9600" dirty="0"/>
              <a:t>, and 25 in HS core classes</a:t>
            </a:r>
          </a:p>
          <a:p>
            <a:endParaRPr lang="en-US" sz="9600" dirty="0"/>
          </a:p>
          <a:p>
            <a:r>
              <a:rPr lang="en-US" sz="9600" dirty="0"/>
              <a:t>In 2018, nearly three quarters </a:t>
            </a:r>
            <a:r>
              <a:rPr lang="en-US" sz="9600" b="1" dirty="0"/>
              <a:t>(74%) </a:t>
            </a:r>
            <a:r>
              <a:rPr lang="en-US" sz="9600" dirty="0"/>
              <a:t>Renewal schools have maximum class sizes of 30 or more.</a:t>
            </a:r>
          </a:p>
          <a:p>
            <a:pPr marL="0" indent="0">
              <a:buNone/>
            </a:pPr>
            <a:endParaRPr lang="en-US" sz="9600" dirty="0"/>
          </a:p>
          <a:p>
            <a:r>
              <a:rPr lang="en-US" sz="9600" dirty="0"/>
              <a:t>Between November 2014 to November 2018, </a:t>
            </a:r>
            <a:r>
              <a:rPr lang="en-US" sz="9600" b="1" dirty="0"/>
              <a:t>36% did not </a:t>
            </a:r>
            <a:r>
              <a:rPr lang="en-US" sz="9600" dirty="0"/>
              <a:t>reduce class size by even a fraction of a student.</a:t>
            </a:r>
          </a:p>
          <a:p>
            <a:pPr marL="0" indent="0">
              <a:buNone/>
            </a:pPr>
            <a:endParaRPr lang="en-US" sz="9600" dirty="0"/>
          </a:p>
          <a:p>
            <a:r>
              <a:rPr lang="en-US" sz="9600" dirty="0"/>
              <a:t>Over that same period, fewer than half (</a:t>
            </a:r>
            <a:r>
              <a:rPr lang="en-US" sz="9600" b="1" dirty="0"/>
              <a:t>48%) </a:t>
            </a:r>
            <a:r>
              <a:rPr lang="en-US" sz="9600" dirty="0"/>
              <a:t>decreased average class size by one student of more. </a:t>
            </a:r>
          </a:p>
          <a:p>
            <a:endParaRPr lang="en-US" sz="9600" dirty="0"/>
          </a:p>
          <a:p>
            <a:r>
              <a:rPr lang="en-US" sz="9600" dirty="0"/>
              <a:t>Our analysis showed that those Renewal schools that did offer small classes were far more likely to have improved student outcomes, as measured by DOE’s  impact score on the performance dashboard.</a:t>
            </a:r>
          </a:p>
          <a:p>
            <a:endParaRPr lang="en-US" sz="4500" dirty="0"/>
          </a:p>
          <a:p>
            <a:endParaRPr lang="en-US" sz="4500" dirty="0"/>
          </a:p>
          <a:p>
            <a:endParaRPr lang="en-US" dirty="0"/>
          </a:p>
          <a:p>
            <a:endParaRPr lang="en-US" dirty="0"/>
          </a:p>
        </p:txBody>
      </p:sp>
    </p:spTree>
    <p:extLst>
      <p:ext uri="{BB962C8B-B14F-4D97-AF65-F5344CB8AC3E}">
        <p14:creationId xmlns:p14="http://schemas.microsoft.com/office/powerpoint/2010/main" val="300924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C939-352D-BB49-B4CB-49D872113B1C}"/>
              </a:ext>
            </a:extLst>
          </p:cNvPr>
          <p:cNvSpPr>
            <a:spLocks noGrp="1"/>
          </p:cNvSpPr>
          <p:nvPr>
            <p:ph type="title"/>
          </p:nvPr>
        </p:nvSpPr>
        <p:spPr/>
        <p:txBody>
          <a:bodyPr/>
          <a:lstStyle/>
          <a:p>
            <a:r>
              <a:rPr lang="en-US" dirty="0"/>
              <a:t>DOE released class sizes for NYC public schools on November 15, 2018.</a:t>
            </a:r>
          </a:p>
        </p:txBody>
      </p:sp>
      <p:sp>
        <p:nvSpPr>
          <p:cNvPr id="3" name="Content Placeholder 2">
            <a:extLst>
              <a:ext uri="{FF2B5EF4-FFF2-40B4-BE49-F238E27FC236}">
                <a16:creationId xmlns:a16="http://schemas.microsoft.com/office/drawing/2014/main" id="{BA1FDAA5-3E8A-0841-9AE1-CDF361EDFFD0}"/>
              </a:ext>
            </a:extLst>
          </p:cNvPr>
          <p:cNvSpPr>
            <a:spLocks noGrp="1"/>
          </p:cNvSpPr>
          <p:nvPr>
            <p:ph idx="1"/>
          </p:nvPr>
        </p:nvSpPr>
        <p:spPr>
          <a:xfrm>
            <a:off x="838199" y="1690688"/>
            <a:ext cx="10768781" cy="4828099"/>
          </a:xfrm>
        </p:spPr>
        <p:txBody>
          <a:bodyPr>
            <a:normAutofit fontScale="92500" lnSpcReduction="10000"/>
          </a:bodyPr>
          <a:lstStyle/>
          <a:p>
            <a:r>
              <a:rPr lang="en-US" sz="2400" dirty="0"/>
              <a:t>Citywide, District and class sizes by school as of October 31, 2018 posted by here: </a:t>
            </a:r>
            <a:r>
              <a:rPr lang="en-US" sz="2400" dirty="0">
                <a:hlinkClick r:id="rId2"/>
              </a:rPr>
              <a:t>https://infohub.nyced.org/reports-and-policies/government/intergovernmental-affairs/class-size-reports </a:t>
            </a:r>
            <a:endParaRPr lang="en-US" sz="2400" dirty="0"/>
          </a:p>
          <a:p>
            <a:pPr marL="0" indent="0">
              <a:buNone/>
            </a:pPr>
            <a:endParaRPr lang="en-US" sz="2400" dirty="0"/>
          </a:p>
          <a:p>
            <a:r>
              <a:rPr lang="en-US" sz="2400" dirty="0"/>
              <a:t>What slides do not show: the Contracts for Excellence law passed in 2007 obligated NYC to reduce class size in all grades &amp; DOE submitted plan approved by state to lower class sizes to no more than 20 on average in K-3; 23 on average in 4</a:t>
            </a:r>
            <a:r>
              <a:rPr lang="en-US" sz="2400" baseline="30000" dirty="0"/>
              <a:t>th</a:t>
            </a:r>
            <a:r>
              <a:rPr lang="en-US" sz="2400" dirty="0"/>
              <a:t>-8</a:t>
            </a:r>
            <a:r>
              <a:rPr lang="en-US" sz="2400" baseline="30000" dirty="0"/>
              <a:t>th</a:t>
            </a:r>
            <a:r>
              <a:rPr lang="en-US" sz="2400" dirty="0"/>
              <a:t> and 25 in HS. </a:t>
            </a:r>
          </a:p>
          <a:p>
            <a:endParaRPr lang="en-US" sz="2400" dirty="0"/>
          </a:p>
          <a:p>
            <a:r>
              <a:rPr lang="en-US" sz="2400" dirty="0"/>
              <a:t>Yet class sizes increased substantially since then.  Last year we along with 9 NYC parents filed a lawsuit vs State and City on this issue.</a:t>
            </a:r>
          </a:p>
          <a:p>
            <a:endParaRPr lang="en-US" sz="2400" dirty="0"/>
          </a:p>
          <a:p>
            <a:r>
              <a:rPr lang="en-US" sz="2400" dirty="0"/>
              <a:t>Judge Henry </a:t>
            </a:r>
            <a:r>
              <a:rPr lang="en-US" sz="2400" dirty="0" err="1"/>
              <a:t>Zwack</a:t>
            </a:r>
            <a:r>
              <a:rPr lang="en-US" sz="2400" dirty="0"/>
              <a:t> held that  DOE didn’t violate the C4E law by allowing class sizes to increase, but his decision didn’t touch on any of the facts or allegations in the case and we are going to appeal that decision.</a:t>
            </a:r>
          </a:p>
          <a:p>
            <a:endParaRPr lang="en-US" dirty="0"/>
          </a:p>
        </p:txBody>
      </p:sp>
    </p:spTree>
    <p:extLst>
      <p:ext uri="{BB962C8B-B14F-4D97-AF65-F5344CB8AC3E}">
        <p14:creationId xmlns:p14="http://schemas.microsoft.com/office/powerpoint/2010/main" val="4094503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B995-8065-0D48-9DB5-A4C785B6E3D0}"/>
              </a:ext>
            </a:extLst>
          </p:cNvPr>
          <p:cNvSpPr>
            <a:spLocks noGrp="1"/>
          </p:cNvSpPr>
          <p:nvPr>
            <p:ph type="title"/>
          </p:nvPr>
        </p:nvSpPr>
        <p:spPr>
          <a:xfrm>
            <a:off x="580816" y="0"/>
            <a:ext cx="11319261" cy="1426870"/>
          </a:xfrm>
        </p:spPr>
        <p:txBody>
          <a:bodyPr>
            <a:normAutofit fontScale="90000"/>
          </a:bodyPr>
          <a:lstStyle/>
          <a:p>
            <a:pPr algn="ctr"/>
            <a:r>
              <a:rPr lang="en-US" dirty="0"/>
              <a:t>DOE slide #3: Average class size citywide increased on average by 0.3 to 26.4 students per class this fall</a:t>
            </a:r>
          </a:p>
        </p:txBody>
      </p:sp>
      <p:pic>
        <p:nvPicPr>
          <p:cNvPr id="9" name="Picture 8">
            <a:extLst>
              <a:ext uri="{FF2B5EF4-FFF2-40B4-BE49-F238E27FC236}">
                <a16:creationId xmlns:a16="http://schemas.microsoft.com/office/drawing/2014/main" id="{B73C6734-5BC8-4744-B580-DAFBFA2BD470}"/>
              </a:ext>
            </a:extLst>
          </p:cNvPr>
          <p:cNvPicPr>
            <a:picLocks noChangeAspect="1"/>
          </p:cNvPicPr>
          <p:nvPr/>
        </p:nvPicPr>
        <p:blipFill>
          <a:blip r:embed="rId2"/>
          <a:stretch>
            <a:fillRect/>
          </a:stretch>
        </p:blipFill>
        <p:spPr>
          <a:xfrm>
            <a:off x="1219200" y="1331443"/>
            <a:ext cx="9639300" cy="5526557"/>
          </a:xfrm>
          <a:prstGeom prst="rect">
            <a:avLst/>
          </a:prstGeom>
        </p:spPr>
      </p:pic>
    </p:spTree>
    <p:extLst>
      <p:ext uri="{BB962C8B-B14F-4D97-AF65-F5344CB8AC3E}">
        <p14:creationId xmlns:p14="http://schemas.microsoft.com/office/powerpoint/2010/main" val="33020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748C-D13A-4E93-A8AC-FBBE882F459C}"/>
              </a:ext>
            </a:extLst>
          </p:cNvPr>
          <p:cNvSpPr>
            <a:spLocks noGrp="1"/>
          </p:cNvSpPr>
          <p:nvPr>
            <p:ph type="title"/>
          </p:nvPr>
        </p:nvSpPr>
        <p:spPr/>
        <p:txBody>
          <a:bodyPr>
            <a:normAutofit/>
          </a:bodyPr>
          <a:lstStyle/>
          <a:p>
            <a:r>
              <a:rPr lang="en-US" sz="4800" dirty="0"/>
              <a:t>Our analysis</a:t>
            </a:r>
          </a:p>
        </p:txBody>
      </p:sp>
      <p:sp>
        <p:nvSpPr>
          <p:cNvPr id="3" name="Content Placeholder 2">
            <a:extLst>
              <a:ext uri="{FF2B5EF4-FFF2-40B4-BE49-F238E27FC236}">
                <a16:creationId xmlns:a16="http://schemas.microsoft.com/office/drawing/2014/main" id="{DD6BFB3D-6430-4A67-A12F-7E5097EF0B22}"/>
              </a:ext>
            </a:extLst>
          </p:cNvPr>
          <p:cNvSpPr>
            <a:spLocks noGrp="1"/>
          </p:cNvSpPr>
          <p:nvPr>
            <p:ph idx="1"/>
          </p:nvPr>
        </p:nvSpPr>
        <p:spPr>
          <a:xfrm>
            <a:off x="838199" y="1690688"/>
            <a:ext cx="11198629" cy="4486275"/>
          </a:xfrm>
        </p:spPr>
        <p:txBody>
          <a:bodyPr>
            <a:normAutofit/>
          </a:bodyPr>
          <a:lstStyle/>
          <a:p>
            <a:r>
              <a:rPr lang="en-US" sz="3600" dirty="0"/>
              <a:t>We analyze and compute average class sizes at the three grade levels C4E law specifies: Grades K-3, 4-8, and HS.</a:t>
            </a:r>
          </a:p>
          <a:p>
            <a:endParaRPr lang="en-US" sz="3600" dirty="0"/>
          </a:p>
          <a:p>
            <a:r>
              <a:rPr lang="en-US" sz="3600" dirty="0"/>
              <a:t>We compare the data in the DOE annual Nov. 15 class size reports to  previous years, since 2007 when the law was first passed.</a:t>
            </a:r>
          </a:p>
          <a:p>
            <a:endParaRPr lang="en-US" sz="3600" dirty="0"/>
          </a:p>
        </p:txBody>
      </p:sp>
    </p:spTree>
    <p:extLst>
      <p:ext uri="{BB962C8B-B14F-4D97-AF65-F5344CB8AC3E}">
        <p14:creationId xmlns:p14="http://schemas.microsoft.com/office/powerpoint/2010/main" val="184519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E949-57FE-45BB-93E2-B660094418C0}"/>
              </a:ext>
            </a:extLst>
          </p:cNvPr>
          <p:cNvSpPr>
            <a:spLocks noGrp="1"/>
          </p:cNvSpPr>
          <p:nvPr>
            <p:ph type="title"/>
          </p:nvPr>
        </p:nvSpPr>
        <p:spPr>
          <a:xfrm>
            <a:off x="945776" y="270995"/>
            <a:ext cx="10515600" cy="1325563"/>
          </a:xfrm>
        </p:spPr>
        <p:txBody>
          <a:bodyPr>
            <a:normAutofit/>
          </a:bodyPr>
          <a:lstStyle/>
          <a:p>
            <a:pPr algn="ctr"/>
            <a:r>
              <a:rPr lang="en-US" sz="3100" b="1" i="1" dirty="0"/>
              <a:t>Citywide K-3 class sizes fell slightly this fall – by less than .1 student per class - but are still 14% larger than in 2007</a:t>
            </a:r>
          </a:p>
        </p:txBody>
      </p:sp>
      <p:graphicFrame>
        <p:nvGraphicFramePr>
          <p:cNvPr id="7" name="Content Placeholder 6">
            <a:extLst>
              <a:ext uri="{FF2B5EF4-FFF2-40B4-BE49-F238E27FC236}">
                <a16:creationId xmlns:a16="http://schemas.microsoft.com/office/drawing/2014/main" id="{00000000-0008-0000-0600-000003000000}"/>
              </a:ext>
            </a:extLst>
          </p:cNvPr>
          <p:cNvGraphicFramePr>
            <a:graphicFrameLocks noGrp="1"/>
          </p:cNvGraphicFramePr>
          <p:nvPr>
            <p:ph idx="1"/>
            <p:extLst>
              <p:ext uri="{D42A27DB-BD31-4B8C-83A1-F6EECF244321}">
                <p14:modId xmlns:p14="http://schemas.microsoft.com/office/powerpoint/2010/main" val="322787424"/>
              </p:ext>
            </p:extLst>
          </p:nvPr>
        </p:nvGraphicFramePr>
        <p:xfrm>
          <a:off x="407730" y="1596558"/>
          <a:ext cx="11371893" cy="4952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0790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6230-64F2-48C9-91BD-15991BD928C5}"/>
              </a:ext>
            </a:extLst>
          </p:cNvPr>
          <p:cNvSpPr>
            <a:spLocks noGrp="1"/>
          </p:cNvSpPr>
          <p:nvPr>
            <p:ph type="title"/>
          </p:nvPr>
        </p:nvSpPr>
        <p:spPr>
          <a:xfrm>
            <a:off x="1087582" y="127260"/>
            <a:ext cx="10515600" cy="1325563"/>
          </a:xfrm>
        </p:spPr>
        <p:txBody>
          <a:bodyPr>
            <a:noAutofit/>
          </a:bodyPr>
          <a:lstStyle/>
          <a:p>
            <a:pPr algn="ctr"/>
            <a:r>
              <a:rPr lang="en-US" sz="3200" b="1" i="1" dirty="0"/>
              <a:t>In 4</a:t>
            </a:r>
            <a:r>
              <a:rPr lang="en-US" sz="3200" b="1" i="1" baseline="30000" dirty="0"/>
              <a:t>th</a:t>
            </a:r>
            <a:r>
              <a:rPr lang="en-US" sz="3200" b="1" i="1" dirty="0"/>
              <a:t>-8</a:t>
            </a:r>
            <a:r>
              <a:rPr lang="en-US" sz="3200" b="1" i="1" baseline="30000" dirty="0"/>
              <a:t>th</a:t>
            </a:r>
            <a:r>
              <a:rPr lang="en-US" sz="3200" b="1" i="1" dirty="0"/>
              <a:t> grades, Citywide class sizes remained same – 6% above 2007 levels</a:t>
            </a:r>
            <a:endParaRPr lang="en-US" sz="3200" i="1" dirty="0"/>
          </a:p>
        </p:txBody>
      </p:sp>
      <p:graphicFrame>
        <p:nvGraphicFramePr>
          <p:cNvPr id="6" name="Chart 5">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777297790"/>
              </p:ext>
            </p:extLst>
          </p:nvPr>
        </p:nvGraphicFramePr>
        <p:xfrm>
          <a:off x="435400" y="1331800"/>
          <a:ext cx="11443446" cy="54051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8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DBA74-5B1D-7242-8BAD-FC030D1BD5D4}"/>
              </a:ext>
            </a:extLst>
          </p:cNvPr>
          <p:cNvSpPr>
            <a:spLocks noGrp="1"/>
          </p:cNvSpPr>
          <p:nvPr>
            <p:ph type="title"/>
          </p:nvPr>
        </p:nvSpPr>
        <p:spPr>
          <a:xfrm>
            <a:off x="929908" y="114402"/>
            <a:ext cx="10515600" cy="1325563"/>
          </a:xfrm>
        </p:spPr>
        <p:txBody>
          <a:bodyPr>
            <a:normAutofit/>
          </a:bodyPr>
          <a:lstStyle/>
          <a:p>
            <a:pPr algn="ctr"/>
            <a:r>
              <a:rPr lang="en-US" sz="2800" b="1" i="1" dirty="0"/>
              <a:t>Average HS class sizes citywide in 2018 declined slightly from last year but remain above 2007 levels</a:t>
            </a: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14316588"/>
              </p:ext>
            </p:extLst>
          </p:nvPr>
        </p:nvGraphicFramePr>
        <p:xfrm>
          <a:off x="-133004" y="1266993"/>
          <a:ext cx="12325004" cy="52222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450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F436768-E62B-4C85-8FC8-F82DA13B69AD}"/>
              </a:ext>
            </a:extLst>
          </p:cNvPr>
          <p:cNvGraphicFramePr>
            <a:graphicFrameLocks noGrp="1"/>
          </p:cNvGraphicFramePr>
          <p:nvPr>
            <p:ph idx="1"/>
            <p:extLst>
              <p:ext uri="{D42A27DB-BD31-4B8C-83A1-F6EECF244321}">
                <p14:modId xmlns:p14="http://schemas.microsoft.com/office/powerpoint/2010/main" val="2658613749"/>
              </p:ext>
            </p:extLst>
          </p:nvPr>
        </p:nvGraphicFramePr>
        <p:xfrm>
          <a:off x="800100" y="666750"/>
          <a:ext cx="10553699" cy="5924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035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CB0E-FDFA-8947-AA99-8C85203A07B1}"/>
              </a:ext>
            </a:extLst>
          </p:cNvPr>
          <p:cNvSpPr>
            <a:spLocks noGrp="1"/>
          </p:cNvSpPr>
          <p:nvPr>
            <p:ph type="title"/>
          </p:nvPr>
        </p:nvSpPr>
        <p:spPr>
          <a:xfrm>
            <a:off x="468469" y="558309"/>
            <a:ext cx="11049000" cy="884126"/>
          </a:xfrm>
        </p:spPr>
        <p:txBody>
          <a:bodyPr>
            <a:normAutofit/>
          </a:bodyPr>
          <a:lstStyle/>
          <a:p>
            <a:r>
              <a:rPr lang="en-US" i="1" dirty="0"/>
              <a:t>What these class size averages do not show</a:t>
            </a:r>
          </a:p>
        </p:txBody>
      </p:sp>
      <p:sp>
        <p:nvSpPr>
          <p:cNvPr id="3" name="Content Placeholder 2">
            <a:extLst>
              <a:ext uri="{FF2B5EF4-FFF2-40B4-BE49-F238E27FC236}">
                <a16:creationId xmlns:a16="http://schemas.microsoft.com/office/drawing/2014/main" id="{B102CA73-A42A-8541-B792-318776749F04}"/>
              </a:ext>
            </a:extLst>
          </p:cNvPr>
          <p:cNvSpPr>
            <a:spLocks noGrp="1"/>
          </p:cNvSpPr>
          <p:nvPr>
            <p:ph idx="1"/>
          </p:nvPr>
        </p:nvSpPr>
        <p:spPr/>
        <p:txBody>
          <a:bodyPr>
            <a:normAutofit lnSpcReduction="10000"/>
          </a:bodyPr>
          <a:lstStyle/>
          <a:p>
            <a:r>
              <a:rPr lang="en-US" sz="4400" dirty="0"/>
              <a:t>There are extreme disparities in class size across NYC neighborhoods and districts, with many students in classes of 30 or more.</a:t>
            </a:r>
          </a:p>
          <a:p>
            <a:endParaRPr lang="en-US" sz="4400" dirty="0"/>
          </a:p>
          <a:p>
            <a:r>
              <a:rPr lang="en-US" sz="4400" dirty="0"/>
              <a:t>The number of students in very large classes has grown sharply since 2007 especially in K-3.</a:t>
            </a:r>
          </a:p>
          <a:p>
            <a:pPr marL="0" indent="0">
              <a:buNone/>
            </a:pPr>
            <a:endParaRPr lang="en-US" dirty="0"/>
          </a:p>
        </p:txBody>
      </p:sp>
    </p:spTree>
    <p:extLst>
      <p:ext uri="{BB962C8B-B14F-4D97-AF65-F5344CB8AC3E}">
        <p14:creationId xmlns:p14="http://schemas.microsoft.com/office/powerpoint/2010/main" val="923443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643</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Class size since 2007 in NYC public schools </vt:lpstr>
      <vt:lpstr>DOE released class sizes for NYC public schools on November 15, 2018.</vt:lpstr>
      <vt:lpstr>DOE slide #3: Average class size citywide increased on average by 0.3 to 26.4 students per class this fall</vt:lpstr>
      <vt:lpstr>Our analysis</vt:lpstr>
      <vt:lpstr>Citywide K-3 class sizes fell slightly this fall – by less than .1 student per class - but are still 14% larger than in 2007</vt:lpstr>
      <vt:lpstr>In 4th-8th grades, Citywide class sizes remained same – 6% above 2007 levels</vt:lpstr>
      <vt:lpstr>Average HS class sizes citywide in 2018 declined slightly from last year but remain above 2007 levels</vt:lpstr>
      <vt:lpstr>PowerPoint Presentation</vt:lpstr>
      <vt:lpstr>What these class size averages do not show</vt:lpstr>
      <vt:lpstr>Citywide at least 336,165 students are in very large classes of 30 or more this fall </vt:lpstr>
      <vt:lpstr>Percent students in classes of 30 or more </vt:lpstr>
      <vt:lpstr>The number of Kindergarten students in classes of 25 or more citywide has increased by more than 53%  since 2007</vt:lpstr>
      <vt:lpstr>Number of 1st - 3rd graders  in classes of 30 or more has grown by nearly 3000%</vt:lpstr>
      <vt:lpstr>Number of 4th-8th graders in classes of 30 or more has grown by 40%</vt:lpstr>
      <vt:lpstr>Every year since 2014, DOE has promised SED that they would focus their C4E class size efforts on Renewal schools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NYC class size data and trends</dc:title>
  <dc:creator>Patrick Nevada</dc:creator>
  <cp:lastModifiedBy>leonie haimson</cp:lastModifiedBy>
  <cp:revision>129</cp:revision>
  <cp:lastPrinted>2019-01-15T17:26:54Z</cp:lastPrinted>
  <dcterms:created xsi:type="dcterms:W3CDTF">2018-11-16T17:02:11Z</dcterms:created>
  <dcterms:modified xsi:type="dcterms:W3CDTF">2019-01-18T22:34:53Z</dcterms:modified>
</cp:coreProperties>
</file>