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85" r:id="rId3"/>
    <p:sldId id="264" r:id="rId4"/>
    <p:sldId id="267" r:id="rId5"/>
    <p:sldId id="268" r:id="rId6"/>
    <p:sldId id="269" r:id="rId7"/>
    <p:sldId id="270" r:id="rId8"/>
    <p:sldId id="284" r:id="rId9"/>
    <p:sldId id="286" r:id="rId10"/>
    <p:sldId id="280" r:id="rId11"/>
    <p:sldId id="274" r:id="rId12"/>
    <p:sldId id="275" r:id="rId13"/>
    <p:sldId id="291" r:id="rId14"/>
    <p:sldId id="289" r:id="rId15"/>
    <p:sldId id="287" r:id="rId16"/>
    <p:sldId id="278" r:id="rId17"/>
    <p:sldId id="296" r:id="rId18"/>
    <p:sldId id="281" r:id="rId19"/>
    <p:sldId id="292" r:id="rId20"/>
    <p:sldId id="293" r:id="rId21"/>
    <p:sldId id="294" r:id="rId22"/>
    <p:sldId id="295" r:id="rId23"/>
    <p:sldId id="261" r:id="rId24"/>
    <p:sldId id="283" r:id="rId25"/>
  </p:sldIdLst>
  <p:sldSz cx="12192000" cy="6858000"/>
  <p:notesSz cx="6858000" cy="120570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6"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Sheet1!$D$22:$D$24</c:f>
              <c:strCache>
                <c:ptCount val="3"/>
                <c:pt idx="0">
                  <c:v>elementary students</c:v>
                </c:pt>
                <c:pt idx="1">
                  <c:v>middle school students</c:v>
                </c:pt>
                <c:pt idx="2">
                  <c:v>high school students</c:v>
                </c:pt>
              </c:strCache>
            </c:strRef>
          </c:cat>
          <c:val>
            <c:numRef>
              <c:f>Sheet1!$E$22:$E$24</c:f>
              <c:numCache>
                <c:formatCode>0%</c:formatCode>
                <c:ptCount val="3"/>
                <c:pt idx="0">
                  <c:v>0.68</c:v>
                </c:pt>
                <c:pt idx="1">
                  <c:v>0.33</c:v>
                </c:pt>
                <c:pt idx="2">
                  <c:v>0.49</c:v>
                </c:pt>
              </c:numCache>
            </c:numRef>
          </c:val>
          <c:extLst>
            <c:ext xmlns:c16="http://schemas.microsoft.com/office/drawing/2014/chart" uri="{C3380CC4-5D6E-409C-BE32-E72D297353CC}">
              <c16:uniqueId val="{00000000-6734-4662-99AA-02969FF78C73}"/>
            </c:ext>
          </c:extLst>
        </c:ser>
        <c:dLbls>
          <c:showLegendKey val="0"/>
          <c:showVal val="0"/>
          <c:showCatName val="0"/>
          <c:showSerName val="0"/>
          <c:showPercent val="0"/>
          <c:showBubbleSize val="0"/>
        </c:dLbls>
        <c:gapWidth val="219"/>
        <c:overlap val="-27"/>
        <c:axId val="581812024"/>
        <c:axId val="581812984"/>
      </c:barChart>
      <c:catAx>
        <c:axId val="581812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81812984"/>
        <c:crosses val="autoZero"/>
        <c:auto val="1"/>
        <c:lblAlgn val="ctr"/>
        <c:lblOffset val="100"/>
        <c:noMultiLvlLbl val="0"/>
      </c:catAx>
      <c:valAx>
        <c:axId val="5818129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18120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783958540514765E-2"/>
          <c:y val="2.8526207866413217E-2"/>
          <c:w val="0.90132133371706702"/>
          <c:h val="0.81516752970186745"/>
        </c:manualLayout>
      </c:layout>
      <c:barChart>
        <c:barDir val="col"/>
        <c:grouping val="clustered"/>
        <c:varyColors val="0"/>
        <c:ser>
          <c:idx val="0"/>
          <c:order val="0"/>
          <c:tx>
            <c:v>Total Need by District</c:v>
          </c:tx>
          <c:spPr>
            <a:solidFill>
              <a:schemeClr val="accent1"/>
            </a:solidFill>
            <a:ln>
              <a:noFill/>
            </a:ln>
            <a:effectLst/>
          </c:spPr>
          <c:invertIfNegative val="0"/>
          <c:dPt>
            <c:idx val="17"/>
            <c:invertIfNegative val="0"/>
            <c:bubble3D val="0"/>
            <c:spPr>
              <a:solidFill>
                <a:srgbClr val="0070C0"/>
              </a:solidFill>
              <a:ln>
                <a:noFill/>
              </a:ln>
              <a:effectLst/>
            </c:spPr>
            <c:extLst>
              <c:ext xmlns:c16="http://schemas.microsoft.com/office/drawing/2014/chart" uri="{C3380CC4-5D6E-409C-BE32-E72D297353CC}">
                <c16:uniqueId val="{00000000-150A-45D9-B5CD-A5433D19AD9E}"/>
              </c:ext>
            </c:extLst>
          </c:dPt>
          <c:dPt>
            <c:idx val="18"/>
            <c:invertIfNegative val="0"/>
            <c:bubble3D val="0"/>
            <c:spPr>
              <a:solidFill>
                <a:srgbClr val="0070C0"/>
              </a:solidFill>
              <a:ln>
                <a:noFill/>
              </a:ln>
              <a:effectLst/>
            </c:spPr>
            <c:extLst>
              <c:ext xmlns:c16="http://schemas.microsoft.com/office/drawing/2014/chart" uri="{C3380CC4-5D6E-409C-BE32-E72D297353CC}">
                <c16:uniqueId val="{00000000-9F0A-4841-9A49-C14EAF7D6F99}"/>
              </c:ext>
            </c:extLst>
          </c:dPt>
          <c:dPt>
            <c:idx val="19"/>
            <c:invertIfNegative val="0"/>
            <c:bubble3D val="0"/>
            <c:spPr>
              <a:solidFill>
                <a:srgbClr val="0070C0"/>
              </a:solidFill>
              <a:ln>
                <a:noFill/>
              </a:ln>
              <a:effectLst/>
            </c:spPr>
            <c:extLst>
              <c:ext xmlns:c16="http://schemas.microsoft.com/office/drawing/2014/chart" uri="{C3380CC4-5D6E-409C-BE32-E72D297353CC}">
                <c16:uniqueId val="{00000000-DF91-44D9-92C7-C188FD85E402}"/>
              </c:ext>
            </c:extLst>
          </c:dPt>
          <c:dPt>
            <c:idx val="20"/>
            <c:invertIfNegative val="0"/>
            <c:bubble3D val="0"/>
            <c:spPr>
              <a:solidFill>
                <a:srgbClr val="0070C0"/>
              </a:solidFill>
              <a:ln>
                <a:noFill/>
              </a:ln>
              <a:effectLst/>
            </c:spPr>
            <c:extLst>
              <c:ext xmlns:c16="http://schemas.microsoft.com/office/drawing/2014/chart" uri="{C3380CC4-5D6E-409C-BE32-E72D297353CC}">
                <c16:uniqueId val="{00000000-CB0F-49B8-B8B1-9F09D346EF4A}"/>
              </c:ext>
            </c:extLst>
          </c:dPt>
          <c:dPt>
            <c:idx val="21"/>
            <c:invertIfNegative val="0"/>
            <c:bubble3D val="0"/>
            <c:spPr>
              <a:solidFill>
                <a:srgbClr val="0070C0"/>
              </a:solidFill>
              <a:ln>
                <a:noFill/>
              </a:ln>
              <a:effectLst/>
            </c:spPr>
            <c:extLst>
              <c:ext xmlns:c16="http://schemas.microsoft.com/office/drawing/2014/chart" uri="{C3380CC4-5D6E-409C-BE32-E72D297353CC}">
                <c16:uniqueId val="{00000000-1B6A-4FC2-8921-CA1766DAB8A7}"/>
              </c:ext>
            </c:extLst>
          </c:dPt>
          <c:dPt>
            <c:idx val="22"/>
            <c:invertIfNegative val="0"/>
            <c:bubble3D val="0"/>
            <c:spPr>
              <a:solidFill>
                <a:srgbClr val="0070C0"/>
              </a:solidFill>
              <a:ln>
                <a:noFill/>
              </a:ln>
              <a:effectLst/>
            </c:spPr>
            <c:extLst>
              <c:ext xmlns:c16="http://schemas.microsoft.com/office/drawing/2014/chart" uri="{C3380CC4-5D6E-409C-BE32-E72D297353CC}">
                <c16:uniqueId val="{00000000-B2A9-4329-9AD4-3FEFB649582A}"/>
              </c:ext>
            </c:extLst>
          </c:dPt>
          <c:dLbls>
            <c:dLbl>
              <c:idx val="4"/>
              <c:layout>
                <c:manualLayout>
                  <c:x val="2.164146600313097E-3"/>
                  <c:y val="-5.475426993998792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50A-45D9-B5CD-A5433D19AD9E}"/>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'!$D$2:$D$26</c:f>
              <c:numCache>
                <c:formatCode>General</c:formatCode>
                <c:ptCount val="25"/>
                <c:pt idx="0">
                  <c:v>3232</c:v>
                </c:pt>
                <c:pt idx="1">
                  <c:v>692</c:v>
                </c:pt>
                <c:pt idx="2">
                  <c:v>245</c:v>
                </c:pt>
                <c:pt idx="3">
                  <c:v>1028</c:v>
                </c:pt>
                <c:pt idx="4">
                  <c:v>1028</c:v>
                </c:pt>
                <c:pt idx="5">
                  <c:v>572</c:v>
                </c:pt>
                <c:pt idx="6">
                  <c:v>5692</c:v>
                </c:pt>
                <c:pt idx="7">
                  <c:v>2492</c:v>
                </c:pt>
                <c:pt idx="8">
                  <c:v>1484</c:v>
                </c:pt>
                <c:pt idx="9">
                  <c:v>3417</c:v>
                </c:pt>
                <c:pt idx="10">
                  <c:v>1563</c:v>
                </c:pt>
                <c:pt idx="11">
                  <c:v>7546</c:v>
                </c:pt>
                <c:pt idx="12">
                  <c:v>1000</c:v>
                </c:pt>
                <c:pt idx="13">
                  <c:v>10322</c:v>
                </c:pt>
                <c:pt idx="14">
                  <c:v>2436</c:v>
                </c:pt>
                <c:pt idx="15">
                  <c:v>1300</c:v>
                </c:pt>
                <c:pt idx="16">
                  <c:v>9403</c:v>
                </c:pt>
                <c:pt idx="17">
                  <c:v>5123</c:v>
                </c:pt>
                <c:pt idx="18">
                  <c:v>2504</c:v>
                </c:pt>
                <c:pt idx="19">
                  <c:v>1736</c:v>
                </c:pt>
                <c:pt idx="20">
                  <c:v>3638</c:v>
                </c:pt>
                <c:pt idx="21">
                  <c:v>5975</c:v>
                </c:pt>
                <c:pt idx="22">
                  <c:v>3348</c:v>
                </c:pt>
                <c:pt idx="23">
                  <c:v>6880</c:v>
                </c:pt>
                <c:pt idx="24">
                  <c:v>400</c:v>
                </c:pt>
              </c:numCache>
            </c:numRef>
          </c:val>
          <c:extLst>
            <c:ext xmlns:c16="http://schemas.microsoft.com/office/drawing/2014/chart" uri="{C3380CC4-5D6E-409C-BE32-E72D297353CC}">
              <c16:uniqueId val="{00000000-8F0D-4D4F-A696-2193E613CF5E}"/>
            </c:ext>
          </c:extLst>
        </c:ser>
        <c:dLbls>
          <c:showLegendKey val="0"/>
          <c:showVal val="0"/>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District</a:t>
                </a:r>
              </a:p>
            </c:rich>
          </c:tx>
          <c:layout>
            <c:manualLayout>
              <c:xMode val="edge"/>
              <c:yMode val="edge"/>
              <c:x val="0.44688920114703168"/>
              <c:y val="0.9453074796452132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Total</a:t>
                </a:r>
                <a:r>
                  <a:rPr lang="en-US" sz="1800" baseline="0" dirty="0"/>
                  <a:t> Need </a:t>
                </a:r>
                <a:endParaRPr lang="en-US" sz="1800" dirty="0"/>
              </a:p>
            </c:rich>
          </c:tx>
          <c:layout>
            <c:manualLayout>
              <c:xMode val="edge"/>
              <c:yMode val="edge"/>
              <c:x val="4.5089227593925673E-4"/>
              <c:y val="0.33029491959621859"/>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1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868911448624028E-2"/>
          <c:y val="9.7537066634500361E-2"/>
          <c:w val="0.90625014406926074"/>
          <c:h val="0.72209550756733554"/>
        </c:manualLayout>
      </c:layout>
      <c:barChart>
        <c:barDir val="col"/>
        <c:grouping val="clustered"/>
        <c:varyColors val="0"/>
        <c:ser>
          <c:idx val="0"/>
          <c:order val="0"/>
          <c:spPr>
            <a:solidFill>
              <a:schemeClr val="accent1"/>
            </a:solidFill>
            <a:ln>
              <a:noFill/>
            </a:ln>
            <a:effectLst/>
          </c:spPr>
          <c:invertIfNegative val="0"/>
          <c:dPt>
            <c:idx val="17"/>
            <c:invertIfNegative val="0"/>
            <c:bubble3D val="0"/>
            <c:spPr>
              <a:solidFill>
                <a:srgbClr val="0070C0"/>
              </a:solidFill>
              <a:ln>
                <a:noFill/>
              </a:ln>
              <a:effectLst/>
            </c:spPr>
            <c:extLst>
              <c:ext xmlns:c16="http://schemas.microsoft.com/office/drawing/2014/chart" uri="{C3380CC4-5D6E-409C-BE32-E72D297353CC}">
                <c16:uniqueId val="{00000000-8025-47FE-8C02-B6DA5578918F}"/>
              </c:ext>
            </c:extLst>
          </c:dPt>
          <c:dPt>
            <c:idx val="18"/>
            <c:invertIfNegative val="0"/>
            <c:bubble3D val="0"/>
            <c:spPr>
              <a:solidFill>
                <a:srgbClr val="0070C0"/>
              </a:solidFill>
              <a:ln>
                <a:noFill/>
              </a:ln>
              <a:effectLst/>
            </c:spPr>
            <c:extLst>
              <c:ext xmlns:c16="http://schemas.microsoft.com/office/drawing/2014/chart" uri="{C3380CC4-5D6E-409C-BE32-E72D297353CC}">
                <c16:uniqueId val="{00000000-082D-436C-9D8A-0FD3DDD65B5F}"/>
              </c:ext>
            </c:extLst>
          </c:dPt>
          <c:dPt>
            <c:idx val="19"/>
            <c:invertIfNegative val="0"/>
            <c:bubble3D val="0"/>
            <c:spPr>
              <a:solidFill>
                <a:srgbClr val="0070C0"/>
              </a:solidFill>
              <a:ln>
                <a:noFill/>
              </a:ln>
              <a:effectLst/>
            </c:spPr>
            <c:extLst>
              <c:ext xmlns:c16="http://schemas.microsoft.com/office/drawing/2014/chart" uri="{C3380CC4-5D6E-409C-BE32-E72D297353CC}">
                <c16:uniqueId val="{00000000-94EA-4FA7-A0F2-9CEFA9F3FFB7}"/>
              </c:ext>
            </c:extLst>
          </c:dPt>
          <c:dPt>
            <c:idx val="20"/>
            <c:invertIfNegative val="0"/>
            <c:bubble3D val="0"/>
            <c:spPr>
              <a:solidFill>
                <a:srgbClr val="0070C0"/>
              </a:solidFill>
              <a:ln>
                <a:noFill/>
              </a:ln>
              <a:effectLst/>
            </c:spPr>
            <c:extLst>
              <c:ext xmlns:c16="http://schemas.microsoft.com/office/drawing/2014/chart" uri="{C3380CC4-5D6E-409C-BE32-E72D297353CC}">
                <c16:uniqueId val="{00000000-071D-4FA3-BF06-7DB51CD3D508}"/>
              </c:ext>
            </c:extLst>
          </c:dPt>
          <c:dPt>
            <c:idx val="21"/>
            <c:invertIfNegative val="0"/>
            <c:bubble3D val="0"/>
            <c:spPr>
              <a:solidFill>
                <a:srgbClr val="0070C0"/>
              </a:solidFill>
              <a:ln>
                <a:noFill/>
              </a:ln>
              <a:effectLst/>
            </c:spPr>
            <c:extLst>
              <c:ext xmlns:c16="http://schemas.microsoft.com/office/drawing/2014/chart" uri="{C3380CC4-5D6E-409C-BE32-E72D297353CC}">
                <c16:uniqueId val="{00000000-D704-4FF0-982F-6BEB34196B15}"/>
              </c:ext>
            </c:extLst>
          </c:dPt>
          <c:dPt>
            <c:idx val="22"/>
            <c:invertIfNegative val="0"/>
            <c:bubble3D val="0"/>
            <c:spPr>
              <a:solidFill>
                <a:srgbClr val="0070C0"/>
              </a:solidFill>
              <a:ln>
                <a:noFill/>
              </a:ln>
              <a:effectLst/>
            </c:spPr>
            <c:extLst>
              <c:ext xmlns:c16="http://schemas.microsoft.com/office/drawing/2014/chart" uri="{C3380CC4-5D6E-409C-BE32-E72D297353CC}">
                <c16:uniqueId val="{00000000-4E11-4F33-B402-0990A34F447A}"/>
              </c:ext>
            </c:extLst>
          </c:dPt>
          <c:dLbls>
            <c:dLbl>
              <c:idx val="1"/>
              <c:layout>
                <c:manualLayout>
                  <c:x val="-7.0259697175172808E-3"/>
                  <c:y val="-3.01272990028601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A5-4157-8FA8-DCE1E3F13E12}"/>
                </c:ext>
              </c:extLst>
            </c:dLbl>
            <c:dLbl>
              <c:idx val="2"/>
              <c:layout>
                <c:manualLayout>
                  <c:x val="3.5129848587586456E-3"/>
                  <c:y val="5.106400088457318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8A5-4157-8FA8-DCE1E3F13E12}"/>
                </c:ext>
              </c:extLst>
            </c:dLbl>
            <c:dLbl>
              <c:idx val="12"/>
              <c:layout>
                <c:manualLayout>
                  <c:x val="-3.512984858758645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A5-4157-8FA8-DCE1E3F13E12}"/>
                </c:ext>
              </c:extLst>
            </c:dLbl>
            <c:dLbl>
              <c:idx val="17"/>
              <c:layout>
                <c:manualLayout>
                  <c:x val="-1.7174394242752206E-16"/>
                  <c:y val="-7.921233417126537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025-47FE-8C02-B6DA5578918F}"/>
                </c:ext>
              </c:extLst>
            </c:dLbl>
            <c:dLbl>
              <c:idx val="23"/>
              <c:layout>
                <c:manualLayout>
                  <c:x val="2.730631144150585E-3"/>
                  <c:y val="-4.228691206412165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8A5-4157-8FA8-DCE1E3F13E12}"/>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'!$H$2:$H$26</c:f>
              <c:numCache>
                <c:formatCode>0.0%</c:formatCode>
                <c:ptCount val="25"/>
                <c:pt idx="0">
                  <c:v>0.97462871287128716</c:v>
                </c:pt>
                <c:pt idx="1">
                  <c:v>1</c:v>
                </c:pt>
                <c:pt idx="2">
                  <c:v>1</c:v>
                </c:pt>
                <c:pt idx="3">
                  <c:v>0.44357976653696496</c:v>
                </c:pt>
                <c:pt idx="4">
                  <c:v>0.33463035019455251</c:v>
                </c:pt>
                <c:pt idx="5">
                  <c:v>0</c:v>
                </c:pt>
                <c:pt idx="6">
                  <c:v>0.51791988756148977</c:v>
                </c:pt>
                <c:pt idx="7">
                  <c:v>0.21990369181380418</c:v>
                </c:pt>
                <c:pt idx="8">
                  <c:v>0.61455525606469008</c:v>
                </c:pt>
                <c:pt idx="9">
                  <c:v>0.75885279484928303</c:v>
                </c:pt>
                <c:pt idx="10">
                  <c:v>0.63403710812539982</c:v>
                </c:pt>
                <c:pt idx="11">
                  <c:v>0.52014312218393854</c:v>
                </c:pt>
                <c:pt idx="12">
                  <c:v>1</c:v>
                </c:pt>
                <c:pt idx="13">
                  <c:v>0.47171090873861654</c:v>
                </c:pt>
                <c:pt idx="14">
                  <c:v>0.37931034482758619</c:v>
                </c:pt>
                <c:pt idx="15">
                  <c:v>0.32</c:v>
                </c:pt>
                <c:pt idx="16">
                  <c:v>0.49994682548122937</c:v>
                </c:pt>
                <c:pt idx="17">
                  <c:v>0.40288893226625022</c:v>
                </c:pt>
                <c:pt idx="18">
                  <c:v>0.36900958466453676</c:v>
                </c:pt>
                <c:pt idx="19">
                  <c:v>0.55990783410138245</c:v>
                </c:pt>
                <c:pt idx="20">
                  <c:v>0.52776250687190762</c:v>
                </c:pt>
                <c:pt idx="21">
                  <c:v>0.74577405857740586</c:v>
                </c:pt>
                <c:pt idx="22">
                  <c:v>0.51881720430107525</c:v>
                </c:pt>
                <c:pt idx="23">
                  <c:v>0.52252906976744184</c:v>
                </c:pt>
                <c:pt idx="24">
                  <c:v>0.86250000000000004</c:v>
                </c:pt>
              </c:numCache>
            </c:numRef>
          </c:val>
          <c:extLst>
            <c:ext xmlns:c16="http://schemas.microsoft.com/office/drawing/2014/chart" uri="{C3380CC4-5D6E-409C-BE32-E72D297353CC}">
              <c16:uniqueId val="{00000000-D8A5-4157-8FA8-DCE1E3F13E12}"/>
            </c:ext>
          </c:extLst>
        </c:ser>
        <c:dLbls>
          <c:dLblPos val="outEnd"/>
          <c:showLegendKey val="0"/>
          <c:showVal val="1"/>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District</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max val="1"/>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dirty="0"/>
                  <a:t>Percent</a:t>
                </a:r>
                <a:r>
                  <a:rPr lang="en-US" sz="1600" baseline="0" dirty="0"/>
                  <a:t> of Seat Need funded in the Capital Plan </a:t>
                </a:r>
                <a:endParaRPr lang="en-US" sz="1600"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crossAx val="88373212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70522382773047E-2"/>
          <c:y val="0"/>
          <c:w val="0.97429477617226956"/>
          <c:h val="0.90811857142252705"/>
        </c:manualLayout>
      </c:layout>
      <c:barChart>
        <c:barDir val="col"/>
        <c:grouping val="clustered"/>
        <c:varyColors val="0"/>
        <c:ser>
          <c:idx val="0"/>
          <c:order val="0"/>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A321-48F6-9706-2973EE36F45F}"/>
              </c:ext>
            </c:extLst>
          </c:dPt>
          <c:dPt>
            <c:idx val="1"/>
            <c:invertIfNegative val="0"/>
            <c:bubble3D val="0"/>
            <c:spPr>
              <a:solidFill>
                <a:srgbClr val="0070C0"/>
              </a:solidFill>
              <a:ln>
                <a:noFill/>
              </a:ln>
              <a:effectLst/>
            </c:spPr>
            <c:extLst>
              <c:ext xmlns:c16="http://schemas.microsoft.com/office/drawing/2014/chart" uri="{C3380CC4-5D6E-409C-BE32-E72D297353CC}">
                <c16:uniqueId val="{00000000-A947-4FBA-B321-C0C11363F33F}"/>
              </c:ext>
            </c:extLst>
          </c:dPt>
          <c:dPt>
            <c:idx val="2"/>
            <c:invertIfNegative val="0"/>
            <c:bubble3D val="0"/>
            <c:spPr>
              <a:solidFill>
                <a:srgbClr val="0070C0"/>
              </a:solidFill>
              <a:ln>
                <a:noFill/>
              </a:ln>
              <a:effectLst/>
            </c:spPr>
            <c:extLst>
              <c:ext xmlns:c16="http://schemas.microsoft.com/office/drawing/2014/chart" uri="{C3380CC4-5D6E-409C-BE32-E72D297353CC}">
                <c16:uniqueId val="{00000000-0260-4394-A64C-D623CE480962}"/>
              </c:ext>
            </c:extLst>
          </c:dPt>
          <c:dPt>
            <c:idx val="3"/>
            <c:invertIfNegative val="0"/>
            <c:bubble3D val="0"/>
            <c:spPr>
              <a:solidFill>
                <a:srgbClr val="0070C0"/>
              </a:solidFill>
              <a:ln>
                <a:noFill/>
              </a:ln>
              <a:effectLst/>
            </c:spPr>
            <c:extLst>
              <c:ext xmlns:c16="http://schemas.microsoft.com/office/drawing/2014/chart" uri="{C3380CC4-5D6E-409C-BE32-E72D297353CC}">
                <c16:uniqueId val="{00000000-B311-4AB7-9D72-F7BADE9A4830}"/>
              </c:ext>
            </c:extLst>
          </c:dPt>
          <c:dPt>
            <c:idx val="4"/>
            <c:invertIfNegative val="0"/>
            <c:bubble3D val="0"/>
            <c:spPr>
              <a:solidFill>
                <a:srgbClr val="0070C0"/>
              </a:solidFill>
              <a:ln>
                <a:noFill/>
              </a:ln>
              <a:effectLst/>
            </c:spPr>
            <c:extLst>
              <c:ext xmlns:c16="http://schemas.microsoft.com/office/drawing/2014/chart" uri="{C3380CC4-5D6E-409C-BE32-E72D297353CC}">
                <c16:uniqueId val="{00000000-312D-45DF-B3CA-B8D84562D0D9}"/>
              </c:ext>
            </c:extLst>
          </c:dPt>
          <c:dPt>
            <c:idx val="5"/>
            <c:invertIfNegative val="0"/>
            <c:bubble3D val="0"/>
            <c:spPr>
              <a:solidFill>
                <a:srgbClr val="0070C0"/>
              </a:solidFill>
              <a:ln>
                <a:noFill/>
              </a:ln>
              <a:effectLst/>
            </c:spPr>
            <c:extLst>
              <c:ext xmlns:c16="http://schemas.microsoft.com/office/drawing/2014/chart" uri="{C3380CC4-5D6E-409C-BE32-E72D297353CC}">
                <c16:uniqueId val="{00000000-25C7-4D8A-B865-9FD8DB0C4D98}"/>
              </c:ext>
            </c:extLst>
          </c:dPt>
          <c:dPt>
            <c:idx val="6"/>
            <c:invertIfNegative val="0"/>
            <c:bubble3D val="0"/>
            <c:spPr>
              <a:solidFill>
                <a:srgbClr val="0070C0"/>
              </a:solidFill>
              <a:ln>
                <a:noFill/>
              </a:ln>
              <a:effectLst/>
            </c:spPr>
            <c:extLst>
              <c:ext xmlns:c16="http://schemas.microsoft.com/office/drawing/2014/chart" uri="{C3380CC4-5D6E-409C-BE32-E72D297353CC}">
                <c16:uniqueId val="{00000000-74DC-47C3-AE08-B63CAC435C79}"/>
              </c:ext>
            </c:extLst>
          </c:dPt>
          <c:dPt>
            <c:idx val="8"/>
            <c:invertIfNegative val="0"/>
            <c:bubble3D val="0"/>
            <c:spPr>
              <a:solidFill>
                <a:srgbClr val="0070C0"/>
              </a:solidFill>
              <a:ln>
                <a:noFill/>
              </a:ln>
              <a:effectLst/>
            </c:spPr>
            <c:extLst>
              <c:ext xmlns:c16="http://schemas.microsoft.com/office/drawing/2014/chart" uri="{C3380CC4-5D6E-409C-BE32-E72D297353CC}">
                <c16:uniqueId val="{00000000-1E43-4370-B7C6-A6DBAC2ACE2B}"/>
              </c:ext>
            </c:extLst>
          </c:dPt>
          <c:dPt>
            <c:idx val="9"/>
            <c:invertIfNegative val="0"/>
            <c:bubble3D val="0"/>
            <c:spPr>
              <a:solidFill>
                <a:srgbClr val="0070C0"/>
              </a:solidFill>
              <a:ln>
                <a:noFill/>
              </a:ln>
              <a:effectLst/>
            </c:spPr>
            <c:extLst>
              <c:ext xmlns:c16="http://schemas.microsoft.com/office/drawing/2014/chart" uri="{C3380CC4-5D6E-409C-BE32-E72D297353CC}">
                <c16:uniqueId val="{00000000-3628-4007-B012-88B26202334D}"/>
              </c:ext>
            </c:extLst>
          </c:dPt>
          <c:dPt>
            <c:idx val="10"/>
            <c:invertIfNegative val="0"/>
            <c:bubble3D val="0"/>
            <c:spPr>
              <a:solidFill>
                <a:srgbClr val="0070C0"/>
              </a:solidFill>
              <a:ln>
                <a:noFill/>
              </a:ln>
              <a:effectLst/>
            </c:spPr>
            <c:extLst>
              <c:ext xmlns:c16="http://schemas.microsoft.com/office/drawing/2014/chart" uri="{C3380CC4-5D6E-409C-BE32-E72D297353CC}">
                <c16:uniqueId val="{00000000-D344-4D02-B979-072F821CBD3D}"/>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'Util. by district'!$H$2:$H$13</c:f>
              <c:strCache>
                <c:ptCount val="12"/>
                <c:pt idx="0">
                  <c:v>D20</c:v>
                </c:pt>
                <c:pt idx="1">
                  <c:v>D25</c:v>
                </c:pt>
                <c:pt idx="2">
                  <c:v>D24</c:v>
                </c:pt>
                <c:pt idx="3">
                  <c:v>D15</c:v>
                </c:pt>
                <c:pt idx="4">
                  <c:v>D26</c:v>
                </c:pt>
                <c:pt idx="5">
                  <c:v>D10</c:v>
                </c:pt>
                <c:pt idx="6">
                  <c:v>D27</c:v>
                </c:pt>
                <c:pt idx="7">
                  <c:v>D21</c:v>
                </c:pt>
                <c:pt idx="8">
                  <c:v>D28</c:v>
                </c:pt>
                <c:pt idx="9">
                  <c:v>D31</c:v>
                </c:pt>
                <c:pt idx="10">
                  <c:v>D11</c:v>
                </c:pt>
                <c:pt idx="11">
                  <c:v>D22</c:v>
                </c:pt>
              </c:strCache>
            </c:strRef>
          </c:cat>
          <c:val>
            <c:numRef>
              <c:f>'Util. by district'!$I$2:$I$13</c:f>
              <c:numCache>
                <c:formatCode>0%</c:formatCode>
                <c:ptCount val="12"/>
                <c:pt idx="0">
                  <c:v>1.2058481088453479</c:v>
                </c:pt>
                <c:pt idx="1">
                  <c:v>1.1810619714404547</c:v>
                </c:pt>
                <c:pt idx="2">
                  <c:v>1.1428571428571428</c:v>
                </c:pt>
                <c:pt idx="3">
                  <c:v>1.1365774155995343</c:v>
                </c:pt>
                <c:pt idx="4">
                  <c:v>1.1132928784062286</c:v>
                </c:pt>
                <c:pt idx="5">
                  <c:v>1.097773649357265</c:v>
                </c:pt>
                <c:pt idx="6">
                  <c:v>1.0667539695531183</c:v>
                </c:pt>
                <c:pt idx="7">
                  <c:v>1.0302319520458691</c:v>
                </c:pt>
                <c:pt idx="8">
                  <c:v>1.0292666180320131</c:v>
                </c:pt>
                <c:pt idx="9">
                  <c:v>1.0268337633615923</c:v>
                </c:pt>
                <c:pt idx="10">
                  <c:v>1.0214197639598379</c:v>
                </c:pt>
                <c:pt idx="11">
                  <c:v>1.0161770790235829</c:v>
                </c:pt>
              </c:numCache>
            </c:numRef>
          </c:val>
          <c:extLst>
            <c:ext xmlns:c16="http://schemas.microsoft.com/office/drawing/2014/chart" uri="{C3380CC4-5D6E-409C-BE32-E72D297353CC}">
              <c16:uniqueId val="{00000000-C002-4C99-AA33-C950DE9ABB5D}"/>
            </c:ext>
          </c:extLst>
        </c:ser>
        <c:dLbls>
          <c:showLegendKey val="0"/>
          <c:showVal val="0"/>
          <c:showCatName val="0"/>
          <c:showSerName val="0"/>
          <c:showPercent val="0"/>
          <c:showBubbleSize val="0"/>
        </c:dLbls>
        <c:gapWidth val="219"/>
        <c:overlap val="-27"/>
        <c:axId val="755554304"/>
        <c:axId val="755556600"/>
      </c:barChart>
      <c:catAx>
        <c:axId val="755554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755556600"/>
        <c:crosses val="autoZero"/>
        <c:auto val="1"/>
        <c:lblAlgn val="ctr"/>
        <c:lblOffset val="100"/>
        <c:noMultiLvlLbl val="0"/>
      </c:catAx>
      <c:valAx>
        <c:axId val="755556600"/>
        <c:scaling>
          <c:orientation val="minMax"/>
          <c:min val="0.70000000000000007"/>
        </c:scaling>
        <c:delete val="1"/>
        <c:axPos val="l"/>
        <c:majorGridlines>
          <c:spPr>
            <a:ln w="9525" cap="flat" cmpd="sng" algn="ctr">
              <a:noFill/>
              <a:round/>
            </a:ln>
            <a:effectLst/>
          </c:spPr>
        </c:majorGridlines>
        <c:numFmt formatCode="0%" sourceLinked="1"/>
        <c:majorTickMark val="none"/>
        <c:minorTickMark val="none"/>
        <c:tickLblPos val="nextTo"/>
        <c:crossAx val="7555543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'annual housing starts'!$C$5</c:f>
              <c:strCache>
                <c:ptCount val="1"/>
                <c:pt idx="0">
                  <c:v>housing units </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Lit>
              <c:formatCode>General</c:formatCode>
              <c:ptCount val="7"/>
              <c:pt idx="0">
                <c:v>2009</c:v>
              </c:pt>
              <c:pt idx="1">
                <c:v>2010</c:v>
              </c:pt>
              <c:pt idx="2">
                <c:v>2011</c:v>
              </c:pt>
              <c:pt idx="3">
                <c:v>2012</c:v>
              </c:pt>
              <c:pt idx="4">
                <c:v>2013</c:v>
              </c:pt>
              <c:pt idx="5">
                <c:v>2014</c:v>
              </c:pt>
              <c:pt idx="6">
                <c:v>2015</c:v>
              </c:pt>
            </c:numLit>
          </c:cat>
          <c:val>
            <c:numRef>
              <c:f>'annual housing starts'!$C$6:$C$12</c:f>
              <c:numCache>
                <c:formatCode>General</c:formatCode>
                <c:ptCount val="7"/>
                <c:pt idx="0">
                  <c:v>6057</c:v>
                </c:pt>
                <c:pt idx="1">
                  <c:v>7064</c:v>
                </c:pt>
                <c:pt idx="2">
                  <c:v>8665</c:v>
                </c:pt>
                <c:pt idx="3">
                  <c:v>11046</c:v>
                </c:pt>
                <c:pt idx="4">
                  <c:v>17752</c:v>
                </c:pt>
                <c:pt idx="5">
                  <c:v>22801</c:v>
                </c:pt>
                <c:pt idx="6">
                  <c:v>57386</c:v>
                </c:pt>
              </c:numCache>
            </c:numRef>
          </c:val>
          <c:extLst>
            <c:ext xmlns:c16="http://schemas.microsoft.com/office/drawing/2014/chart" uri="{C3380CC4-5D6E-409C-BE32-E72D297353CC}">
              <c16:uniqueId val="{00000000-8F7D-458A-9C43-C0C208992996}"/>
            </c:ext>
          </c:extLst>
        </c:ser>
        <c:dLbls>
          <c:showLegendKey val="0"/>
          <c:showVal val="0"/>
          <c:showCatName val="0"/>
          <c:showSerName val="0"/>
          <c:showPercent val="0"/>
          <c:showBubbleSize val="0"/>
        </c:dLbls>
        <c:gapWidth val="219"/>
        <c:overlap val="-27"/>
        <c:axId val="684703440"/>
        <c:axId val="684707600"/>
      </c:barChart>
      <c:dateAx>
        <c:axId val="684703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684707600"/>
        <c:crosses val="autoZero"/>
        <c:auto val="0"/>
        <c:lblOffset val="100"/>
        <c:baseTimeUnit val="days"/>
      </c:dateAx>
      <c:valAx>
        <c:axId val="6847076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4703440"/>
        <c:crossesAt val="2009"/>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582014969750188E-2"/>
          <c:y val="0.25004343618436409"/>
          <c:w val="0.90652371207037519"/>
          <c:h val="0.47067175876457262"/>
        </c:manualLayout>
      </c:layout>
      <c:barChart>
        <c:barDir val="col"/>
        <c:grouping val="clustered"/>
        <c:varyColors val="0"/>
        <c:ser>
          <c:idx val="0"/>
          <c:order val="0"/>
          <c:tx>
            <c:strRef>
              <c:f>Sheet3!$C$18</c:f>
              <c:strCache>
                <c:ptCount val="1"/>
                <c:pt idx="0">
                  <c:v>girls admitted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Sheet3!$B$19:$B$26</c:f>
              <c:strCache>
                <c:ptCount val="8"/>
                <c:pt idx="0">
                  <c:v>Stuyvesant HS </c:v>
                </c:pt>
                <c:pt idx="1">
                  <c:v>Math, Science &amp; Engineering </c:v>
                </c:pt>
                <c:pt idx="2">
                  <c:v>Bronx Science</c:v>
                </c:pt>
                <c:pt idx="3">
                  <c:v>HS of American Studies</c:v>
                </c:pt>
                <c:pt idx="4">
                  <c:v>Brooklyn Tech</c:v>
                </c:pt>
                <c:pt idx="5">
                  <c:v>Brooklyn Latin </c:v>
                </c:pt>
                <c:pt idx="6">
                  <c:v>Queens HS for Sciences</c:v>
                </c:pt>
                <c:pt idx="7">
                  <c:v>Staten Island Tech </c:v>
                </c:pt>
              </c:strCache>
            </c:strRef>
          </c:cat>
          <c:val>
            <c:numRef>
              <c:f>Sheet3!$C$19:$C$26</c:f>
              <c:numCache>
                <c:formatCode>0%</c:formatCode>
                <c:ptCount val="8"/>
                <c:pt idx="0">
                  <c:v>0.41</c:v>
                </c:pt>
                <c:pt idx="1">
                  <c:v>0.44</c:v>
                </c:pt>
                <c:pt idx="2">
                  <c:v>0.43</c:v>
                </c:pt>
                <c:pt idx="3">
                  <c:v>0.62</c:v>
                </c:pt>
                <c:pt idx="4">
                  <c:v>0.43</c:v>
                </c:pt>
                <c:pt idx="5">
                  <c:v>0.5</c:v>
                </c:pt>
                <c:pt idx="6">
                  <c:v>0.48</c:v>
                </c:pt>
                <c:pt idx="7">
                  <c:v>0.44</c:v>
                </c:pt>
              </c:numCache>
            </c:numRef>
          </c:val>
          <c:extLst>
            <c:ext xmlns:c16="http://schemas.microsoft.com/office/drawing/2014/chart" uri="{C3380CC4-5D6E-409C-BE32-E72D297353CC}">
              <c16:uniqueId val="{00000000-A7B6-4662-98A3-ED55974A156F}"/>
            </c:ext>
          </c:extLst>
        </c:ser>
        <c:ser>
          <c:idx val="1"/>
          <c:order val="1"/>
          <c:tx>
            <c:strRef>
              <c:f>Sheet3!$D$18</c:f>
              <c:strCache>
                <c:ptCount val="1"/>
                <c:pt idx="0">
                  <c:v>boys admitted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Sheet3!$B$19:$B$26</c:f>
              <c:strCache>
                <c:ptCount val="8"/>
                <c:pt idx="0">
                  <c:v>Stuyvesant HS </c:v>
                </c:pt>
                <c:pt idx="1">
                  <c:v>Math, Science &amp; Engineering </c:v>
                </c:pt>
                <c:pt idx="2">
                  <c:v>Bronx Science</c:v>
                </c:pt>
                <c:pt idx="3">
                  <c:v>HS of American Studies</c:v>
                </c:pt>
                <c:pt idx="4">
                  <c:v>Brooklyn Tech</c:v>
                </c:pt>
                <c:pt idx="5">
                  <c:v>Brooklyn Latin </c:v>
                </c:pt>
                <c:pt idx="6">
                  <c:v>Queens HS for Sciences</c:v>
                </c:pt>
                <c:pt idx="7">
                  <c:v>Staten Island Tech </c:v>
                </c:pt>
              </c:strCache>
            </c:strRef>
          </c:cat>
          <c:val>
            <c:numRef>
              <c:f>Sheet3!$D$19:$D$26</c:f>
              <c:numCache>
                <c:formatCode>0%</c:formatCode>
                <c:ptCount val="8"/>
                <c:pt idx="0">
                  <c:v>0.57999999999999996</c:v>
                </c:pt>
                <c:pt idx="1">
                  <c:v>0.56000000000000005</c:v>
                </c:pt>
                <c:pt idx="2">
                  <c:v>0.56000000000000005</c:v>
                </c:pt>
                <c:pt idx="3">
                  <c:v>0.38</c:v>
                </c:pt>
                <c:pt idx="4">
                  <c:v>0.56999999999999995</c:v>
                </c:pt>
                <c:pt idx="5">
                  <c:v>0.49</c:v>
                </c:pt>
                <c:pt idx="6">
                  <c:v>0.52</c:v>
                </c:pt>
                <c:pt idx="7">
                  <c:v>0.55000000000000004</c:v>
                </c:pt>
              </c:numCache>
            </c:numRef>
          </c:val>
          <c:extLst>
            <c:ext xmlns:c16="http://schemas.microsoft.com/office/drawing/2014/chart" uri="{C3380CC4-5D6E-409C-BE32-E72D297353CC}">
              <c16:uniqueId val="{00000001-A7B6-4662-98A3-ED55974A156F}"/>
            </c:ext>
          </c:extLst>
        </c:ser>
        <c:dLbls>
          <c:showLegendKey val="0"/>
          <c:showVal val="0"/>
          <c:showCatName val="0"/>
          <c:showSerName val="0"/>
          <c:showPercent val="0"/>
          <c:showBubbleSize val="0"/>
        </c:dLbls>
        <c:gapWidth val="219"/>
        <c:overlap val="-27"/>
        <c:axId val="676133752"/>
        <c:axId val="676131512"/>
      </c:barChart>
      <c:catAx>
        <c:axId val="676133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676131512"/>
        <c:crosses val="autoZero"/>
        <c:auto val="1"/>
        <c:lblAlgn val="ctr"/>
        <c:lblOffset val="100"/>
        <c:noMultiLvlLbl val="0"/>
      </c:catAx>
      <c:valAx>
        <c:axId val="6761315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76133752"/>
        <c:crosses val="autoZero"/>
        <c:crossBetween val="between"/>
      </c:valAx>
      <c:spPr>
        <a:noFill/>
        <a:ln w="6350">
          <a:solidFill>
            <a:schemeClr val="accent1"/>
          </a:solidFill>
        </a:ln>
        <a:effectLst/>
      </c:spPr>
    </c:plotArea>
    <c:legend>
      <c:legendPos val="b"/>
      <c:overlay val="0"/>
      <c:spPr>
        <a:noFill/>
        <a:ln>
          <a:noFill/>
        </a:ln>
        <a:effectLst/>
      </c:spPr>
      <c:txPr>
        <a:bodyPr rot="0" spcFirstLastPara="1" vertOverflow="ellipsis" vert="horz" wrap="square" anchor="ctr" anchorCtr="1"/>
        <a:lstStyle/>
        <a:p>
          <a:pPr>
            <a:defRPr sz="3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6049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604947"/>
          </a:xfrm>
          <a:prstGeom prst="rect">
            <a:avLst/>
          </a:prstGeom>
        </p:spPr>
        <p:txBody>
          <a:bodyPr vert="horz" lIns="91440" tIns="45720" rIns="91440" bIns="45720" rtlCol="0"/>
          <a:lstStyle>
            <a:lvl1pPr algn="r">
              <a:defRPr sz="1200"/>
            </a:lvl1pPr>
          </a:lstStyle>
          <a:p>
            <a:fld id="{C427335F-90E7-4D55-94DC-AB98025514DB}" type="datetimeFigureOut">
              <a:rPr lang="en-US" smtClean="0"/>
              <a:t>10/16/2018</a:t>
            </a:fld>
            <a:endParaRPr lang="en-US"/>
          </a:p>
        </p:txBody>
      </p:sp>
      <p:sp>
        <p:nvSpPr>
          <p:cNvPr id="4" name="Slide Image Placeholder 3"/>
          <p:cNvSpPr>
            <a:spLocks noGrp="1" noRot="1" noChangeAspect="1"/>
          </p:cNvSpPr>
          <p:nvPr>
            <p:ph type="sldImg" idx="2"/>
          </p:nvPr>
        </p:nvSpPr>
        <p:spPr>
          <a:xfrm>
            <a:off x="-188913" y="1506538"/>
            <a:ext cx="7235826" cy="40703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5802461"/>
            <a:ext cx="5486400" cy="474746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1452118"/>
            <a:ext cx="2971800" cy="60494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11452118"/>
            <a:ext cx="2971800" cy="604946"/>
          </a:xfrm>
          <a:prstGeom prst="rect">
            <a:avLst/>
          </a:prstGeom>
        </p:spPr>
        <p:txBody>
          <a:bodyPr vert="horz" lIns="91440" tIns="45720" rIns="91440" bIns="45720" rtlCol="0" anchor="b"/>
          <a:lstStyle>
            <a:lvl1pPr algn="r">
              <a:defRPr sz="1200"/>
            </a:lvl1pPr>
          </a:lstStyle>
          <a:p>
            <a:fld id="{3BD3AAB0-9A00-4AF4-913D-2FBF532BDE1D}" type="slidenum">
              <a:rPr lang="en-US" smtClean="0"/>
              <a:t>‹#›</a:t>
            </a:fld>
            <a:endParaRPr lang="en-US"/>
          </a:p>
        </p:txBody>
      </p:sp>
    </p:spTree>
    <p:extLst>
      <p:ext uri="{BB962C8B-B14F-4D97-AF65-F5344CB8AC3E}">
        <p14:creationId xmlns:p14="http://schemas.microsoft.com/office/powerpoint/2010/main" val="3566517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E4F441-EFA7-6F47-9207-53D10D2CBD44}" type="slidenum">
              <a:rPr lang="en-US" smtClean="0"/>
              <a:t>1</a:t>
            </a:fld>
            <a:endParaRPr lang="en-US"/>
          </a:p>
        </p:txBody>
      </p:sp>
    </p:spTree>
    <p:extLst>
      <p:ext uri="{BB962C8B-B14F-4D97-AF65-F5344CB8AC3E}">
        <p14:creationId xmlns:p14="http://schemas.microsoft.com/office/powerpoint/2010/main" val="1710757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F986B-7429-4FC1-B2D3-DDACA807C7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B88108-BD56-42BD-ACCB-8AD866BBBC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93DCE8-3633-4071-AE1D-B802F148DF31}"/>
              </a:ext>
            </a:extLst>
          </p:cNvPr>
          <p:cNvSpPr>
            <a:spLocks noGrp="1"/>
          </p:cNvSpPr>
          <p:nvPr>
            <p:ph type="dt" sz="half" idx="10"/>
          </p:nvPr>
        </p:nvSpPr>
        <p:spPr/>
        <p:txBody>
          <a:bodyPr/>
          <a:lstStyle/>
          <a:p>
            <a:fld id="{FD5D6845-4CE8-4A62-AD16-B251E498309F}" type="datetimeFigureOut">
              <a:rPr lang="en-US" smtClean="0"/>
              <a:t>10/16/2018</a:t>
            </a:fld>
            <a:endParaRPr lang="en-US"/>
          </a:p>
        </p:txBody>
      </p:sp>
      <p:sp>
        <p:nvSpPr>
          <p:cNvPr id="5" name="Footer Placeholder 4">
            <a:extLst>
              <a:ext uri="{FF2B5EF4-FFF2-40B4-BE49-F238E27FC236}">
                <a16:creationId xmlns:a16="http://schemas.microsoft.com/office/drawing/2014/main" id="{671AA258-0507-49FD-8424-8C9F1EF9AF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2A690A-313C-49D1-8CF0-949D809D0C4C}"/>
              </a:ext>
            </a:extLst>
          </p:cNvPr>
          <p:cNvSpPr>
            <a:spLocks noGrp="1"/>
          </p:cNvSpPr>
          <p:nvPr>
            <p:ph type="sldNum" sz="quarter" idx="12"/>
          </p:nvPr>
        </p:nvSpPr>
        <p:spPr/>
        <p:txBody>
          <a:bodyPr/>
          <a:lstStyle/>
          <a:p>
            <a:fld id="{AAC419AE-21D9-4F74-949A-0350E9AE21AC}" type="slidenum">
              <a:rPr lang="en-US" smtClean="0"/>
              <a:t>‹#›</a:t>
            </a:fld>
            <a:endParaRPr lang="en-US"/>
          </a:p>
        </p:txBody>
      </p:sp>
    </p:spTree>
    <p:extLst>
      <p:ext uri="{BB962C8B-B14F-4D97-AF65-F5344CB8AC3E}">
        <p14:creationId xmlns:p14="http://schemas.microsoft.com/office/powerpoint/2010/main" val="327291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F652-385D-486E-B6CC-C026273D3C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19060A-DFEB-4EE3-8954-815C7C00E18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45A45-42C1-446D-8810-6ED1CABDE360}"/>
              </a:ext>
            </a:extLst>
          </p:cNvPr>
          <p:cNvSpPr>
            <a:spLocks noGrp="1"/>
          </p:cNvSpPr>
          <p:nvPr>
            <p:ph type="dt" sz="half" idx="10"/>
          </p:nvPr>
        </p:nvSpPr>
        <p:spPr/>
        <p:txBody>
          <a:bodyPr/>
          <a:lstStyle/>
          <a:p>
            <a:fld id="{FD5D6845-4CE8-4A62-AD16-B251E498309F}" type="datetimeFigureOut">
              <a:rPr lang="en-US" smtClean="0"/>
              <a:t>10/16/2018</a:t>
            </a:fld>
            <a:endParaRPr lang="en-US"/>
          </a:p>
        </p:txBody>
      </p:sp>
      <p:sp>
        <p:nvSpPr>
          <p:cNvPr id="5" name="Footer Placeholder 4">
            <a:extLst>
              <a:ext uri="{FF2B5EF4-FFF2-40B4-BE49-F238E27FC236}">
                <a16:creationId xmlns:a16="http://schemas.microsoft.com/office/drawing/2014/main" id="{FBB8B867-0D87-47A8-B124-B7FA0311FC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40FC6-FEF6-4265-9DE5-665B420B52E2}"/>
              </a:ext>
            </a:extLst>
          </p:cNvPr>
          <p:cNvSpPr>
            <a:spLocks noGrp="1"/>
          </p:cNvSpPr>
          <p:nvPr>
            <p:ph type="sldNum" sz="quarter" idx="12"/>
          </p:nvPr>
        </p:nvSpPr>
        <p:spPr/>
        <p:txBody>
          <a:bodyPr/>
          <a:lstStyle/>
          <a:p>
            <a:fld id="{AAC419AE-21D9-4F74-949A-0350E9AE21AC}" type="slidenum">
              <a:rPr lang="en-US" smtClean="0"/>
              <a:t>‹#›</a:t>
            </a:fld>
            <a:endParaRPr lang="en-US"/>
          </a:p>
        </p:txBody>
      </p:sp>
    </p:spTree>
    <p:extLst>
      <p:ext uri="{BB962C8B-B14F-4D97-AF65-F5344CB8AC3E}">
        <p14:creationId xmlns:p14="http://schemas.microsoft.com/office/powerpoint/2010/main" val="243344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20959D-BF99-4768-AFBF-077092FBB6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347C57-D65E-4831-AC5B-F1C20401642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45529D-CF6B-402A-AB45-F6D6C7B90708}"/>
              </a:ext>
            </a:extLst>
          </p:cNvPr>
          <p:cNvSpPr>
            <a:spLocks noGrp="1"/>
          </p:cNvSpPr>
          <p:nvPr>
            <p:ph type="dt" sz="half" idx="10"/>
          </p:nvPr>
        </p:nvSpPr>
        <p:spPr/>
        <p:txBody>
          <a:bodyPr/>
          <a:lstStyle/>
          <a:p>
            <a:fld id="{FD5D6845-4CE8-4A62-AD16-B251E498309F}" type="datetimeFigureOut">
              <a:rPr lang="en-US" smtClean="0"/>
              <a:t>10/16/2018</a:t>
            </a:fld>
            <a:endParaRPr lang="en-US"/>
          </a:p>
        </p:txBody>
      </p:sp>
      <p:sp>
        <p:nvSpPr>
          <p:cNvPr id="5" name="Footer Placeholder 4">
            <a:extLst>
              <a:ext uri="{FF2B5EF4-FFF2-40B4-BE49-F238E27FC236}">
                <a16:creationId xmlns:a16="http://schemas.microsoft.com/office/drawing/2014/main" id="{DA8B6190-D56A-44ED-B6A6-3BD748AA73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B74825-E19C-4141-B1CC-3343726E0603}"/>
              </a:ext>
            </a:extLst>
          </p:cNvPr>
          <p:cNvSpPr>
            <a:spLocks noGrp="1"/>
          </p:cNvSpPr>
          <p:nvPr>
            <p:ph type="sldNum" sz="quarter" idx="12"/>
          </p:nvPr>
        </p:nvSpPr>
        <p:spPr/>
        <p:txBody>
          <a:bodyPr/>
          <a:lstStyle/>
          <a:p>
            <a:fld id="{AAC419AE-21D9-4F74-949A-0350E9AE21AC}" type="slidenum">
              <a:rPr lang="en-US" smtClean="0"/>
              <a:t>‹#›</a:t>
            </a:fld>
            <a:endParaRPr lang="en-US"/>
          </a:p>
        </p:txBody>
      </p:sp>
    </p:spTree>
    <p:extLst>
      <p:ext uri="{BB962C8B-B14F-4D97-AF65-F5344CB8AC3E}">
        <p14:creationId xmlns:p14="http://schemas.microsoft.com/office/powerpoint/2010/main" val="1529022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92740-030C-40CB-8A30-B8DD8904AA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A30B9F-55C9-490E-8C14-8890D4E9440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E8014E-070A-4ED5-904A-02106118505E}"/>
              </a:ext>
            </a:extLst>
          </p:cNvPr>
          <p:cNvSpPr>
            <a:spLocks noGrp="1"/>
          </p:cNvSpPr>
          <p:nvPr>
            <p:ph type="dt" sz="half" idx="10"/>
          </p:nvPr>
        </p:nvSpPr>
        <p:spPr/>
        <p:txBody>
          <a:bodyPr/>
          <a:lstStyle/>
          <a:p>
            <a:fld id="{FD5D6845-4CE8-4A62-AD16-B251E498309F}" type="datetimeFigureOut">
              <a:rPr lang="en-US" smtClean="0"/>
              <a:t>10/16/2018</a:t>
            </a:fld>
            <a:endParaRPr lang="en-US"/>
          </a:p>
        </p:txBody>
      </p:sp>
      <p:sp>
        <p:nvSpPr>
          <p:cNvPr id="5" name="Footer Placeholder 4">
            <a:extLst>
              <a:ext uri="{FF2B5EF4-FFF2-40B4-BE49-F238E27FC236}">
                <a16:creationId xmlns:a16="http://schemas.microsoft.com/office/drawing/2014/main" id="{63ACF3FD-E517-4E52-A287-9F9D1E7B65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603B09-784B-45A3-9E0A-84529B799801}"/>
              </a:ext>
            </a:extLst>
          </p:cNvPr>
          <p:cNvSpPr>
            <a:spLocks noGrp="1"/>
          </p:cNvSpPr>
          <p:nvPr>
            <p:ph type="sldNum" sz="quarter" idx="12"/>
          </p:nvPr>
        </p:nvSpPr>
        <p:spPr/>
        <p:txBody>
          <a:bodyPr/>
          <a:lstStyle/>
          <a:p>
            <a:fld id="{AAC419AE-21D9-4F74-949A-0350E9AE21AC}" type="slidenum">
              <a:rPr lang="en-US" smtClean="0"/>
              <a:t>‹#›</a:t>
            </a:fld>
            <a:endParaRPr lang="en-US"/>
          </a:p>
        </p:txBody>
      </p:sp>
    </p:spTree>
    <p:extLst>
      <p:ext uri="{BB962C8B-B14F-4D97-AF65-F5344CB8AC3E}">
        <p14:creationId xmlns:p14="http://schemas.microsoft.com/office/powerpoint/2010/main" val="10409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D3A78-28B1-4AE0-90F8-FB1E65A6A8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F4A8473-2C58-4FBD-A32A-983DF6032F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6FA1A87-7D75-47C4-90FB-8324BA028E3C}"/>
              </a:ext>
            </a:extLst>
          </p:cNvPr>
          <p:cNvSpPr>
            <a:spLocks noGrp="1"/>
          </p:cNvSpPr>
          <p:nvPr>
            <p:ph type="dt" sz="half" idx="10"/>
          </p:nvPr>
        </p:nvSpPr>
        <p:spPr/>
        <p:txBody>
          <a:bodyPr/>
          <a:lstStyle/>
          <a:p>
            <a:fld id="{FD5D6845-4CE8-4A62-AD16-B251E498309F}" type="datetimeFigureOut">
              <a:rPr lang="en-US" smtClean="0"/>
              <a:t>10/16/2018</a:t>
            </a:fld>
            <a:endParaRPr lang="en-US"/>
          </a:p>
        </p:txBody>
      </p:sp>
      <p:sp>
        <p:nvSpPr>
          <p:cNvPr id="5" name="Footer Placeholder 4">
            <a:extLst>
              <a:ext uri="{FF2B5EF4-FFF2-40B4-BE49-F238E27FC236}">
                <a16:creationId xmlns:a16="http://schemas.microsoft.com/office/drawing/2014/main" id="{0E822523-269C-4410-A54A-0FB55EA9C5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17C09-5A5F-4DA1-A98D-C2254CC1FA39}"/>
              </a:ext>
            </a:extLst>
          </p:cNvPr>
          <p:cNvSpPr>
            <a:spLocks noGrp="1"/>
          </p:cNvSpPr>
          <p:nvPr>
            <p:ph type="sldNum" sz="quarter" idx="12"/>
          </p:nvPr>
        </p:nvSpPr>
        <p:spPr/>
        <p:txBody>
          <a:bodyPr/>
          <a:lstStyle/>
          <a:p>
            <a:fld id="{AAC419AE-21D9-4F74-949A-0350E9AE21AC}" type="slidenum">
              <a:rPr lang="en-US" smtClean="0"/>
              <a:t>‹#›</a:t>
            </a:fld>
            <a:endParaRPr lang="en-US"/>
          </a:p>
        </p:txBody>
      </p:sp>
    </p:spTree>
    <p:extLst>
      <p:ext uri="{BB962C8B-B14F-4D97-AF65-F5344CB8AC3E}">
        <p14:creationId xmlns:p14="http://schemas.microsoft.com/office/powerpoint/2010/main" val="198508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09285-F6CD-46C2-B605-0C90EE883D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69FC07-F5ED-4C1D-ACD7-DF07A1E95B5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CEA719-4672-45C5-A669-DD6D0B04221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87477A-6114-4CA6-B943-1526E38D7B8D}"/>
              </a:ext>
            </a:extLst>
          </p:cNvPr>
          <p:cNvSpPr>
            <a:spLocks noGrp="1"/>
          </p:cNvSpPr>
          <p:nvPr>
            <p:ph type="dt" sz="half" idx="10"/>
          </p:nvPr>
        </p:nvSpPr>
        <p:spPr/>
        <p:txBody>
          <a:bodyPr/>
          <a:lstStyle/>
          <a:p>
            <a:fld id="{FD5D6845-4CE8-4A62-AD16-B251E498309F}" type="datetimeFigureOut">
              <a:rPr lang="en-US" smtClean="0"/>
              <a:t>10/16/2018</a:t>
            </a:fld>
            <a:endParaRPr lang="en-US"/>
          </a:p>
        </p:txBody>
      </p:sp>
      <p:sp>
        <p:nvSpPr>
          <p:cNvPr id="6" name="Footer Placeholder 5">
            <a:extLst>
              <a:ext uri="{FF2B5EF4-FFF2-40B4-BE49-F238E27FC236}">
                <a16:creationId xmlns:a16="http://schemas.microsoft.com/office/drawing/2014/main" id="{D4F1BFFA-7A55-48E4-882C-2A3D39517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5968BA-4E7F-4347-BE65-416DF5570A26}"/>
              </a:ext>
            </a:extLst>
          </p:cNvPr>
          <p:cNvSpPr>
            <a:spLocks noGrp="1"/>
          </p:cNvSpPr>
          <p:nvPr>
            <p:ph type="sldNum" sz="quarter" idx="12"/>
          </p:nvPr>
        </p:nvSpPr>
        <p:spPr/>
        <p:txBody>
          <a:bodyPr/>
          <a:lstStyle/>
          <a:p>
            <a:fld id="{AAC419AE-21D9-4F74-949A-0350E9AE21AC}" type="slidenum">
              <a:rPr lang="en-US" smtClean="0"/>
              <a:t>‹#›</a:t>
            </a:fld>
            <a:endParaRPr lang="en-US"/>
          </a:p>
        </p:txBody>
      </p:sp>
    </p:spTree>
    <p:extLst>
      <p:ext uri="{BB962C8B-B14F-4D97-AF65-F5344CB8AC3E}">
        <p14:creationId xmlns:p14="http://schemas.microsoft.com/office/powerpoint/2010/main" val="220023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86279-7D08-46C2-8A02-FD8DA206039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D67E116-0945-47D4-9F25-BBE6668A48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10EF5BD-FC18-4164-BA11-18A5CDDD265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3577548-8ABD-4398-9DBA-0EAC3A827B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0B44614-D1B7-4E4F-9071-6218BDEA2D8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1A8F0B-FAC5-4FA5-80D2-FFAC4B868A5A}"/>
              </a:ext>
            </a:extLst>
          </p:cNvPr>
          <p:cNvSpPr>
            <a:spLocks noGrp="1"/>
          </p:cNvSpPr>
          <p:nvPr>
            <p:ph type="dt" sz="half" idx="10"/>
          </p:nvPr>
        </p:nvSpPr>
        <p:spPr/>
        <p:txBody>
          <a:bodyPr/>
          <a:lstStyle/>
          <a:p>
            <a:fld id="{FD5D6845-4CE8-4A62-AD16-B251E498309F}" type="datetimeFigureOut">
              <a:rPr lang="en-US" smtClean="0"/>
              <a:t>10/16/2018</a:t>
            </a:fld>
            <a:endParaRPr lang="en-US"/>
          </a:p>
        </p:txBody>
      </p:sp>
      <p:sp>
        <p:nvSpPr>
          <p:cNvPr id="8" name="Footer Placeholder 7">
            <a:extLst>
              <a:ext uri="{FF2B5EF4-FFF2-40B4-BE49-F238E27FC236}">
                <a16:creationId xmlns:a16="http://schemas.microsoft.com/office/drawing/2014/main" id="{7BE853AD-AE61-4510-9220-9DEAE907DBE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548441-B166-418F-BD9D-000E77C62EEE}"/>
              </a:ext>
            </a:extLst>
          </p:cNvPr>
          <p:cNvSpPr>
            <a:spLocks noGrp="1"/>
          </p:cNvSpPr>
          <p:nvPr>
            <p:ph type="sldNum" sz="quarter" idx="12"/>
          </p:nvPr>
        </p:nvSpPr>
        <p:spPr/>
        <p:txBody>
          <a:bodyPr/>
          <a:lstStyle/>
          <a:p>
            <a:fld id="{AAC419AE-21D9-4F74-949A-0350E9AE21AC}" type="slidenum">
              <a:rPr lang="en-US" smtClean="0"/>
              <a:t>‹#›</a:t>
            </a:fld>
            <a:endParaRPr lang="en-US"/>
          </a:p>
        </p:txBody>
      </p:sp>
    </p:spTree>
    <p:extLst>
      <p:ext uri="{BB962C8B-B14F-4D97-AF65-F5344CB8AC3E}">
        <p14:creationId xmlns:p14="http://schemas.microsoft.com/office/powerpoint/2010/main" val="1694918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1C3F2-C6A4-48FF-A804-3190158891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F440C3-971E-4016-B31F-7CF5EC657A11}"/>
              </a:ext>
            </a:extLst>
          </p:cNvPr>
          <p:cNvSpPr>
            <a:spLocks noGrp="1"/>
          </p:cNvSpPr>
          <p:nvPr>
            <p:ph type="dt" sz="half" idx="10"/>
          </p:nvPr>
        </p:nvSpPr>
        <p:spPr/>
        <p:txBody>
          <a:bodyPr/>
          <a:lstStyle/>
          <a:p>
            <a:fld id="{FD5D6845-4CE8-4A62-AD16-B251E498309F}" type="datetimeFigureOut">
              <a:rPr lang="en-US" smtClean="0"/>
              <a:t>10/16/2018</a:t>
            </a:fld>
            <a:endParaRPr lang="en-US"/>
          </a:p>
        </p:txBody>
      </p:sp>
      <p:sp>
        <p:nvSpPr>
          <p:cNvPr id="4" name="Footer Placeholder 3">
            <a:extLst>
              <a:ext uri="{FF2B5EF4-FFF2-40B4-BE49-F238E27FC236}">
                <a16:creationId xmlns:a16="http://schemas.microsoft.com/office/drawing/2014/main" id="{F5F6F603-1666-495D-8A2B-949AD2A94F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51C24C-8CAD-4C07-8820-48ABCF0831E1}"/>
              </a:ext>
            </a:extLst>
          </p:cNvPr>
          <p:cNvSpPr>
            <a:spLocks noGrp="1"/>
          </p:cNvSpPr>
          <p:nvPr>
            <p:ph type="sldNum" sz="quarter" idx="12"/>
          </p:nvPr>
        </p:nvSpPr>
        <p:spPr/>
        <p:txBody>
          <a:bodyPr/>
          <a:lstStyle/>
          <a:p>
            <a:fld id="{AAC419AE-21D9-4F74-949A-0350E9AE21AC}" type="slidenum">
              <a:rPr lang="en-US" smtClean="0"/>
              <a:t>‹#›</a:t>
            </a:fld>
            <a:endParaRPr lang="en-US"/>
          </a:p>
        </p:txBody>
      </p:sp>
    </p:spTree>
    <p:extLst>
      <p:ext uri="{BB962C8B-B14F-4D97-AF65-F5344CB8AC3E}">
        <p14:creationId xmlns:p14="http://schemas.microsoft.com/office/powerpoint/2010/main" val="4118490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9CDE1D-299B-42E1-9A2A-1B862128D275}"/>
              </a:ext>
            </a:extLst>
          </p:cNvPr>
          <p:cNvSpPr>
            <a:spLocks noGrp="1"/>
          </p:cNvSpPr>
          <p:nvPr>
            <p:ph type="dt" sz="half" idx="10"/>
          </p:nvPr>
        </p:nvSpPr>
        <p:spPr/>
        <p:txBody>
          <a:bodyPr/>
          <a:lstStyle/>
          <a:p>
            <a:fld id="{FD5D6845-4CE8-4A62-AD16-B251E498309F}" type="datetimeFigureOut">
              <a:rPr lang="en-US" smtClean="0"/>
              <a:t>10/16/2018</a:t>
            </a:fld>
            <a:endParaRPr lang="en-US"/>
          </a:p>
        </p:txBody>
      </p:sp>
      <p:sp>
        <p:nvSpPr>
          <p:cNvPr id="3" name="Footer Placeholder 2">
            <a:extLst>
              <a:ext uri="{FF2B5EF4-FFF2-40B4-BE49-F238E27FC236}">
                <a16:creationId xmlns:a16="http://schemas.microsoft.com/office/drawing/2014/main" id="{D6E4F642-ACE2-4E30-8293-1F1B464CCF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CFDC90-6E4D-4AB3-8A24-E74CBF707292}"/>
              </a:ext>
            </a:extLst>
          </p:cNvPr>
          <p:cNvSpPr>
            <a:spLocks noGrp="1"/>
          </p:cNvSpPr>
          <p:nvPr>
            <p:ph type="sldNum" sz="quarter" idx="12"/>
          </p:nvPr>
        </p:nvSpPr>
        <p:spPr/>
        <p:txBody>
          <a:bodyPr/>
          <a:lstStyle/>
          <a:p>
            <a:fld id="{AAC419AE-21D9-4F74-949A-0350E9AE21AC}" type="slidenum">
              <a:rPr lang="en-US" smtClean="0"/>
              <a:t>‹#›</a:t>
            </a:fld>
            <a:endParaRPr lang="en-US"/>
          </a:p>
        </p:txBody>
      </p:sp>
    </p:spTree>
    <p:extLst>
      <p:ext uri="{BB962C8B-B14F-4D97-AF65-F5344CB8AC3E}">
        <p14:creationId xmlns:p14="http://schemas.microsoft.com/office/powerpoint/2010/main" val="2162661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2BACE-5E6F-407F-9B2A-0BB2B9C9AA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F1E697-6F56-4511-9B60-5EAA6A42C1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677A12B-9041-4772-B915-F9400596DE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34A09BF-0357-40AC-97B5-5B589D49BD3C}"/>
              </a:ext>
            </a:extLst>
          </p:cNvPr>
          <p:cNvSpPr>
            <a:spLocks noGrp="1"/>
          </p:cNvSpPr>
          <p:nvPr>
            <p:ph type="dt" sz="half" idx="10"/>
          </p:nvPr>
        </p:nvSpPr>
        <p:spPr/>
        <p:txBody>
          <a:bodyPr/>
          <a:lstStyle/>
          <a:p>
            <a:fld id="{FD5D6845-4CE8-4A62-AD16-B251E498309F}" type="datetimeFigureOut">
              <a:rPr lang="en-US" smtClean="0"/>
              <a:t>10/16/2018</a:t>
            </a:fld>
            <a:endParaRPr lang="en-US"/>
          </a:p>
        </p:txBody>
      </p:sp>
      <p:sp>
        <p:nvSpPr>
          <p:cNvPr id="6" name="Footer Placeholder 5">
            <a:extLst>
              <a:ext uri="{FF2B5EF4-FFF2-40B4-BE49-F238E27FC236}">
                <a16:creationId xmlns:a16="http://schemas.microsoft.com/office/drawing/2014/main" id="{E87C869B-8A7E-4214-8D75-44B90D54F9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6F555D-87C3-41F2-A9D4-824068081418}"/>
              </a:ext>
            </a:extLst>
          </p:cNvPr>
          <p:cNvSpPr>
            <a:spLocks noGrp="1"/>
          </p:cNvSpPr>
          <p:nvPr>
            <p:ph type="sldNum" sz="quarter" idx="12"/>
          </p:nvPr>
        </p:nvSpPr>
        <p:spPr/>
        <p:txBody>
          <a:bodyPr/>
          <a:lstStyle/>
          <a:p>
            <a:fld id="{AAC419AE-21D9-4F74-949A-0350E9AE21AC}" type="slidenum">
              <a:rPr lang="en-US" smtClean="0"/>
              <a:t>‹#›</a:t>
            </a:fld>
            <a:endParaRPr lang="en-US"/>
          </a:p>
        </p:txBody>
      </p:sp>
    </p:spTree>
    <p:extLst>
      <p:ext uri="{BB962C8B-B14F-4D97-AF65-F5344CB8AC3E}">
        <p14:creationId xmlns:p14="http://schemas.microsoft.com/office/powerpoint/2010/main" val="3254612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6D372-FEA5-4D5C-91B2-F4727E7780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D76C1A-924B-477B-896A-AC700EBA94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B38DD3-1895-4C84-A7C9-52B8FDF0E2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AE4C365-836D-4CBC-BAFF-6F398F603619}"/>
              </a:ext>
            </a:extLst>
          </p:cNvPr>
          <p:cNvSpPr>
            <a:spLocks noGrp="1"/>
          </p:cNvSpPr>
          <p:nvPr>
            <p:ph type="dt" sz="half" idx="10"/>
          </p:nvPr>
        </p:nvSpPr>
        <p:spPr/>
        <p:txBody>
          <a:bodyPr/>
          <a:lstStyle/>
          <a:p>
            <a:fld id="{FD5D6845-4CE8-4A62-AD16-B251E498309F}" type="datetimeFigureOut">
              <a:rPr lang="en-US" smtClean="0"/>
              <a:t>10/16/2018</a:t>
            </a:fld>
            <a:endParaRPr lang="en-US"/>
          </a:p>
        </p:txBody>
      </p:sp>
      <p:sp>
        <p:nvSpPr>
          <p:cNvPr id="6" name="Footer Placeholder 5">
            <a:extLst>
              <a:ext uri="{FF2B5EF4-FFF2-40B4-BE49-F238E27FC236}">
                <a16:creationId xmlns:a16="http://schemas.microsoft.com/office/drawing/2014/main" id="{40865A78-2264-43A8-906B-9DBA7C4749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333DBB-7DF9-4D5E-B4DA-8035ABEB1DFA}"/>
              </a:ext>
            </a:extLst>
          </p:cNvPr>
          <p:cNvSpPr>
            <a:spLocks noGrp="1"/>
          </p:cNvSpPr>
          <p:nvPr>
            <p:ph type="sldNum" sz="quarter" idx="12"/>
          </p:nvPr>
        </p:nvSpPr>
        <p:spPr/>
        <p:txBody>
          <a:bodyPr/>
          <a:lstStyle/>
          <a:p>
            <a:fld id="{AAC419AE-21D9-4F74-949A-0350E9AE21AC}" type="slidenum">
              <a:rPr lang="en-US" smtClean="0"/>
              <a:t>‹#›</a:t>
            </a:fld>
            <a:endParaRPr lang="en-US"/>
          </a:p>
        </p:txBody>
      </p:sp>
    </p:spTree>
    <p:extLst>
      <p:ext uri="{BB962C8B-B14F-4D97-AF65-F5344CB8AC3E}">
        <p14:creationId xmlns:p14="http://schemas.microsoft.com/office/powerpoint/2010/main" val="4069395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041F8D-FE57-444C-AB40-0548ADE5C2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8C1663-99DA-4E28-893F-4BD8F85B5B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2DE596-A1B0-4507-B7E5-08E54ADF89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5D6845-4CE8-4A62-AD16-B251E498309F}" type="datetimeFigureOut">
              <a:rPr lang="en-US" smtClean="0"/>
              <a:t>10/16/2018</a:t>
            </a:fld>
            <a:endParaRPr lang="en-US"/>
          </a:p>
        </p:txBody>
      </p:sp>
      <p:sp>
        <p:nvSpPr>
          <p:cNvPr id="5" name="Footer Placeholder 4">
            <a:extLst>
              <a:ext uri="{FF2B5EF4-FFF2-40B4-BE49-F238E27FC236}">
                <a16:creationId xmlns:a16="http://schemas.microsoft.com/office/drawing/2014/main" id="{6EE175B0-6F40-4393-A19A-F3F5295710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BC5B333-0806-475F-8A25-6C35FD7263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C419AE-21D9-4F74-949A-0350E9AE21AC}" type="slidenum">
              <a:rPr lang="en-US" smtClean="0"/>
              <a:t>‹#›</a:t>
            </a:fld>
            <a:endParaRPr lang="en-US"/>
          </a:p>
        </p:txBody>
      </p:sp>
    </p:spTree>
    <p:extLst>
      <p:ext uri="{BB962C8B-B14F-4D97-AF65-F5344CB8AC3E}">
        <p14:creationId xmlns:p14="http://schemas.microsoft.com/office/powerpoint/2010/main" val="460415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classsizematter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classsizematters.org/sign-up-for-our-newsletter/" TargetMode="External"/><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 Id="rId4" Type="http://schemas.openxmlformats.org/officeDocument/2006/relationships/hyperlink" Target="mailto:info@classsizematters.org"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18655"/>
            <a:ext cx="9497785" cy="5763491"/>
          </a:xfrm>
        </p:spPr>
        <p:txBody>
          <a:bodyPr>
            <a:normAutofit fontScale="90000"/>
          </a:bodyPr>
          <a:lstStyle/>
          <a:p>
            <a:br>
              <a:rPr lang="en-US" dirty="0"/>
            </a:br>
            <a:br>
              <a:rPr lang="en-US" dirty="0"/>
            </a:br>
            <a:br>
              <a:rPr lang="en-US" dirty="0"/>
            </a:br>
            <a:br>
              <a:rPr lang="en-US" dirty="0"/>
            </a:br>
            <a:br>
              <a:rPr lang="en-US" dirty="0"/>
            </a:br>
            <a:br>
              <a:rPr lang="en-US"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4400" dirty="0"/>
              <a:t> </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i="1" dirty="0"/>
              <a:t>School Overcrowding &amp; the New five-year Capital Plan</a:t>
            </a:r>
            <a:br>
              <a:rPr lang="en-US" i="1" dirty="0"/>
            </a:br>
            <a:r>
              <a:rPr lang="en-US" dirty="0"/>
              <a:t>Presentation to CPAC</a:t>
            </a:r>
            <a:br>
              <a:rPr lang="en-US" dirty="0"/>
            </a:br>
            <a:br>
              <a:rPr lang="en-US" dirty="0"/>
            </a:br>
            <a:r>
              <a:rPr lang="en-US" sz="2700" dirty="0"/>
              <a:t>Leonie Haimson and</a:t>
            </a:r>
            <a:br>
              <a:rPr lang="en-US" sz="2700" dirty="0"/>
            </a:br>
            <a:r>
              <a:rPr lang="en-US" sz="2700" dirty="0"/>
              <a:t>Class Size Matters</a:t>
            </a:r>
            <a:br>
              <a:rPr lang="en-US" sz="2700" dirty="0"/>
            </a:br>
            <a:r>
              <a:rPr lang="en-US" sz="2700" dirty="0"/>
              <a:t>Oct. 11, 2018</a:t>
            </a:r>
            <a:br>
              <a:rPr lang="en-US" sz="2700" dirty="0"/>
            </a:br>
            <a:r>
              <a:rPr lang="en-US" sz="2700" dirty="0">
                <a:hlinkClick r:id="rId3"/>
              </a:rPr>
              <a:t>info@classsizematters.org</a:t>
            </a:r>
            <a:r>
              <a:rPr lang="en-US" sz="2700" dirty="0"/>
              <a:t> </a:t>
            </a:r>
            <a:br>
              <a:rPr lang="en-US" sz="2700" dirty="0"/>
            </a:br>
            <a:endParaRPr lang="en-US" sz="2700" dirty="0"/>
          </a:p>
        </p:txBody>
      </p:sp>
      <p:pic>
        <p:nvPicPr>
          <p:cNvPr id="4" name="Picture 3" descr="A close up of a sign&#10;&#10;Description generated with high confidence">
            <a:extLst>
              <a:ext uri="{FF2B5EF4-FFF2-40B4-BE49-F238E27FC236}">
                <a16:creationId xmlns:a16="http://schemas.microsoft.com/office/drawing/2014/main" id="{87E488B1-D8C3-4E85-A64F-F131723A58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522" y="4016242"/>
            <a:ext cx="2777933" cy="2360014"/>
          </a:xfrm>
          <a:prstGeom prst="rect">
            <a:avLst/>
          </a:prstGeom>
        </p:spPr>
      </p:pic>
    </p:spTree>
    <p:extLst>
      <p:ext uri="{BB962C8B-B14F-4D97-AF65-F5344CB8AC3E}">
        <p14:creationId xmlns:p14="http://schemas.microsoft.com/office/powerpoint/2010/main" val="19289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7CF17-F226-495D-8E3C-6E03A84E2B51}"/>
              </a:ext>
            </a:extLst>
          </p:cNvPr>
          <p:cNvSpPr>
            <a:spLocks noGrp="1"/>
          </p:cNvSpPr>
          <p:nvPr>
            <p:ph type="title"/>
          </p:nvPr>
        </p:nvSpPr>
        <p:spPr/>
        <p:txBody>
          <a:bodyPr/>
          <a:lstStyle/>
          <a:p>
            <a:r>
              <a:rPr lang="en-US"/>
              <a:t>I FOILed the decision memo from City Hall</a:t>
            </a:r>
          </a:p>
        </p:txBody>
      </p:sp>
      <p:sp>
        <p:nvSpPr>
          <p:cNvPr id="3" name="Content Placeholder 2">
            <a:extLst>
              <a:ext uri="{FF2B5EF4-FFF2-40B4-BE49-F238E27FC236}">
                <a16:creationId xmlns:a16="http://schemas.microsoft.com/office/drawing/2014/main" id="{F2CA7BFA-7F55-4FD0-86F6-87880CDC8919}"/>
              </a:ext>
            </a:extLst>
          </p:cNvPr>
          <p:cNvSpPr>
            <a:spLocks noGrp="1"/>
          </p:cNvSpPr>
          <p:nvPr>
            <p:ph idx="1"/>
          </p:nvPr>
        </p:nvSpPr>
        <p:spPr>
          <a:xfrm>
            <a:off x="838200" y="1227909"/>
            <a:ext cx="10515600" cy="4949055"/>
          </a:xfrm>
        </p:spPr>
        <p:txBody>
          <a:bodyPr>
            <a:normAutofit/>
          </a:bodyPr>
          <a:lstStyle/>
          <a:p>
            <a:r>
              <a:rPr lang="en-US" sz="2400"/>
              <a:t>In April 2016 I requested memo to </a:t>
            </a:r>
            <a:r>
              <a:rPr lang="en-US" sz="2400" dirty="0"/>
              <a:t>see why the Mayor rejected proposal to align the school capacity formula with </a:t>
            </a:r>
            <a:r>
              <a:rPr lang="en-US" sz="2400"/>
              <a:t>smaller classes</a:t>
            </a:r>
            <a:endParaRPr lang="en-US" sz="2400" dirty="0"/>
          </a:p>
          <a:p>
            <a:r>
              <a:rPr lang="en-US" sz="2400"/>
              <a:t>More than 1 year later,  </a:t>
            </a:r>
            <a:r>
              <a:rPr lang="en-US" sz="2400" dirty="0"/>
              <a:t>I received the memo almost totally </a:t>
            </a:r>
            <a:r>
              <a:rPr lang="en-US" sz="2400"/>
              <a:t>blacked out; here are pgs 1-3</a:t>
            </a:r>
          </a:p>
          <a:p>
            <a:endParaRPr lang="en-US" dirty="0"/>
          </a:p>
          <a:p>
            <a:endParaRPr lang="en-US" dirty="0"/>
          </a:p>
        </p:txBody>
      </p:sp>
      <p:pic>
        <p:nvPicPr>
          <p:cNvPr id="4" name="Picture 3">
            <a:extLst>
              <a:ext uri="{FF2B5EF4-FFF2-40B4-BE49-F238E27FC236}">
                <a16:creationId xmlns:a16="http://schemas.microsoft.com/office/drawing/2014/main" id="{ADB2BDD3-D95B-4601-AD04-79AF6612323E}"/>
              </a:ext>
            </a:extLst>
          </p:cNvPr>
          <p:cNvPicPr>
            <a:picLocks noChangeAspect="1"/>
          </p:cNvPicPr>
          <p:nvPr/>
        </p:nvPicPr>
        <p:blipFill>
          <a:blip r:embed="rId2"/>
          <a:stretch>
            <a:fillRect/>
          </a:stretch>
        </p:blipFill>
        <p:spPr>
          <a:xfrm>
            <a:off x="838200" y="3043646"/>
            <a:ext cx="3335385" cy="3684814"/>
          </a:xfrm>
          <a:prstGeom prst="rect">
            <a:avLst/>
          </a:prstGeom>
        </p:spPr>
      </p:pic>
      <p:pic>
        <p:nvPicPr>
          <p:cNvPr id="5" name="Picture 4">
            <a:extLst>
              <a:ext uri="{FF2B5EF4-FFF2-40B4-BE49-F238E27FC236}">
                <a16:creationId xmlns:a16="http://schemas.microsoft.com/office/drawing/2014/main" id="{7C3D3248-BF7D-4C9D-96D8-99D712D3D233}"/>
              </a:ext>
            </a:extLst>
          </p:cNvPr>
          <p:cNvPicPr>
            <a:picLocks noChangeAspect="1"/>
          </p:cNvPicPr>
          <p:nvPr/>
        </p:nvPicPr>
        <p:blipFill>
          <a:blip r:embed="rId3"/>
          <a:stretch>
            <a:fillRect/>
          </a:stretch>
        </p:blipFill>
        <p:spPr>
          <a:xfrm>
            <a:off x="4480560" y="2734715"/>
            <a:ext cx="2997925" cy="3862028"/>
          </a:xfrm>
          <a:prstGeom prst="rect">
            <a:avLst/>
          </a:prstGeom>
        </p:spPr>
      </p:pic>
      <p:pic>
        <p:nvPicPr>
          <p:cNvPr id="6" name="Picture 5">
            <a:extLst>
              <a:ext uri="{FF2B5EF4-FFF2-40B4-BE49-F238E27FC236}">
                <a16:creationId xmlns:a16="http://schemas.microsoft.com/office/drawing/2014/main" id="{B816FC68-6F3D-48E2-9C0B-684EEEFCB664}"/>
              </a:ext>
            </a:extLst>
          </p:cNvPr>
          <p:cNvPicPr>
            <a:picLocks noChangeAspect="1"/>
          </p:cNvPicPr>
          <p:nvPr/>
        </p:nvPicPr>
        <p:blipFill>
          <a:blip r:embed="rId3"/>
          <a:stretch>
            <a:fillRect/>
          </a:stretch>
        </p:blipFill>
        <p:spPr>
          <a:xfrm>
            <a:off x="8018416" y="2734715"/>
            <a:ext cx="2795453" cy="3862028"/>
          </a:xfrm>
          <a:prstGeom prst="rect">
            <a:avLst/>
          </a:prstGeom>
        </p:spPr>
      </p:pic>
    </p:spTree>
    <p:extLst>
      <p:ext uri="{BB962C8B-B14F-4D97-AF65-F5344CB8AC3E}">
        <p14:creationId xmlns:p14="http://schemas.microsoft.com/office/powerpoint/2010/main" val="1524953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A816-6805-4966-B7EC-0E3DA04CD07F}"/>
              </a:ext>
            </a:extLst>
          </p:cNvPr>
          <p:cNvSpPr>
            <a:spLocks noGrp="1"/>
          </p:cNvSpPr>
          <p:nvPr>
            <p:ph type="title"/>
          </p:nvPr>
        </p:nvSpPr>
        <p:spPr/>
        <p:txBody>
          <a:bodyPr/>
          <a:lstStyle/>
          <a:p>
            <a:r>
              <a:rPr lang="en-US" dirty="0"/>
              <a:t>Problems with the housing starts figures  used to project enrollment </a:t>
            </a:r>
          </a:p>
        </p:txBody>
      </p:sp>
      <p:sp>
        <p:nvSpPr>
          <p:cNvPr id="3" name="Content Placeholder 2">
            <a:extLst>
              <a:ext uri="{FF2B5EF4-FFF2-40B4-BE49-F238E27FC236}">
                <a16:creationId xmlns:a16="http://schemas.microsoft.com/office/drawing/2014/main" id="{D6B6EA62-B187-4E01-83A9-8388FEFC0E97}"/>
              </a:ext>
            </a:extLst>
          </p:cNvPr>
          <p:cNvSpPr>
            <a:spLocks noGrp="1"/>
          </p:cNvSpPr>
          <p:nvPr>
            <p:ph idx="1"/>
          </p:nvPr>
        </p:nvSpPr>
        <p:spPr>
          <a:xfrm>
            <a:off x="518160" y="1615736"/>
            <a:ext cx="11155680" cy="4877139"/>
          </a:xfrm>
        </p:spPr>
        <p:txBody>
          <a:bodyPr>
            <a:normAutofit fontScale="25000" lnSpcReduction="20000"/>
          </a:bodyPr>
          <a:lstStyle/>
          <a:p>
            <a:pPr marL="0" indent="0">
              <a:lnSpc>
                <a:spcPct val="120000"/>
              </a:lnSpc>
              <a:buNone/>
            </a:pPr>
            <a:endParaRPr lang="en-US" sz="8000" dirty="0"/>
          </a:p>
          <a:p>
            <a:pPr>
              <a:lnSpc>
                <a:spcPct val="120000"/>
              </a:lnSpc>
            </a:pPr>
            <a:r>
              <a:rPr lang="en-US" sz="9600" dirty="0"/>
              <a:t>In 20 of 32 school districts, NO difference between housing start data for 5 </a:t>
            </a:r>
            <a:r>
              <a:rPr lang="en-US" sz="9600" dirty="0" err="1"/>
              <a:t>yr</a:t>
            </a:r>
            <a:r>
              <a:rPr lang="en-US" sz="9600" dirty="0"/>
              <a:t> and 10 </a:t>
            </a:r>
            <a:r>
              <a:rPr lang="en-US" sz="9600" dirty="0" err="1"/>
              <a:t>yr</a:t>
            </a:r>
            <a:r>
              <a:rPr lang="en-US" sz="9600" dirty="0"/>
              <a:t> projections</a:t>
            </a:r>
          </a:p>
          <a:p>
            <a:pPr>
              <a:lnSpc>
                <a:spcPct val="120000"/>
              </a:lnSpc>
            </a:pPr>
            <a:endParaRPr lang="en-US" sz="9600" dirty="0"/>
          </a:p>
          <a:p>
            <a:pPr>
              <a:lnSpc>
                <a:spcPct val="120000"/>
              </a:lnSpc>
            </a:pPr>
            <a:r>
              <a:rPr lang="en-US" sz="9600" dirty="0"/>
              <a:t>For example, data shows 175,514 new housing units to be built citywide 2015-2019 but fewer than 2,000 in the years 2019-2024</a:t>
            </a:r>
          </a:p>
          <a:p>
            <a:pPr>
              <a:lnSpc>
                <a:spcPct val="120000"/>
              </a:lnSpc>
            </a:pPr>
            <a:endParaRPr lang="en-US" sz="9600" dirty="0"/>
          </a:p>
          <a:p>
            <a:pPr>
              <a:lnSpc>
                <a:spcPct val="120000"/>
              </a:lnSpc>
            </a:pPr>
            <a:r>
              <a:rPr lang="en-US" sz="9600" dirty="0"/>
              <a:t> Not a single unit projected to be built in Brooklyn from 2019-2024.</a:t>
            </a:r>
          </a:p>
          <a:p>
            <a:pPr>
              <a:lnSpc>
                <a:spcPct val="120000"/>
              </a:lnSpc>
            </a:pPr>
            <a:endParaRPr lang="en-US" sz="9600" dirty="0"/>
          </a:p>
          <a:p>
            <a:pPr marL="0" indent="0">
              <a:buNone/>
            </a:pPr>
            <a:r>
              <a:rPr lang="en-US" sz="9600" i="1" dirty="0"/>
              <a:t>Data source: NYC SCA, Projected new Housing starts used in 2016-2024 Enrollment projections, 2016-2029 capital plan, March 2017</a:t>
            </a:r>
          </a:p>
        </p:txBody>
      </p:sp>
    </p:spTree>
    <p:extLst>
      <p:ext uri="{BB962C8B-B14F-4D97-AF65-F5344CB8AC3E}">
        <p14:creationId xmlns:p14="http://schemas.microsoft.com/office/powerpoint/2010/main" val="2174018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Problems with school planning process  </a:t>
            </a:r>
          </a:p>
        </p:txBody>
      </p:sp>
      <p:sp>
        <p:nvSpPr>
          <p:cNvPr id="3" name="Content Placeholder 2"/>
          <p:cNvSpPr>
            <a:spLocks noGrp="1"/>
          </p:cNvSpPr>
          <p:nvPr>
            <p:ph idx="1"/>
          </p:nvPr>
        </p:nvSpPr>
        <p:spPr>
          <a:xfrm>
            <a:off x="838200" y="1512116"/>
            <a:ext cx="10515600" cy="4888684"/>
          </a:xfrm>
        </p:spPr>
        <p:txBody>
          <a:bodyPr>
            <a:normAutofit/>
          </a:bodyPr>
          <a:lstStyle/>
          <a:p>
            <a:pPr>
              <a:lnSpc>
                <a:spcPct val="120000"/>
              </a:lnSpc>
            </a:pPr>
            <a:r>
              <a:rPr lang="en-US" dirty="0"/>
              <a:t>Thresholds in city planning process very high</a:t>
            </a:r>
          </a:p>
          <a:p>
            <a:pPr>
              <a:lnSpc>
                <a:spcPct val="120000"/>
              </a:lnSpc>
            </a:pPr>
            <a:endParaRPr lang="en-US" dirty="0"/>
          </a:p>
          <a:p>
            <a:pPr>
              <a:lnSpc>
                <a:spcPct val="120000"/>
              </a:lnSpc>
            </a:pPr>
            <a:r>
              <a:rPr lang="en-US" dirty="0"/>
              <a:t>A new residential project has to be predicted to increase school overcrowding by at least 5% to even consider need for new school --even where schools are already overcrowded</a:t>
            </a:r>
          </a:p>
          <a:p>
            <a:pPr>
              <a:lnSpc>
                <a:spcPct val="120000"/>
              </a:lnSpc>
            </a:pPr>
            <a:endParaRPr lang="en-US" dirty="0"/>
          </a:p>
          <a:p>
            <a:pPr>
              <a:lnSpc>
                <a:spcPct val="120000"/>
              </a:lnSpc>
            </a:pPr>
            <a:r>
              <a:rPr lang="en-US" dirty="0"/>
              <a:t>Planning process does not take into account cumulative residential development – only considers each proposed project separately. </a:t>
            </a:r>
          </a:p>
          <a:p>
            <a:endParaRPr lang="en-US" dirty="0"/>
          </a:p>
        </p:txBody>
      </p:sp>
    </p:spTree>
    <p:extLst>
      <p:ext uri="{BB962C8B-B14F-4D97-AF65-F5344CB8AC3E}">
        <p14:creationId xmlns:p14="http://schemas.microsoft.com/office/powerpoint/2010/main" val="1235395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6A00D3C-33A3-43E7-96AE-A6FB05AD3E70}"/>
              </a:ext>
            </a:extLst>
          </p:cNvPr>
          <p:cNvSpPr txBox="1"/>
          <p:nvPr/>
        </p:nvSpPr>
        <p:spPr>
          <a:xfrm>
            <a:off x="2341418" y="471055"/>
            <a:ext cx="6253642" cy="954107"/>
          </a:xfrm>
          <a:prstGeom prst="rect">
            <a:avLst/>
          </a:prstGeom>
          <a:noFill/>
        </p:spPr>
        <p:txBody>
          <a:bodyPr wrap="square" rtlCol="0">
            <a:spAutoFit/>
          </a:bodyPr>
          <a:lstStyle/>
          <a:p>
            <a:pPr algn="ctr"/>
            <a:r>
              <a:rPr lang="en-US" sz="2800" dirty="0"/>
              <a:t>NYC EXPERIENCING A BUILDING BOOM  AS SHOWN BY HOUSING STARTS</a:t>
            </a:r>
          </a:p>
        </p:txBody>
      </p:sp>
      <p:graphicFrame>
        <p:nvGraphicFramePr>
          <p:cNvPr id="8" name="Chart 7">
            <a:extLst>
              <a:ext uri="{FF2B5EF4-FFF2-40B4-BE49-F238E27FC236}">
                <a16:creationId xmlns:a16="http://schemas.microsoft.com/office/drawing/2014/main" id="{523D61B5-B65A-442A-9295-20FA404DA1CD}"/>
              </a:ext>
            </a:extLst>
          </p:cNvPr>
          <p:cNvGraphicFramePr>
            <a:graphicFrameLocks/>
          </p:cNvGraphicFramePr>
          <p:nvPr>
            <p:extLst>
              <p:ext uri="{D42A27DB-BD31-4B8C-83A1-F6EECF244321}">
                <p14:modId xmlns:p14="http://schemas.microsoft.com/office/powerpoint/2010/main" val="2249492350"/>
              </p:ext>
            </p:extLst>
          </p:nvPr>
        </p:nvGraphicFramePr>
        <p:xfrm>
          <a:off x="1454727" y="1219201"/>
          <a:ext cx="8631382" cy="51677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22976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544B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A2AE9E3-4020-4A76-811C-7AA9F610C111}"/>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City population is growing fast </a:t>
            </a:r>
          </a:p>
        </p:txBody>
      </p:sp>
      <p:pic>
        <p:nvPicPr>
          <p:cNvPr id="16" name="Content Placeholder 4">
            <a:extLst>
              <a:ext uri="{FF2B5EF4-FFF2-40B4-BE49-F238E27FC236}">
                <a16:creationId xmlns:a16="http://schemas.microsoft.com/office/drawing/2014/main" id="{7362D3C7-9BFD-4376-B399-57F43232513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35546" y="961812"/>
            <a:ext cx="6994307" cy="4930987"/>
          </a:xfrm>
          <a:prstGeom prst="rect">
            <a:avLst/>
          </a:prstGeom>
        </p:spPr>
      </p:pic>
    </p:spTree>
    <p:extLst>
      <p:ext uri="{BB962C8B-B14F-4D97-AF65-F5344CB8AC3E}">
        <p14:creationId xmlns:p14="http://schemas.microsoft.com/office/powerpoint/2010/main" val="3952163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069BB20-C1D0-4E58-BE23-604B80014ABE}"/>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New five year plan will be introduced this fall</a:t>
            </a:r>
          </a:p>
        </p:txBody>
      </p:sp>
      <p:sp>
        <p:nvSpPr>
          <p:cNvPr id="3" name="Content Placeholder 2">
            <a:extLst>
              <a:ext uri="{FF2B5EF4-FFF2-40B4-BE49-F238E27FC236}">
                <a16:creationId xmlns:a16="http://schemas.microsoft.com/office/drawing/2014/main" id="{B6E6AC05-8FBB-4770-B0BA-BC5A1A353051}"/>
              </a:ext>
            </a:extLst>
          </p:cNvPr>
          <p:cNvSpPr>
            <a:spLocks noGrp="1"/>
          </p:cNvSpPr>
          <p:nvPr>
            <p:ph idx="1"/>
          </p:nvPr>
        </p:nvSpPr>
        <p:spPr>
          <a:xfrm>
            <a:off x="943897" y="2753935"/>
            <a:ext cx="10068877" cy="3627199"/>
          </a:xfrm>
        </p:spPr>
        <p:txBody>
          <a:bodyPr>
            <a:normAutofit fontScale="25000" lnSpcReduction="20000"/>
          </a:bodyPr>
          <a:lstStyle/>
          <a:p>
            <a:r>
              <a:rPr lang="en-US" sz="12800" dirty="0">
                <a:solidFill>
                  <a:srgbClr val="000000"/>
                </a:solidFill>
              </a:rPr>
              <a:t>In 2016, the Mayor promised to fully fund the capital plan to meet the DOE projected need for school seats.</a:t>
            </a:r>
          </a:p>
          <a:p>
            <a:endParaRPr lang="en-US" sz="12800" dirty="0">
              <a:solidFill>
                <a:srgbClr val="000000"/>
              </a:solidFill>
            </a:endParaRPr>
          </a:p>
          <a:p>
            <a:r>
              <a:rPr lang="en-US" sz="12800" dirty="0">
                <a:solidFill>
                  <a:srgbClr val="000000"/>
                </a:solidFill>
              </a:rPr>
              <a:t>That means at least </a:t>
            </a:r>
            <a:r>
              <a:rPr lang="en-US" sz="12800" dirty="0"/>
              <a:t>38,000 currently unfunded seats plus whatever portion of 44,000 K12 seats in the current plan are unbuilt.</a:t>
            </a:r>
            <a:endParaRPr lang="en-US" sz="12800" dirty="0">
              <a:solidFill>
                <a:srgbClr val="000000"/>
              </a:solidFill>
            </a:endParaRPr>
          </a:p>
          <a:p>
            <a:endParaRPr lang="en-US" sz="12800" dirty="0">
              <a:solidFill>
                <a:srgbClr val="000000"/>
              </a:solidFill>
            </a:endParaRPr>
          </a:p>
          <a:p>
            <a:r>
              <a:rPr lang="en-US" sz="12800" i="1" dirty="0">
                <a:solidFill>
                  <a:srgbClr val="000000"/>
                </a:solidFill>
              </a:rPr>
              <a:t>Will you sign a letter asking him to fulfill his promise?</a:t>
            </a:r>
          </a:p>
          <a:p>
            <a:endParaRPr lang="en-US" sz="2000" dirty="0">
              <a:solidFill>
                <a:srgbClr val="000000"/>
              </a:solidFill>
            </a:endParaRPr>
          </a:p>
          <a:p>
            <a:endParaRPr lang="en-US" sz="2000" dirty="0">
              <a:solidFill>
                <a:srgbClr val="000000"/>
              </a:solidFill>
            </a:endParaRPr>
          </a:p>
          <a:p>
            <a:endParaRPr lang="en-US" sz="2000" dirty="0">
              <a:solidFill>
                <a:srgbClr val="000000"/>
              </a:solidFill>
            </a:endParaRPr>
          </a:p>
          <a:p>
            <a:endParaRPr lang="en-US" sz="2000" dirty="0">
              <a:solidFill>
                <a:srgbClr val="000000"/>
              </a:solidFill>
            </a:endParaRPr>
          </a:p>
        </p:txBody>
      </p:sp>
    </p:spTree>
    <p:extLst>
      <p:ext uri="{BB962C8B-B14F-4D97-AF65-F5344CB8AC3E}">
        <p14:creationId xmlns:p14="http://schemas.microsoft.com/office/powerpoint/2010/main" val="1692295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 need a new planning process for schools</a:t>
            </a:r>
          </a:p>
        </p:txBody>
      </p:sp>
      <p:sp>
        <p:nvSpPr>
          <p:cNvPr id="6" name="TextBox 5"/>
          <p:cNvSpPr txBox="1"/>
          <p:nvPr/>
        </p:nvSpPr>
        <p:spPr>
          <a:xfrm>
            <a:off x="1005840" y="1690688"/>
            <a:ext cx="9940834" cy="5262979"/>
          </a:xfrm>
          <a:prstGeom prst="rect">
            <a:avLst/>
          </a:prstGeom>
          <a:noFill/>
        </p:spPr>
        <p:txBody>
          <a:bodyPr wrap="square" rtlCol="0">
            <a:spAutoFit/>
          </a:bodyPr>
          <a:lstStyle/>
          <a:p>
            <a:pPr marL="285750" indent="-285750">
              <a:buFont typeface="Arial" charset="0"/>
              <a:buChar char="•"/>
            </a:pPr>
            <a:r>
              <a:rPr lang="en-US" sz="2800" dirty="0"/>
              <a:t>Given rapid pace of development throughout the city,  school overcrowding will become even worse </a:t>
            </a:r>
          </a:p>
          <a:p>
            <a:pPr marL="285750" indent="-285750">
              <a:buFont typeface="Arial" charset="0"/>
              <a:buChar char="•"/>
            </a:pPr>
            <a:endParaRPr lang="en-US" sz="2800" dirty="0"/>
          </a:p>
          <a:p>
            <a:pPr marL="285750" indent="-285750">
              <a:buFont typeface="Arial" charset="0"/>
              <a:buChar char="•"/>
            </a:pPr>
            <a:r>
              <a:rPr lang="en-US" sz="2800" dirty="0"/>
              <a:t>We need reforms so that schools are built along with new housing and not lagging years later &amp; based on realistic 10-yr not 5yr projections </a:t>
            </a:r>
          </a:p>
          <a:p>
            <a:pPr marL="285750" indent="-285750">
              <a:buFont typeface="Arial" charset="0"/>
              <a:buChar char="•"/>
            </a:pPr>
            <a:endParaRPr lang="en-US" sz="2800" dirty="0"/>
          </a:p>
          <a:p>
            <a:pPr marL="285750" indent="-285750">
              <a:buFont typeface="Arial" charset="0"/>
              <a:buChar char="•"/>
            </a:pPr>
            <a:r>
              <a:rPr lang="en-US" sz="2800" dirty="0"/>
              <a:t>In most large states and districts, developers have to pay an “impact fee” to help fund new infrastructure including schools, </a:t>
            </a:r>
            <a:r>
              <a:rPr lang="en-US" sz="2800" b="1" i="1" dirty="0"/>
              <a:t>but not in NYC </a:t>
            </a:r>
          </a:p>
          <a:p>
            <a:pPr marL="285750" indent="-285750">
              <a:buFont typeface="Arial" charset="0"/>
              <a:buChar char="•"/>
            </a:pPr>
            <a:endParaRPr lang="en-US" sz="2800" b="1" i="1" dirty="0"/>
          </a:p>
          <a:p>
            <a:pPr marL="285750" indent="-285750">
              <a:buFont typeface="Arial" charset="0"/>
              <a:buChar char="•"/>
            </a:pPr>
            <a:endParaRPr lang="en-US" sz="2800" b="1" i="1" dirty="0"/>
          </a:p>
        </p:txBody>
      </p:sp>
    </p:spTree>
    <p:extLst>
      <p:ext uri="{BB962C8B-B14F-4D97-AF65-F5344CB8AC3E}">
        <p14:creationId xmlns:p14="http://schemas.microsoft.com/office/powerpoint/2010/main" val="2219797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5E11E-46B3-4DC1-999A-414B241745B3}"/>
              </a:ext>
            </a:extLst>
          </p:cNvPr>
          <p:cNvSpPr>
            <a:spLocks noGrp="1"/>
          </p:cNvSpPr>
          <p:nvPr>
            <p:ph type="title"/>
          </p:nvPr>
        </p:nvSpPr>
        <p:spPr>
          <a:solidFill>
            <a:schemeClr val="accent4"/>
          </a:solidFill>
        </p:spPr>
        <p:txBody>
          <a:bodyPr/>
          <a:lstStyle/>
          <a:p>
            <a:pPr algn="ctr"/>
            <a:r>
              <a:rPr lang="en-US" dirty="0"/>
              <a:t>OTHER ISSUES </a:t>
            </a:r>
          </a:p>
        </p:txBody>
      </p:sp>
    </p:spTree>
    <p:extLst>
      <p:ext uri="{BB962C8B-B14F-4D97-AF65-F5344CB8AC3E}">
        <p14:creationId xmlns:p14="http://schemas.microsoft.com/office/powerpoint/2010/main" val="2459500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91228-7BA2-4382-9AC0-F94F78E8B593}"/>
              </a:ext>
            </a:extLst>
          </p:cNvPr>
          <p:cNvSpPr>
            <a:spLocks noGrp="1"/>
          </p:cNvSpPr>
          <p:nvPr>
            <p:ph type="title"/>
          </p:nvPr>
        </p:nvSpPr>
        <p:spPr>
          <a:xfrm>
            <a:off x="838199" y="365125"/>
            <a:ext cx="11005457" cy="1325563"/>
          </a:xfrm>
        </p:spPr>
        <p:txBody>
          <a:bodyPr/>
          <a:lstStyle/>
          <a:p>
            <a:r>
              <a:rPr lang="en-US" dirty="0"/>
              <a:t>Our class size lawsuit </a:t>
            </a:r>
          </a:p>
        </p:txBody>
      </p:sp>
      <p:sp>
        <p:nvSpPr>
          <p:cNvPr id="3" name="Content Placeholder 2">
            <a:extLst>
              <a:ext uri="{FF2B5EF4-FFF2-40B4-BE49-F238E27FC236}">
                <a16:creationId xmlns:a16="http://schemas.microsoft.com/office/drawing/2014/main" id="{667E2242-1D89-4CC6-8C8F-4B8FE8020772}"/>
              </a:ext>
            </a:extLst>
          </p:cNvPr>
          <p:cNvSpPr>
            <a:spLocks noGrp="1"/>
          </p:cNvSpPr>
          <p:nvPr>
            <p:ph idx="1"/>
          </p:nvPr>
        </p:nvSpPr>
        <p:spPr>
          <a:xfrm>
            <a:off x="838199" y="1454727"/>
            <a:ext cx="10515601" cy="4722237"/>
          </a:xfrm>
        </p:spPr>
        <p:txBody>
          <a:bodyPr>
            <a:normAutofit fontScale="85000" lnSpcReduction="20000"/>
          </a:bodyPr>
          <a:lstStyle/>
          <a:p>
            <a:r>
              <a:rPr lang="en-US" dirty="0"/>
              <a:t>The Contracts for Excellence law passed in 2007 required NYC to lower class sizes in all grades – instead class sizes have increased citywide</a:t>
            </a:r>
          </a:p>
          <a:p>
            <a:endParaRPr lang="en-US" dirty="0"/>
          </a:p>
          <a:p>
            <a:r>
              <a:rPr lang="en-US" dirty="0"/>
              <a:t>Nine NYC parents &amp; CSM filed a lawsuit in January 2018 vs State Education Dept &amp; NYC DOE for failure to reduce class </a:t>
            </a:r>
          </a:p>
          <a:p>
            <a:endParaRPr lang="en-US" dirty="0"/>
          </a:p>
          <a:p>
            <a:r>
              <a:rPr lang="en-US" dirty="0"/>
              <a:t>August Judge ruled against us.</a:t>
            </a:r>
          </a:p>
          <a:p>
            <a:endParaRPr lang="en-US" dirty="0"/>
          </a:p>
          <a:p>
            <a:r>
              <a:rPr lang="en-US" dirty="0"/>
              <a:t>Judge </a:t>
            </a:r>
            <a:r>
              <a:rPr lang="en-US" dirty="0" err="1"/>
              <a:t>Zwack</a:t>
            </a:r>
            <a:r>
              <a:rPr lang="en-US" dirty="0"/>
              <a:t> did not engage with any of the facts or our legal arguments and just said that the State commissioner has complete discretion to determine whether the city has complied with the law.</a:t>
            </a:r>
          </a:p>
          <a:p>
            <a:endParaRPr lang="en-US" dirty="0"/>
          </a:p>
          <a:p>
            <a:r>
              <a:rPr lang="en-US" dirty="0"/>
              <a:t>We are now in the process of appealing the case. </a:t>
            </a:r>
          </a:p>
          <a:p>
            <a:endParaRPr lang="en-US" dirty="0"/>
          </a:p>
        </p:txBody>
      </p:sp>
    </p:spTree>
    <p:extLst>
      <p:ext uri="{BB962C8B-B14F-4D97-AF65-F5344CB8AC3E}">
        <p14:creationId xmlns:p14="http://schemas.microsoft.com/office/powerpoint/2010/main" val="4034975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C2F7F-F0F4-4AAB-A751-901ED7C597A2}"/>
              </a:ext>
            </a:extLst>
          </p:cNvPr>
          <p:cNvSpPr>
            <a:spLocks noGrp="1"/>
          </p:cNvSpPr>
          <p:nvPr>
            <p:ph type="title"/>
          </p:nvPr>
        </p:nvSpPr>
        <p:spPr/>
        <p:txBody>
          <a:bodyPr/>
          <a:lstStyle/>
          <a:p>
            <a:r>
              <a:rPr lang="en-US" dirty="0"/>
              <a:t>Two other issues we are working on </a:t>
            </a:r>
          </a:p>
        </p:txBody>
      </p:sp>
      <p:sp>
        <p:nvSpPr>
          <p:cNvPr id="3" name="Content Placeholder 2">
            <a:extLst>
              <a:ext uri="{FF2B5EF4-FFF2-40B4-BE49-F238E27FC236}">
                <a16:creationId xmlns:a16="http://schemas.microsoft.com/office/drawing/2014/main" id="{087B3610-C6D3-4290-8C0E-4540D6BF627B}"/>
              </a:ext>
            </a:extLst>
          </p:cNvPr>
          <p:cNvSpPr>
            <a:spLocks noGrp="1"/>
          </p:cNvSpPr>
          <p:nvPr>
            <p:ph idx="1"/>
          </p:nvPr>
        </p:nvSpPr>
        <p:spPr/>
        <p:txBody>
          <a:bodyPr/>
          <a:lstStyle/>
          <a:p>
            <a:r>
              <a:rPr lang="en-US" dirty="0"/>
              <a:t>College Board: PSAT and SAT asks students personal questions and sells their data – US Dept. of Education says violates federal and state law </a:t>
            </a:r>
          </a:p>
          <a:p>
            <a:endParaRPr lang="en-US" dirty="0"/>
          </a:p>
          <a:p>
            <a:r>
              <a:rPr lang="en-US" dirty="0"/>
              <a:t>Gender bias of SHSAT – girls do better on state exams and grades but far worse on that exam which has been shown to be biased vs girls. </a:t>
            </a:r>
          </a:p>
          <a:p>
            <a:endParaRPr lang="en-US" dirty="0"/>
          </a:p>
          <a:p>
            <a:r>
              <a:rPr lang="en-US" dirty="0"/>
              <a:t>We are looking for parents concerned about either of these issues.</a:t>
            </a:r>
          </a:p>
        </p:txBody>
      </p:sp>
    </p:spTree>
    <p:extLst>
      <p:ext uri="{BB962C8B-B14F-4D97-AF65-F5344CB8AC3E}">
        <p14:creationId xmlns:p14="http://schemas.microsoft.com/office/powerpoint/2010/main" val="3279035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58" y="78192"/>
            <a:ext cx="12083142" cy="1442495"/>
          </a:xfrm>
          <a:noFill/>
          <a:ln>
            <a:solidFill>
              <a:schemeClr val="bg1"/>
            </a:solidFill>
          </a:ln>
        </p:spPr>
        <p:txBody>
          <a:bodyPr>
            <a:normAutofit/>
          </a:bodyPr>
          <a:lstStyle/>
          <a:p>
            <a:pPr algn="ctr"/>
            <a:r>
              <a:rPr lang="en-US" dirty="0"/>
              <a:t>575, 000 NYC students in overcrowded schools</a:t>
            </a:r>
            <a:br>
              <a:rPr lang="en-US" dirty="0"/>
            </a:br>
            <a:r>
              <a:rPr lang="en-US" dirty="0"/>
              <a:t>(56% total)</a:t>
            </a:r>
          </a:p>
        </p:txBody>
      </p:sp>
      <p:sp>
        <p:nvSpPr>
          <p:cNvPr id="3" name="Content Placeholder 2"/>
          <p:cNvSpPr>
            <a:spLocks noGrp="1"/>
          </p:cNvSpPr>
          <p:nvPr>
            <p:ph idx="1"/>
          </p:nvPr>
        </p:nvSpPr>
        <p:spPr>
          <a:xfrm>
            <a:off x="1085850" y="1179443"/>
            <a:ext cx="10267950" cy="5458424"/>
          </a:xfrm>
        </p:spPr>
        <p:txBody>
          <a:bodyPr>
            <a:noAutofit/>
          </a:bodyPr>
          <a:lstStyle/>
          <a:p>
            <a:pPr>
              <a:lnSpc>
                <a:spcPct val="120000"/>
              </a:lnSpc>
            </a:pPr>
            <a:endParaRPr lang="en-US" sz="2000" dirty="0"/>
          </a:p>
          <a:p>
            <a:pPr>
              <a:lnSpc>
                <a:spcPct val="120000"/>
              </a:lnSpc>
            </a:pPr>
            <a:endParaRPr lang="en-US" sz="2000" i="1" dirty="0"/>
          </a:p>
          <a:p>
            <a:pPr>
              <a:lnSpc>
                <a:spcPct val="120000"/>
              </a:lnSpc>
            </a:pPr>
            <a:endParaRPr lang="en-US" sz="2000" i="1" dirty="0"/>
          </a:p>
          <a:p>
            <a:pPr>
              <a:lnSpc>
                <a:spcPct val="120000"/>
              </a:lnSpc>
            </a:pPr>
            <a:endParaRPr lang="en-US" sz="2000" i="1" dirty="0"/>
          </a:p>
          <a:p>
            <a:pPr>
              <a:lnSpc>
                <a:spcPct val="120000"/>
              </a:lnSpc>
            </a:pPr>
            <a:endParaRPr lang="en-US" sz="2000" i="1" dirty="0"/>
          </a:p>
          <a:p>
            <a:pPr>
              <a:lnSpc>
                <a:spcPct val="120000"/>
              </a:lnSpc>
            </a:pPr>
            <a:endParaRPr lang="en-US" sz="2000" i="1" dirty="0"/>
          </a:p>
          <a:p>
            <a:pPr marL="0" indent="0">
              <a:lnSpc>
                <a:spcPct val="120000"/>
              </a:lnSpc>
              <a:buNone/>
            </a:pPr>
            <a:br>
              <a:rPr lang="en-US" sz="2000" dirty="0"/>
            </a:br>
            <a:endParaRPr lang="en-US" sz="2000" dirty="0"/>
          </a:p>
          <a:p>
            <a:pPr marL="0" indent="0">
              <a:lnSpc>
                <a:spcPct val="120000"/>
              </a:lnSpc>
              <a:buNone/>
            </a:pPr>
            <a:endParaRPr lang="en-US" sz="2000" i="1" dirty="0"/>
          </a:p>
          <a:p>
            <a:pPr marL="0" indent="0">
              <a:lnSpc>
                <a:spcPct val="120000"/>
              </a:lnSpc>
              <a:buNone/>
            </a:pPr>
            <a:endParaRPr lang="en-US" sz="2000" i="1" dirty="0"/>
          </a:p>
          <a:p>
            <a:pPr marL="0" indent="0">
              <a:lnSpc>
                <a:spcPct val="120000"/>
              </a:lnSpc>
              <a:buNone/>
            </a:pPr>
            <a:r>
              <a:rPr lang="en-US" sz="2000" i="1" dirty="0"/>
              <a:t>Data source: Schools at or above 100% according to SCA “Blue Book” 2016-2017</a:t>
            </a:r>
          </a:p>
        </p:txBody>
      </p:sp>
      <p:graphicFrame>
        <p:nvGraphicFramePr>
          <p:cNvPr id="4" name="Chart 3">
            <a:extLst>
              <a:ext uri="{FF2B5EF4-FFF2-40B4-BE49-F238E27FC236}">
                <a16:creationId xmlns:a16="http://schemas.microsoft.com/office/drawing/2014/main" id="{EB85EE95-D01E-4DF3-9E85-D7C0DB6ADA27}"/>
              </a:ext>
            </a:extLst>
          </p:cNvPr>
          <p:cNvGraphicFramePr>
            <a:graphicFrameLocks/>
          </p:cNvGraphicFramePr>
          <p:nvPr>
            <p:extLst>
              <p:ext uri="{D42A27DB-BD31-4B8C-83A1-F6EECF244321}">
                <p14:modId xmlns:p14="http://schemas.microsoft.com/office/powerpoint/2010/main" val="1996365795"/>
              </p:ext>
            </p:extLst>
          </p:nvPr>
        </p:nvGraphicFramePr>
        <p:xfrm>
          <a:off x="1583441" y="1591485"/>
          <a:ext cx="8645236" cy="4419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450774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E1BED-4C11-43D7-8B41-7ED0BB628E08}"/>
              </a:ext>
            </a:extLst>
          </p:cNvPr>
          <p:cNvSpPr>
            <a:spLocks noGrp="1"/>
          </p:cNvSpPr>
          <p:nvPr>
            <p:ph type="title"/>
          </p:nvPr>
        </p:nvSpPr>
        <p:spPr>
          <a:xfrm>
            <a:off x="838200" y="365126"/>
            <a:ext cx="10515600" cy="673966"/>
          </a:xfrm>
        </p:spPr>
        <p:txBody>
          <a:bodyPr>
            <a:normAutofit fontScale="90000"/>
          </a:bodyPr>
          <a:lstStyle/>
          <a:p>
            <a:r>
              <a:rPr lang="en-US" dirty="0"/>
              <a:t>Girls vs Boys admitted to specialized high schools </a:t>
            </a:r>
          </a:p>
        </p:txBody>
      </p:sp>
      <p:graphicFrame>
        <p:nvGraphicFramePr>
          <p:cNvPr id="6" name="Content Placeholder 5">
            <a:extLst>
              <a:ext uri="{FF2B5EF4-FFF2-40B4-BE49-F238E27FC236}">
                <a16:creationId xmlns:a16="http://schemas.microsoft.com/office/drawing/2014/main" id="{B23CDD3B-3D81-4BEC-BA67-D923332E7B05}"/>
              </a:ext>
            </a:extLst>
          </p:cNvPr>
          <p:cNvGraphicFramePr>
            <a:graphicFrameLocks noGrp="1"/>
          </p:cNvGraphicFramePr>
          <p:nvPr>
            <p:ph idx="1"/>
            <p:extLst>
              <p:ext uri="{D42A27DB-BD31-4B8C-83A1-F6EECF244321}">
                <p14:modId xmlns:p14="http://schemas.microsoft.com/office/powerpoint/2010/main" val="2141392800"/>
              </p:ext>
            </p:extLst>
          </p:nvPr>
        </p:nvGraphicFramePr>
        <p:xfrm>
          <a:off x="221673" y="-213664"/>
          <a:ext cx="11204863" cy="69469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96474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1163B-D46F-4FCD-9F3D-36446BBA612A}"/>
              </a:ext>
            </a:extLst>
          </p:cNvPr>
          <p:cNvSpPr>
            <a:spLocks noGrp="1"/>
          </p:cNvSpPr>
          <p:nvPr>
            <p:ph type="title"/>
          </p:nvPr>
        </p:nvSpPr>
        <p:spPr/>
        <p:txBody>
          <a:bodyPr/>
          <a:lstStyle/>
          <a:p>
            <a:r>
              <a:rPr lang="en-US" dirty="0"/>
              <a:t>PS 25 – small school in District 16 </a:t>
            </a:r>
          </a:p>
        </p:txBody>
      </p:sp>
      <p:sp>
        <p:nvSpPr>
          <p:cNvPr id="3" name="Content Placeholder 2">
            <a:extLst>
              <a:ext uri="{FF2B5EF4-FFF2-40B4-BE49-F238E27FC236}">
                <a16:creationId xmlns:a16="http://schemas.microsoft.com/office/drawing/2014/main" id="{1FCB8999-C4C0-463D-8D35-0E4FDC28D440}"/>
              </a:ext>
            </a:extLst>
          </p:cNvPr>
          <p:cNvSpPr>
            <a:spLocks noGrp="1"/>
          </p:cNvSpPr>
          <p:nvPr>
            <p:ph idx="1"/>
          </p:nvPr>
        </p:nvSpPr>
        <p:spPr>
          <a:xfrm>
            <a:off x="838200" y="1454727"/>
            <a:ext cx="10515600" cy="4722236"/>
          </a:xfrm>
        </p:spPr>
        <p:txBody>
          <a:bodyPr/>
          <a:lstStyle/>
          <a:p>
            <a:r>
              <a:rPr lang="en-US" dirty="0"/>
              <a:t>We are fighting to save the school which DOE wants to close due to low enrollment </a:t>
            </a:r>
          </a:p>
          <a:p>
            <a:endParaRPr lang="en-US" dirty="0"/>
          </a:p>
          <a:p>
            <a:r>
              <a:rPr lang="en-US" dirty="0"/>
              <a:t>DOE wants to close it and put two charter schools in the building</a:t>
            </a:r>
          </a:p>
          <a:p>
            <a:endParaRPr lang="en-US" dirty="0"/>
          </a:p>
          <a:p>
            <a:endParaRPr lang="en-US" dirty="0"/>
          </a:p>
          <a:p>
            <a:r>
              <a:rPr lang="en-US" dirty="0"/>
              <a:t>Yet PS 25 outperforms NYC average on test scores despite 100% children in poverty, 22% homeless, about 33% children with special needs </a:t>
            </a:r>
          </a:p>
        </p:txBody>
      </p:sp>
    </p:spTree>
    <p:extLst>
      <p:ext uri="{BB962C8B-B14F-4D97-AF65-F5344CB8AC3E}">
        <p14:creationId xmlns:p14="http://schemas.microsoft.com/office/powerpoint/2010/main" val="3223678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2EA4B-8FAB-4FB2-AB94-AEACB64E7C23}"/>
              </a:ext>
            </a:extLst>
          </p:cNvPr>
          <p:cNvSpPr>
            <a:spLocks noGrp="1"/>
          </p:cNvSpPr>
          <p:nvPr>
            <p:ph type="title"/>
          </p:nvPr>
        </p:nvSpPr>
        <p:spPr/>
        <p:txBody>
          <a:bodyPr/>
          <a:lstStyle/>
          <a:p>
            <a:r>
              <a:rPr lang="en-US" dirty="0"/>
              <a:t>PS 25 proficiency rates on state tests </a:t>
            </a:r>
            <a:br>
              <a:rPr lang="en-US" dirty="0"/>
            </a:br>
            <a:r>
              <a:rPr lang="en-US" dirty="0"/>
              <a:t>2014-2018</a:t>
            </a:r>
          </a:p>
        </p:txBody>
      </p:sp>
      <p:pic>
        <p:nvPicPr>
          <p:cNvPr id="4" name="Content Placeholder 3">
            <a:extLst>
              <a:ext uri="{FF2B5EF4-FFF2-40B4-BE49-F238E27FC236}">
                <a16:creationId xmlns:a16="http://schemas.microsoft.com/office/drawing/2014/main" id="{EF84BF34-0BD8-4E2C-AE93-FC69F693A358}"/>
              </a:ext>
            </a:extLst>
          </p:cNvPr>
          <p:cNvPicPr>
            <a:picLocks noGrp="1" noChangeAspect="1"/>
          </p:cNvPicPr>
          <p:nvPr>
            <p:ph idx="1"/>
          </p:nvPr>
        </p:nvPicPr>
        <p:blipFill>
          <a:blip r:embed="rId2"/>
          <a:stretch>
            <a:fillRect/>
          </a:stretch>
        </p:blipFill>
        <p:spPr>
          <a:xfrm>
            <a:off x="1613150" y="1825625"/>
            <a:ext cx="8965700" cy="4351338"/>
          </a:xfrm>
          <a:prstGeom prst="rect">
            <a:avLst/>
          </a:prstGeom>
        </p:spPr>
      </p:pic>
    </p:spTree>
    <p:extLst>
      <p:ext uri="{BB962C8B-B14F-4D97-AF65-F5344CB8AC3E}">
        <p14:creationId xmlns:p14="http://schemas.microsoft.com/office/powerpoint/2010/main" val="32961724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CF5EB-61AA-4634-9356-81E3E391AF95}"/>
              </a:ext>
            </a:extLst>
          </p:cNvPr>
          <p:cNvSpPr>
            <a:spLocks noGrp="1"/>
          </p:cNvSpPr>
          <p:nvPr>
            <p:ph type="title"/>
          </p:nvPr>
        </p:nvSpPr>
        <p:spPr/>
        <p:txBody>
          <a:bodyPr>
            <a:normAutofit fontScale="90000"/>
          </a:bodyPr>
          <a:lstStyle/>
          <a:p>
            <a:pPr algn="ctr"/>
            <a:r>
              <a:rPr lang="en-US" dirty="0"/>
              <a:t>PS 25 has the 4</a:t>
            </a:r>
            <a:r>
              <a:rPr lang="en-US" baseline="30000" dirty="0"/>
              <a:t>rd</a:t>
            </a:r>
            <a:r>
              <a:rPr lang="en-US" dirty="0"/>
              <a:t> </a:t>
            </a:r>
            <a:r>
              <a:rPr lang="en-US" b="1" dirty="0"/>
              <a:t>highest </a:t>
            </a:r>
            <a:r>
              <a:rPr lang="en-US" dirty="0"/>
              <a:t>positive impact on student achievement of any of the 661 elementary schools in NYC according to DOE</a:t>
            </a:r>
          </a:p>
        </p:txBody>
      </p:sp>
      <p:pic>
        <p:nvPicPr>
          <p:cNvPr id="4" name="Content Placeholder 3">
            <a:extLst>
              <a:ext uri="{FF2B5EF4-FFF2-40B4-BE49-F238E27FC236}">
                <a16:creationId xmlns:a16="http://schemas.microsoft.com/office/drawing/2014/main" id="{6327AD69-16BF-41BE-A2CE-A382E70E28FB}"/>
              </a:ext>
            </a:extLst>
          </p:cNvPr>
          <p:cNvPicPr>
            <a:picLocks noGrp="1" noChangeAspect="1"/>
          </p:cNvPicPr>
          <p:nvPr>
            <p:ph idx="1"/>
          </p:nvPr>
        </p:nvPicPr>
        <p:blipFill>
          <a:blip r:embed="rId2"/>
          <a:stretch>
            <a:fillRect/>
          </a:stretch>
        </p:blipFill>
        <p:spPr>
          <a:xfrm>
            <a:off x="2039816" y="2011680"/>
            <a:ext cx="7118252" cy="3854548"/>
          </a:xfrm>
          <a:prstGeom prst="rect">
            <a:avLst/>
          </a:prstGeom>
        </p:spPr>
      </p:pic>
      <p:sp>
        <p:nvSpPr>
          <p:cNvPr id="5" name="TextBox 4">
            <a:extLst>
              <a:ext uri="{FF2B5EF4-FFF2-40B4-BE49-F238E27FC236}">
                <a16:creationId xmlns:a16="http://schemas.microsoft.com/office/drawing/2014/main" id="{3C13D859-242C-4EF3-AB2D-A287DE8349BC}"/>
              </a:ext>
            </a:extLst>
          </p:cNvPr>
          <p:cNvSpPr txBox="1"/>
          <p:nvPr/>
        </p:nvSpPr>
        <p:spPr>
          <a:xfrm>
            <a:off x="3737610" y="6217920"/>
            <a:ext cx="3409409" cy="461665"/>
          </a:xfrm>
          <a:prstGeom prst="rect">
            <a:avLst/>
          </a:prstGeom>
          <a:noFill/>
        </p:spPr>
        <p:txBody>
          <a:bodyPr wrap="square" rtlCol="0">
            <a:spAutoFit/>
          </a:bodyPr>
          <a:lstStyle/>
          <a:p>
            <a:r>
              <a:rPr lang="en-US" sz="2400" b="1"/>
              <a:t>The Blue Dot is PS 25 </a:t>
            </a:r>
          </a:p>
        </p:txBody>
      </p:sp>
      <p:sp>
        <p:nvSpPr>
          <p:cNvPr id="6" name="Arrow: Down 5">
            <a:extLst>
              <a:ext uri="{FF2B5EF4-FFF2-40B4-BE49-F238E27FC236}">
                <a16:creationId xmlns:a16="http://schemas.microsoft.com/office/drawing/2014/main" id="{76898105-21E2-430F-9263-7F195973853C}"/>
              </a:ext>
            </a:extLst>
          </p:cNvPr>
          <p:cNvSpPr/>
          <p:nvPr/>
        </p:nvSpPr>
        <p:spPr>
          <a:xfrm rot="3924074">
            <a:off x="6305279" y="270205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76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DB5C-F161-434E-98CC-00112863D3E2}"/>
              </a:ext>
            </a:extLst>
          </p:cNvPr>
          <p:cNvSpPr>
            <a:spLocks noGrp="1"/>
          </p:cNvSpPr>
          <p:nvPr>
            <p:ph type="title"/>
          </p:nvPr>
        </p:nvSpPr>
        <p:spPr>
          <a:xfrm>
            <a:off x="616528" y="18254"/>
            <a:ext cx="10515600" cy="1325563"/>
          </a:xfrm>
        </p:spPr>
        <p:txBody>
          <a:bodyPr/>
          <a:lstStyle/>
          <a:p>
            <a:r>
              <a:rPr lang="en-US"/>
              <a:t>How can you help?</a:t>
            </a:r>
          </a:p>
        </p:txBody>
      </p:sp>
      <p:sp>
        <p:nvSpPr>
          <p:cNvPr id="3" name="Content Placeholder 2">
            <a:extLst>
              <a:ext uri="{FF2B5EF4-FFF2-40B4-BE49-F238E27FC236}">
                <a16:creationId xmlns:a16="http://schemas.microsoft.com/office/drawing/2014/main" id="{A9D79A7F-FF7F-4F1D-AF3A-6AECB089F31F}"/>
              </a:ext>
            </a:extLst>
          </p:cNvPr>
          <p:cNvSpPr>
            <a:spLocks noGrp="1"/>
          </p:cNvSpPr>
          <p:nvPr>
            <p:ph idx="1"/>
          </p:nvPr>
        </p:nvSpPr>
        <p:spPr>
          <a:xfrm>
            <a:off x="332509" y="1343817"/>
            <a:ext cx="11582399" cy="4833147"/>
          </a:xfrm>
        </p:spPr>
        <p:txBody>
          <a:bodyPr>
            <a:normAutofit fontScale="92500" lnSpcReduction="10000"/>
          </a:bodyPr>
          <a:lstStyle/>
          <a:p>
            <a:r>
              <a:rPr lang="en-US" dirty="0"/>
              <a:t>Join our mailing list at </a:t>
            </a:r>
            <a:r>
              <a:rPr lang="en-US" dirty="0">
                <a:hlinkClick r:id="rId2"/>
              </a:rPr>
              <a:t>www.classsizematters.org</a:t>
            </a:r>
            <a:r>
              <a:rPr lang="en-US" dirty="0"/>
              <a:t> or </a:t>
            </a:r>
            <a:r>
              <a:rPr lang="en-US" dirty="0">
                <a:hlinkClick r:id="rId3"/>
              </a:rPr>
              <a:t>https://www.classsizematters.org/sign-up-for-our-newsletter/</a:t>
            </a:r>
            <a:r>
              <a:rPr lang="en-US" dirty="0"/>
              <a:t> </a:t>
            </a:r>
          </a:p>
          <a:p>
            <a:endParaRPr lang="en-US" dirty="0"/>
          </a:p>
          <a:p>
            <a:pPr marL="0" indent="0">
              <a:buNone/>
            </a:pPr>
            <a:endParaRPr lang="en-US" dirty="0"/>
          </a:p>
          <a:p>
            <a:r>
              <a:rPr lang="en-US" dirty="0"/>
              <a:t>Sign our letter to the Mayor/Chancellor to fully fund the Capital plan </a:t>
            </a:r>
          </a:p>
          <a:p>
            <a:endParaRPr lang="en-US" dirty="0"/>
          </a:p>
          <a:p>
            <a:endParaRPr lang="en-US" dirty="0"/>
          </a:p>
          <a:p>
            <a:r>
              <a:rPr lang="en-US" dirty="0"/>
              <a:t>Invite us to speak at your Presidents Council or CEC</a:t>
            </a:r>
          </a:p>
          <a:p>
            <a:endParaRPr lang="en-US" dirty="0"/>
          </a:p>
          <a:p>
            <a:endParaRPr lang="en-US" dirty="0"/>
          </a:p>
          <a:p>
            <a:r>
              <a:rPr lang="en-US" dirty="0"/>
              <a:t>Any questions?  Email us at </a:t>
            </a:r>
            <a:r>
              <a:rPr lang="en-US" dirty="0">
                <a:hlinkClick r:id="rId4"/>
              </a:rPr>
              <a:t>info@classsizematters.org</a:t>
            </a:r>
            <a:r>
              <a:rPr lang="en-US" dirty="0"/>
              <a: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7133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5297D-9495-462C-A2D9-51C6D2E56CF1}"/>
              </a:ext>
            </a:extLst>
          </p:cNvPr>
          <p:cNvSpPr>
            <a:spLocks noGrp="1"/>
          </p:cNvSpPr>
          <p:nvPr>
            <p:ph type="title"/>
          </p:nvPr>
        </p:nvSpPr>
        <p:spPr/>
        <p:txBody>
          <a:bodyPr/>
          <a:lstStyle/>
          <a:p>
            <a:r>
              <a:rPr lang="en-US"/>
              <a:t>Why are our schools so overcrowded?</a:t>
            </a:r>
          </a:p>
        </p:txBody>
      </p:sp>
      <p:sp>
        <p:nvSpPr>
          <p:cNvPr id="6" name="Content Placeholder 2">
            <a:extLst>
              <a:ext uri="{FF2B5EF4-FFF2-40B4-BE49-F238E27FC236}">
                <a16:creationId xmlns:a16="http://schemas.microsoft.com/office/drawing/2014/main" id="{F824B271-1251-4A3C-9E8B-61740A5A9A35}"/>
              </a:ext>
            </a:extLst>
          </p:cNvPr>
          <p:cNvSpPr>
            <a:spLocks noGrp="1"/>
          </p:cNvSpPr>
          <p:nvPr>
            <p:ph idx="1"/>
          </p:nvPr>
        </p:nvSpPr>
        <p:spPr>
          <a:xfrm>
            <a:off x="838200" y="1470991"/>
            <a:ext cx="10515600" cy="4705972"/>
          </a:xfrm>
        </p:spPr>
        <p:txBody>
          <a:bodyPr>
            <a:normAutofit fontScale="92500" lnSpcReduction="20000"/>
          </a:bodyPr>
          <a:lstStyle/>
          <a:p>
            <a:r>
              <a:rPr lang="en-US" dirty="0"/>
              <a:t>Bloomberg claimed to have created 100,000 new seats between 2004 and 2013</a:t>
            </a:r>
          </a:p>
          <a:p>
            <a:endParaRPr lang="en-US" dirty="0"/>
          </a:p>
          <a:p>
            <a:r>
              <a:rPr lang="en-US" dirty="0"/>
              <a:t>Yet only 45,000 new NET seats created if seat loss taken into account </a:t>
            </a:r>
          </a:p>
          <a:p>
            <a:endParaRPr lang="en-US" dirty="0"/>
          </a:p>
          <a:p>
            <a:r>
              <a:rPr lang="en-US" dirty="0"/>
              <a:t>About 55,000 seats were LOST due to lapsed leases, elimination of TCUs (trailers), annexes, and mini- buildings </a:t>
            </a:r>
          </a:p>
          <a:p>
            <a:endParaRPr lang="en-US" dirty="0"/>
          </a:p>
          <a:p>
            <a:r>
              <a:rPr lang="en-US" dirty="0"/>
              <a:t>Also, enrollment grew fast especially at the elementary school level</a:t>
            </a:r>
          </a:p>
          <a:p>
            <a:endParaRPr lang="en-US" dirty="0"/>
          </a:p>
          <a:p>
            <a:r>
              <a:rPr lang="en-US" i="1" dirty="0"/>
              <a:t>The following charts are from our recent Seat Loss report, available online at </a:t>
            </a:r>
            <a:r>
              <a:rPr lang="en-US" i="1" dirty="0">
                <a:hlinkClick r:id="rId2"/>
              </a:rPr>
              <a:t>www.classsizematters.org</a:t>
            </a:r>
            <a:r>
              <a:rPr lang="en-US" i="1" dirty="0"/>
              <a:t>  </a:t>
            </a:r>
          </a:p>
        </p:txBody>
      </p:sp>
    </p:spTree>
    <p:extLst>
      <p:ext uri="{BB962C8B-B14F-4D97-AF65-F5344CB8AC3E}">
        <p14:creationId xmlns:p14="http://schemas.microsoft.com/office/powerpoint/2010/main" val="2776826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a:extLst>
              <a:ext uri="{FF2B5EF4-FFF2-40B4-BE49-F238E27FC236}">
                <a16:creationId xmlns:a16="http://schemas.microsoft.com/office/drawing/2014/main" id="{F51A708C-A3AC-4152-9B1A-964424C679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700" y="1439863"/>
            <a:ext cx="10388600" cy="51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3">
            <a:extLst>
              <a:ext uri="{FF2B5EF4-FFF2-40B4-BE49-F238E27FC236}">
                <a16:creationId xmlns:a16="http://schemas.microsoft.com/office/drawing/2014/main" id="{498D19F9-1758-4B4B-94FD-A7586D1ADFB3}"/>
              </a:ext>
            </a:extLst>
          </p:cNvPr>
          <p:cNvSpPr txBox="1">
            <a:spLocks noChangeArrowheads="1"/>
          </p:cNvSpPr>
          <p:nvPr/>
        </p:nvSpPr>
        <p:spPr bwMode="auto">
          <a:xfrm>
            <a:off x="-2443163" y="471488"/>
            <a:ext cx="169783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dirty="0"/>
              <a:t>While 45,000 net seats gained citywide, nearly all were </a:t>
            </a:r>
          </a:p>
          <a:p>
            <a:pPr algn="ctr" eaLnBrk="1" hangingPunct="1"/>
            <a:r>
              <a:rPr lang="en-US" altLang="en-US" sz="2800" dirty="0"/>
              <a:t>filled by growing number of charter school students </a:t>
            </a:r>
          </a:p>
        </p:txBody>
      </p:sp>
    </p:spTree>
    <p:extLst>
      <p:ext uri="{BB962C8B-B14F-4D97-AF65-F5344CB8AC3E}">
        <p14:creationId xmlns:p14="http://schemas.microsoft.com/office/powerpoint/2010/main" val="4273405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Current DOE five-year capital  (2015-2019) plan underfunded </a:t>
            </a:r>
          </a:p>
        </p:txBody>
      </p:sp>
      <p:sp>
        <p:nvSpPr>
          <p:cNvPr id="3" name="Content Placeholder 2"/>
          <p:cNvSpPr>
            <a:spLocks noGrp="1"/>
          </p:cNvSpPr>
          <p:nvPr>
            <p:ph idx="1"/>
          </p:nvPr>
        </p:nvSpPr>
        <p:spPr>
          <a:xfrm>
            <a:off x="747252" y="1484672"/>
            <a:ext cx="10606547" cy="4969138"/>
          </a:xfrm>
        </p:spPr>
        <p:txBody>
          <a:bodyPr>
            <a:normAutofit fontScale="92500" lnSpcReduction="10000"/>
          </a:bodyPr>
          <a:lstStyle/>
          <a:p>
            <a:r>
              <a:rPr lang="en-US" dirty="0">
                <a:latin typeface="+mj-lt"/>
              </a:rPr>
              <a:t>Funds fewer than 45,000 K12 seats citywide – about half (54%) necessary to alleviate current overcrowding and accommodate enrollment growth, </a:t>
            </a:r>
            <a:r>
              <a:rPr lang="en-US" b="1" i="1" dirty="0">
                <a:latin typeface="+mj-lt"/>
              </a:rPr>
              <a:t>according to DOE estimates of need</a:t>
            </a:r>
            <a:r>
              <a:rPr lang="en-US" dirty="0">
                <a:latin typeface="+mj-lt"/>
              </a:rPr>
              <a:t>.</a:t>
            </a:r>
          </a:p>
          <a:p>
            <a:endParaRPr lang="en-US" dirty="0">
              <a:latin typeface="+mj-lt"/>
            </a:endParaRPr>
          </a:p>
          <a:p>
            <a:r>
              <a:rPr lang="en-US" dirty="0"/>
              <a:t>Two-thirds of these seats will not to be completed until 2021 or later-- </a:t>
            </a:r>
            <a:r>
              <a:rPr lang="en-US" dirty="0">
                <a:latin typeface="+mj-lt"/>
              </a:rPr>
              <a:t>long after the plan is over.</a:t>
            </a:r>
          </a:p>
          <a:p>
            <a:endParaRPr lang="en-US" dirty="0">
              <a:latin typeface="+mj-lt"/>
            </a:endParaRPr>
          </a:p>
          <a:p>
            <a:r>
              <a:rPr lang="en-US" dirty="0">
                <a:latin typeface="+mj-lt"/>
              </a:rPr>
              <a:t>Big variation across districts in the number and percent of seats funded compared to DOE’s estimate of need. </a:t>
            </a:r>
          </a:p>
          <a:p>
            <a:endParaRPr lang="en-US" dirty="0">
              <a:latin typeface="+mj-lt"/>
            </a:endParaRPr>
          </a:p>
          <a:p>
            <a:r>
              <a:rPr lang="en-US" dirty="0">
                <a:latin typeface="+mj-lt"/>
              </a:rPr>
              <a:t>Bronx is the most underfunded borough according to the percent of unmet need; Queens in terms of total number of unfunded seats. </a:t>
            </a:r>
          </a:p>
          <a:p>
            <a:endParaRPr lang="en-US" dirty="0">
              <a:latin typeface="+mj-lt"/>
            </a:endParaRPr>
          </a:p>
          <a:p>
            <a:endParaRPr lang="en-US" dirty="0"/>
          </a:p>
        </p:txBody>
      </p:sp>
    </p:spTree>
    <p:extLst>
      <p:ext uri="{BB962C8B-B14F-4D97-AF65-F5344CB8AC3E}">
        <p14:creationId xmlns:p14="http://schemas.microsoft.com/office/powerpoint/2010/main" val="883135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62C1-8690-4585-9EC4-A376B1E5500A}"/>
              </a:ext>
            </a:extLst>
          </p:cNvPr>
          <p:cNvSpPr>
            <a:spLocks noGrp="1"/>
          </p:cNvSpPr>
          <p:nvPr>
            <p:ph type="title"/>
          </p:nvPr>
        </p:nvSpPr>
        <p:spPr>
          <a:xfrm>
            <a:off x="2183757" y="397283"/>
            <a:ext cx="7824486" cy="1325563"/>
          </a:xfrm>
        </p:spPr>
        <p:txBody>
          <a:bodyPr>
            <a:normAutofit/>
          </a:bodyPr>
          <a:lstStyle/>
          <a:p>
            <a:pPr algn="ctr">
              <a:defRPr sz="1400" b="0" i="0" u="none" strike="noStrike" kern="1200" spc="0" baseline="0">
                <a:solidFill>
                  <a:prstClr val="black">
                    <a:lumMod val="65000"/>
                    <a:lumOff val="35000"/>
                  </a:prstClr>
                </a:solidFill>
                <a:latin typeface="+mn-lt"/>
                <a:ea typeface="+mn-ea"/>
                <a:cs typeface="+mn-cs"/>
              </a:defRPr>
            </a:pPr>
            <a:r>
              <a:rPr lang="en-US" sz="2800" b="1" dirty="0"/>
              <a:t>DOE Identified need for 83,056 K-8 seats citywide </a:t>
            </a:r>
            <a:br>
              <a:rPr lang="en-US" sz="2800" b="1" dirty="0"/>
            </a:br>
            <a:r>
              <a:rPr lang="en-US" sz="1600" b="1" dirty="0"/>
              <a:t>Nov. 2017 capital plan</a:t>
            </a:r>
            <a:endParaRPr lang="en-US" dirty="0"/>
          </a:p>
        </p:txBody>
      </p:sp>
      <p:graphicFrame>
        <p:nvGraphicFramePr>
          <p:cNvPr id="5" name="Chart 4">
            <a:extLst>
              <a:ext uri="{FF2B5EF4-FFF2-40B4-BE49-F238E27FC236}">
                <a16:creationId xmlns:a16="http://schemas.microsoft.com/office/drawing/2014/main" id="{3A8F33C6-FE75-45BE-B852-247A67DE2AE0}"/>
              </a:ext>
            </a:extLst>
          </p:cNvPr>
          <p:cNvGraphicFramePr>
            <a:graphicFrameLocks/>
          </p:cNvGraphicFramePr>
          <p:nvPr>
            <p:extLst/>
          </p:nvPr>
        </p:nvGraphicFramePr>
        <p:xfrm>
          <a:off x="231495" y="1850789"/>
          <a:ext cx="11736728" cy="487085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EE032659-14B2-4505-9133-E8CA70F9DF0D}"/>
              </a:ext>
            </a:extLst>
          </p:cNvPr>
          <p:cNvSpPr txBox="1"/>
          <p:nvPr/>
        </p:nvSpPr>
        <p:spPr>
          <a:xfrm>
            <a:off x="2367641" y="1352504"/>
            <a:ext cx="9824359" cy="646331"/>
          </a:xfrm>
          <a:prstGeom prst="rect">
            <a:avLst/>
          </a:prstGeom>
          <a:noFill/>
        </p:spPr>
        <p:txBody>
          <a:bodyPr wrap="square" rtlCol="0">
            <a:spAutoFit/>
          </a:bodyPr>
          <a:lstStyle/>
          <a:p>
            <a:r>
              <a:rPr lang="en-US" b="1" i="1" dirty="0"/>
              <a:t>Districts not included below have NO need for new seats according to DOE</a:t>
            </a:r>
          </a:p>
          <a:p>
            <a:endParaRPr lang="en-US" b="1" i="1" dirty="0"/>
          </a:p>
        </p:txBody>
      </p:sp>
    </p:spTree>
    <p:extLst>
      <p:ext uri="{BB962C8B-B14F-4D97-AF65-F5344CB8AC3E}">
        <p14:creationId xmlns:p14="http://schemas.microsoft.com/office/powerpoint/2010/main" val="3613952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6CEFECD6-19BF-434A-A4C8-3CCDFFF15680}"/>
              </a:ext>
            </a:extLst>
          </p:cNvPr>
          <p:cNvGraphicFramePr>
            <a:graphicFrameLocks/>
          </p:cNvGraphicFramePr>
          <p:nvPr>
            <p:extLst/>
          </p:nvPr>
        </p:nvGraphicFramePr>
        <p:xfrm>
          <a:off x="347242" y="1750741"/>
          <a:ext cx="10845478" cy="4890691"/>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5">
            <a:extLst>
              <a:ext uri="{FF2B5EF4-FFF2-40B4-BE49-F238E27FC236}">
                <a16:creationId xmlns:a16="http://schemas.microsoft.com/office/drawing/2014/main" id="{2C308C39-E1B4-4A98-AAAB-21E567CA0498}"/>
              </a:ext>
            </a:extLst>
          </p:cNvPr>
          <p:cNvSpPr txBox="1">
            <a:spLocks noGrp="1"/>
          </p:cNvSpPr>
          <p:nvPr>
            <p:ph type="title"/>
          </p:nvPr>
        </p:nvSpPr>
        <p:spPr>
          <a:xfrm>
            <a:off x="838200" y="663192"/>
            <a:ext cx="10515600" cy="729430"/>
          </a:xfrm>
          <a:prstGeom prst="rect">
            <a:avLst/>
          </a:prstGeom>
          <a:noFill/>
        </p:spPr>
        <p:txBody>
          <a:bodyPr wrap="square" rtlCol="0">
            <a:spAutoFit/>
          </a:bodyPr>
          <a:lstStyle/>
          <a:p>
            <a:pPr algn="ctr"/>
            <a:r>
              <a:rPr lang="en-US" sz="2800" b="1" dirty="0"/>
              <a:t>54% K-8 seats funded citywide compared to DOE estimate of need</a:t>
            </a:r>
            <a:br>
              <a:rPr lang="en-US" sz="1800" dirty="0"/>
            </a:br>
            <a:r>
              <a:rPr lang="en-US" sz="1800" dirty="0"/>
              <a:t>Data: Nov. 2017 capital plan</a:t>
            </a:r>
          </a:p>
        </p:txBody>
      </p:sp>
    </p:spTree>
    <p:extLst>
      <p:ext uri="{BB962C8B-B14F-4D97-AF65-F5344CB8AC3E}">
        <p14:creationId xmlns:p14="http://schemas.microsoft.com/office/powerpoint/2010/main" val="2245433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12 Districts average 100% or more utilization</a:t>
            </a:r>
            <a:br>
              <a:rPr lang="en-US" dirty="0"/>
            </a:br>
            <a:r>
              <a:rPr lang="en-US" sz="2400" dirty="0"/>
              <a:t>Data Source: 2016-2017 Blue Book</a:t>
            </a:r>
            <a:endParaRPr lang="en-US" dirty="0"/>
          </a:p>
        </p:txBody>
      </p:sp>
      <p:graphicFrame>
        <p:nvGraphicFramePr>
          <p:cNvPr id="6" name="Chart 5">
            <a:extLst>
              <a:ext uri="{FF2B5EF4-FFF2-40B4-BE49-F238E27FC236}">
                <a16:creationId xmlns:a16="http://schemas.microsoft.com/office/drawing/2014/main" id="{2D44DF61-BD87-42E0-A081-4CEA02B1F373}"/>
              </a:ext>
            </a:extLst>
          </p:cNvPr>
          <p:cNvGraphicFramePr>
            <a:graphicFrameLocks/>
          </p:cNvGraphicFramePr>
          <p:nvPr>
            <p:extLst>
              <p:ext uri="{D42A27DB-BD31-4B8C-83A1-F6EECF244321}">
                <p14:modId xmlns:p14="http://schemas.microsoft.com/office/powerpoint/2010/main" val="2990156864"/>
              </p:ext>
            </p:extLst>
          </p:nvPr>
        </p:nvGraphicFramePr>
        <p:xfrm>
          <a:off x="484414" y="1765935"/>
          <a:ext cx="10869386" cy="47269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51817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D9909-8ED6-4F3F-A730-B501F5C8D63B}"/>
              </a:ext>
            </a:extLst>
          </p:cNvPr>
          <p:cNvSpPr>
            <a:spLocks noGrp="1"/>
          </p:cNvSpPr>
          <p:nvPr>
            <p:ph type="title"/>
          </p:nvPr>
        </p:nvSpPr>
        <p:spPr/>
        <p:txBody>
          <a:bodyPr/>
          <a:lstStyle/>
          <a:p>
            <a:r>
              <a:rPr lang="en-US" dirty="0"/>
              <a:t>Yet we also know there are many problems with the DOE’s seats need projections </a:t>
            </a:r>
          </a:p>
        </p:txBody>
      </p:sp>
      <p:sp>
        <p:nvSpPr>
          <p:cNvPr id="3" name="Content Placeholder 2">
            <a:extLst>
              <a:ext uri="{FF2B5EF4-FFF2-40B4-BE49-F238E27FC236}">
                <a16:creationId xmlns:a16="http://schemas.microsoft.com/office/drawing/2014/main" id="{CDAD09BC-3A91-4CA6-BD0C-2A4B080FDDA7}"/>
              </a:ext>
            </a:extLst>
          </p:cNvPr>
          <p:cNvSpPr>
            <a:spLocks noGrp="1"/>
          </p:cNvSpPr>
          <p:nvPr>
            <p:ph idx="1"/>
          </p:nvPr>
        </p:nvSpPr>
        <p:spPr/>
        <p:txBody>
          <a:bodyPr/>
          <a:lstStyle/>
          <a:p>
            <a:r>
              <a:rPr lang="en-US" dirty="0"/>
              <a:t>They underestimate the need for space as they do not include UPK or 3K seats – though &gt; 25,000 are in DOE schools.</a:t>
            </a:r>
          </a:p>
          <a:p>
            <a:endParaRPr lang="en-US" dirty="0"/>
          </a:p>
          <a:p>
            <a:r>
              <a:rPr lang="en-US" dirty="0"/>
              <a:t>They use a formula based on housing units and census data over 20 years old. </a:t>
            </a:r>
          </a:p>
          <a:p>
            <a:endParaRPr lang="en-US" dirty="0"/>
          </a:p>
          <a:p>
            <a:r>
              <a:rPr lang="en-US" dirty="0"/>
              <a:t>They are not aligned with small classes but class sizes larger than the average citywide (28 in grades 4-8 and 30 in HS)</a:t>
            </a:r>
          </a:p>
        </p:txBody>
      </p:sp>
    </p:spTree>
    <p:extLst>
      <p:ext uri="{BB962C8B-B14F-4D97-AF65-F5344CB8AC3E}">
        <p14:creationId xmlns:p14="http://schemas.microsoft.com/office/powerpoint/2010/main" val="4238624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1048</Words>
  <Application>Microsoft Office PowerPoint</Application>
  <PresentationFormat>Widescreen</PresentationFormat>
  <Paragraphs>122</Paragraphs>
  <Slides>24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                                                           School Overcrowding &amp; the New five-year Capital Plan Presentation to CPAC  Leonie Haimson and Class Size Matters Oct. 11, 2018 info@classsizematters.org  </vt:lpstr>
      <vt:lpstr>575, 000 NYC students in overcrowded schools (56% total)</vt:lpstr>
      <vt:lpstr>Why are our schools so overcrowded?</vt:lpstr>
      <vt:lpstr>PowerPoint Presentation</vt:lpstr>
      <vt:lpstr>Current DOE five-year capital  (2015-2019) plan underfunded </vt:lpstr>
      <vt:lpstr>DOE Identified need for 83,056 K-8 seats citywide  Nov. 2017 capital plan</vt:lpstr>
      <vt:lpstr>54% K-8 seats funded citywide compared to DOE estimate of need Data: Nov. 2017 capital plan</vt:lpstr>
      <vt:lpstr>12 Districts average 100% or more utilization Data Source: 2016-2017 Blue Book</vt:lpstr>
      <vt:lpstr>Yet we also know there are many problems with the DOE’s seats need projections </vt:lpstr>
      <vt:lpstr>I FOILed the decision memo from City Hall</vt:lpstr>
      <vt:lpstr>Problems with the housing starts figures  used to project enrollment </vt:lpstr>
      <vt:lpstr>Problems with school planning process  </vt:lpstr>
      <vt:lpstr>PowerPoint Presentation</vt:lpstr>
      <vt:lpstr>City population is growing fast </vt:lpstr>
      <vt:lpstr>New five year plan will be introduced this fall</vt:lpstr>
      <vt:lpstr>We need a new planning process for schools</vt:lpstr>
      <vt:lpstr>OTHER ISSUES </vt:lpstr>
      <vt:lpstr>Our class size lawsuit </vt:lpstr>
      <vt:lpstr>Two other issues we are working on </vt:lpstr>
      <vt:lpstr>Girls vs Boys admitted to specialized high schools </vt:lpstr>
      <vt:lpstr>PS 25 – small school in District 16 </vt:lpstr>
      <vt:lpstr>PS 25 proficiency rates on state tests  2014-2018</vt:lpstr>
      <vt:lpstr>PS 25 has the 4rd highest positive impact on student achievement of any of the 661 elementary schools in NYC according to DOE</vt:lpstr>
      <vt:lpstr>How can you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Overcrowding &amp; the new five-year Capital Plan    Leonie Haimson and Class Size Matters October 2018 info@classsizematters.org</dc:title>
  <dc:creator>Leonie Haimson</dc:creator>
  <cp:lastModifiedBy>Leonie Haimson</cp:lastModifiedBy>
  <cp:revision>13</cp:revision>
  <cp:lastPrinted>2018-10-10T20:33:40Z</cp:lastPrinted>
  <dcterms:created xsi:type="dcterms:W3CDTF">2018-10-10T18:13:39Z</dcterms:created>
  <dcterms:modified xsi:type="dcterms:W3CDTF">2018-10-16T15:18:36Z</dcterms:modified>
</cp:coreProperties>
</file>