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89" r:id="rId4"/>
    <p:sldId id="290" r:id="rId5"/>
    <p:sldId id="281" r:id="rId6"/>
    <p:sldId id="282" r:id="rId7"/>
    <p:sldId id="283" r:id="rId8"/>
    <p:sldId id="284" r:id="rId9"/>
    <p:sldId id="285" r:id="rId10"/>
    <p:sldId id="286" r:id="rId11"/>
    <p:sldId id="259" r:id="rId12"/>
    <p:sldId id="257" r:id="rId13"/>
    <p:sldId id="258" r:id="rId14"/>
    <p:sldId id="262" r:id="rId15"/>
    <p:sldId id="260" r:id="rId16"/>
    <p:sldId id="261" r:id="rId17"/>
    <p:sldId id="265" r:id="rId18"/>
    <p:sldId id="263" r:id="rId19"/>
    <p:sldId id="264" r:id="rId20"/>
    <p:sldId id="268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D7 </a:t>
            </a:r>
            <a:r>
              <a:rPr lang="en-US" dirty="0" smtClean="0"/>
              <a:t>K-3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Size Trends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'D7'!$A$8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4.3070987654321019E-2"/>
                  <c:y val="1.5150554097404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'D7'!$B$7:$O$7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'D7'!$B$8:$O$8</c:f>
              <c:numCache>
                <c:formatCode>General</c:formatCode>
                <c:ptCount val="14"/>
                <c:pt idx="0">
                  <c:v>21</c:v>
                </c:pt>
                <c:pt idx="1">
                  <c:v>20.7</c:v>
                </c:pt>
                <c:pt idx="2">
                  <c:v>20.5</c:v>
                </c:pt>
                <c:pt idx="3">
                  <c:v>20.3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19.899999999999999</c:v>
                </c:pt>
                <c:pt idx="7">
                  <c:v>19.899999999999999</c:v>
                </c:pt>
                <c:pt idx="8">
                  <c:v>19.899999999999999</c:v>
                </c:pt>
                <c:pt idx="9">
                  <c:v>19.899999999999999</c:v>
                </c:pt>
                <c:pt idx="10">
                  <c:v>19.899999999999999</c:v>
                </c:pt>
                <c:pt idx="11">
                  <c:v>19.899999999999999</c:v>
                </c:pt>
                <c:pt idx="12">
                  <c:v>19.899999999999999</c:v>
                </c:pt>
                <c:pt idx="13">
                  <c:v>19.899999999999999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'D7'!$A$9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3811728395061726E-2"/>
                  <c:y val="-2.6516112569262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'D7'!$B$7:$O$7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'D7'!$B$9:$O$9</c:f>
              <c:numCache>
                <c:formatCode>General</c:formatCode>
                <c:ptCount val="14"/>
                <c:pt idx="0">
                  <c:v>21</c:v>
                </c:pt>
                <c:pt idx="1">
                  <c:v>20.9</c:v>
                </c:pt>
                <c:pt idx="2">
                  <c:v>21.4</c:v>
                </c:pt>
                <c:pt idx="3">
                  <c:v>22.1</c:v>
                </c:pt>
                <c:pt idx="4">
                  <c:v>22.9</c:v>
                </c:pt>
                <c:pt idx="5">
                  <c:v>23.9</c:v>
                </c:pt>
                <c:pt idx="6">
                  <c:v>24.5</c:v>
                </c:pt>
                <c:pt idx="7" formatCode="0.0">
                  <c:v>24.86</c:v>
                </c:pt>
                <c:pt idx="8" formatCode="0.0">
                  <c:v>24.70293504689128</c:v>
                </c:pt>
                <c:pt idx="9">
                  <c:v>24.6</c:v>
                </c:pt>
                <c:pt idx="10">
                  <c:v>24.2</c:v>
                </c:pt>
                <c:pt idx="11" formatCode="0.0">
                  <c:v>24</c:v>
                </c:pt>
                <c:pt idx="12" formatCode="0.0">
                  <c:v>23.9</c:v>
                </c:pt>
                <c:pt idx="13" formatCode="0.0">
                  <c:v>23.8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'D7'!$A$10</c:f>
              <c:strCache>
                <c:ptCount val="1"/>
                <c:pt idx="0">
                  <c:v>D7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4.4614197530864257E-2"/>
                  <c:y val="-2.8830927384076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7775347526003809E-2"/>
                  <c:y val="2.6724628171478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'D7'!$B$7:$O$7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'D7'!$B$10:$O$10</c:f>
              <c:numCache>
                <c:formatCode>General</c:formatCode>
                <c:ptCount val="14"/>
                <c:pt idx="0">
                  <c:v>19.2</c:v>
                </c:pt>
                <c:pt idx="1">
                  <c:v>18.899999999999999</c:v>
                </c:pt>
                <c:pt idx="2">
                  <c:v>18.7</c:v>
                </c:pt>
                <c:pt idx="3">
                  <c:v>19.8</c:v>
                </c:pt>
                <c:pt idx="4">
                  <c:v>20.3</c:v>
                </c:pt>
                <c:pt idx="5">
                  <c:v>21.9</c:v>
                </c:pt>
                <c:pt idx="6" formatCode="0.0">
                  <c:v>21.995454545454546</c:v>
                </c:pt>
                <c:pt idx="7" formatCode="0.0">
                  <c:v>22.43</c:v>
                </c:pt>
                <c:pt idx="8" formatCode="0.0">
                  <c:v>22.09090909090909</c:v>
                </c:pt>
                <c:pt idx="9">
                  <c:v>22.3</c:v>
                </c:pt>
                <c:pt idx="10" formatCode="0.0">
                  <c:v>21.493087557603687</c:v>
                </c:pt>
                <c:pt idx="11" formatCode="0.0">
                  <c:v>21.641509433962263</c:v>
                </c:pt>
                <c:pt idx="12" formatCode="0.0">
                  <c:v>21</c:v>
                </c:pt>
                <c:pt idx="13" formatCode="0.0">
                  <c:v>20.6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8704800"/>
        <c:axId val="448700488"/>
      </c:lineChart>
      <c:catAx>
        <c:axId val="44870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00488"/>
        <c:crosses val="autoZero"/>
        <c:auto val="1"/>
        <c:lblAlgn val="ctr"/>
        <c:lblOffset val="100"/>
        <c:noMultiLvlLbl val="0"/>
      </c:catAx>
      <c:valAx>
        <c:axId val="448700488"/>
        <c:scaling>
          <c:orientation val="minMax"/>
          <c:max val="26"/>
          <c:min val="17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04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D11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Size Trends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'D11'!$A$10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9182098765432127E-2"/>
                  <c:y val="-2.6516112569262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'D11'!$B$9:$O$9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'D11'!$B$10:$O$10</c:f>
              <c:numCache>
                <c:formatCode>General</c:formatCode>
                <c:ptCount val="14"/>
                <c:pt idx="0">
                  <c:v>25.6</c:v>
                </c:pt>
                <c:pt idx="1">
                  <c:v>25.1</c:v>
                </c:pt>
                <c:pt idx="2">
                  <c:v>24.6</c:v>
                </c:pt>
                <c:pt idx="3">
                  <c:v>23.8</c:v>
                </c:pt>
                <c:pt idx="4">
                  <c:v>23.3</c:v>
                </c:pt>
                <c:pt idx="5">
                  <c:v>22.9</c:v>
                </c:pt>
                <c:pt idx="6">
                  <c:v>22.9</c:v>
                </c:pt>
                <c:pt idx="7">
                  <c:v>22.9</c:v>
                </c:pt>
                <c:pt idx="8">
                  <c:v>22.9</c:v>
                </c:pt>
                <c:pt idx="9">
                  <c:v>22.9</c:v>
                </c:pt>
                <c:pt idx="10">
                  <c:v>22.9</c:v>
                </c:pt>
                <c:pt idx="11">
                  <c:v>22.9</c:v>
                </c:pt>
                <c:pt idx="12">
                  <c:v>22.9</c:v>
                </c:pt>
                <c:pt idx="13">
                  <c:v>22.9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'D11'!$A$11</c:f>
              <c:strCache>
                <c:ptCount val="1"/>
                <c:pt idx="0">
                  <c:v>citywide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'D11'!$B$9:$O$9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'D11'!$B$11:$O$11</c:f>
              <c:numCache>
                <c:formatCode>General</c:formatCode>
                <c:ptCount val="14"/>
                <c:pt idx="0">
                  <c:v>25.6</c:v>
                </c:pt>
                <c:pt idx="1">
                  <c:v>24.8</c:v>
                </c:pt>
                <c:pt idx="2">
                  <c:v>25.3</c:v>
                </c:pt>
                <c:pt idx="3">
                  <c:v>25.8</c:v>
                </c:pt>
                <c:pt idx="4">
                  <c:v>26.3</c:v>
                </c:pt>
                <c:pt idx="5">
                  <c:v>26.6</c:v>
                </c:pt>
                <c:pt idx="6">
                  <c:v>26.7</c:v>
                </c:pt>
                <c:pt idx="7">
                  <c:v>26.8</c:v>
                </c:pt>
                <c:pt idx="8" formatCode="0.0">
                  <c:v>26.662623389660364</c:v>
                </c:pt>
                <c:pt idx="9">
                  <c:v>26.7</c:v>
                </c:pt>
                <c:pt idx="10">
                  <c:v>26.6</c:v>
                </c:pt>
                <c:pt idx="11">
                  <c:v>26.6</c:v>
                </c:pt>
                <c:pt idx="12">
                  <c:v>26.6</c:v>
                </c:pt>
                <c:pt idx="13">
                  <c:v>26.5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'D11'!$A$12</c:f>
              <c:strCache>
                <c:ptCount val="1"/>
                <c:pt idx="0">
                  <c:v>D11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5609628657528947E-2"/>
                  <c:y val="2.2094998541848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811728395061726E-2"/>
                  <c:y val="2.9039442986293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811728395061788E-2"/>
                  <c:y val="2.9039442986293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'D11'!$B$9:$O$9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'D11'!$B$12:$O$12</c:f>
              <c:numCache>
                <c:formatCode>General</c:formatCode>
                <c:ptCount val="14"/>
                <c:pt idx="0">
                  <c:v>26.3</c:v>
                </c:pt>
                <c:pt idx="1">
                  <c:v>26</c:v>
                </c:pt>
                <c:pt idx="2" formatCode="0.0">
                  <c:v>26.581308411214952</c:v>
                </c:pt>
                <c:pt idx="3" formatCode="0.0">
                  <c:v>26.675422138836772</c:v>
                </c:pt>
                <c:pt idx="4" formatCode="0.0">
                  <c:v>26.9</c:v>
                </c:pt>
                <c:pt idx="5">
                  <c:v>27.2</c:v>
                </c:pt>
                <c:pt idx="6">
                  <c:v>27.4</c:v>
                </c:pt>
                <c:pt idx="7">
                  <c:v>27.55</c:v>
                </c:pt>
                <c:pt idx="8" formatCode="0.0">
                  <c:v>27.583815028901736</c:v>
                </c:pt>
                <c:pt idx="9">
                  <c:v>27.5</c:v>
                </c:pt>
                <c:pt idx="10" formatCode="0.0">
                  <c:v>27.904397705544934</c:v>
                </c:pt>
                <c:pt idx="11" formatCode="0.0">
                  <c:v>28.056390977443609</c:v>
                </c:pt>
                <c:pt idx="12" formatCode="0.0">
                  <c:v>27.7</c:v>
                </c:pt>
                <c:pt idx="13" formatCode="0.0">
                  <c:v>27.1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8720872"/>
        <c:axId val="448714208"/>
      </c:lineChart>
      <c:catAx>
        <c:axId val="448720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14208"/>
        <c:crosses val="autoZero"/>
        <c:auto val="1"/>
        <c:lblAlgn val="ctr"/>
        <c:lblOffset val="100"/>
        <c:noMultiLvlLbl val="0"/>
      </c:catAx>
      <c:valAx>
        <c:axId val="448714208"/>
        <c:scaling>
          <c:orientation val="minMax"/>
          <c:max val="29"/>
          <c:min val="2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20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D12 </a:t>
            </a:r>
            <a:r>
              <a:rPr lang="en-US" dirty="0" smtClean="0"/>
              <a:t>K-3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Size Trends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'D12'!$A$8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1527777777777775E-2"/>
                  <c:y val="1.978018372703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6898148148148145E-2"/>
                  <c:y val="-2.6516112569262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'D12'!$B$7:$O$7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2015-17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'D12'!$B$8:$O$8</c:f>
              <c:numCache>
                <c:formatCode>General</c:formatCode>
                <c:ptCount val="14"/>
                <c:pt idx="0">
                  <c:v>21</c:v>
                </c:pt>
                <c:pt idx="1">
                  <c:v>20.7</c:v>
                </c:pt>
                <c:pt idx="2">
                  <c:v>20.5</c:v>
                </c:pt>
                <c:pt idx="3">
                  <c:v>20.3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19.899999999999999</c:v>
                </c:pt>
                <c:pt idx="7">
                  <c:v>19.899999999999999</c:v>
                </c:pt>
                <c:pt idx="8">
                  <c:v>19.899999999999999</c:v>
                </c:pt>
                <c:pt idx="9">
                  <c:v>19.899999999999999</c:v>
                </c:pt>
                <c:pt idx="10">
                  <c:v>19.899999999999999</c:v>
                </c:pt>
                <c:pt idx="11">
                  <c:v>19.899999999999999</c:v>
                </c:pt>
                <c:pt idx="12">
                  <c:v>19.899999999999999</c:v>
                </c:pt>
                <c:pt idx="13">
                  <c:v>19.899999999999999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'D12'!$A$9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'D12'!$B$7:$O$7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2015-17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'D12'!$B$9:$O$9</c:f>
              <c:numCache>
                <c:formatCode>General</c:formatCode>
                <c:ptCount val="14"/>
                <c:pt idx="0">
                  <c:v>21</c:v>
                </c:pt>
                <c:pt idx="1">
                  <c:v>20.9</c:v>
                </c:pt>
                <c:pt idx="2">
                  <c:v>21.4</c:v>
                </c:pt>
                <c:pt idx="3">
                  <c:v>22.1</c:v>
                </c:pt>
                <c:pt idx="4">
                  <c:v>22.9</c:v>
                </c:pt>
                <c:pt idx="5">
                  <c:v>23.9</c:v>
                </c:pt>
                <c:pt idx="6">
                  <c:v>24.5</c:v>
                </c:pt>
                <c:pt idx="7" formatCode="0.0">
                  <c:v>24.86</c:v>
                </c:pt>
                <c:pt idx="8" formatCode="0.0">
                  <c:v>24.70293504689128</c:v>
                </c:pt>
                <c:pt idx="9">
                  <c:v>24.6</c:v>
                </c:pt>
                <c:pt idx="10">
                  <c:v>24.2</c:v>
                </c:pt>
                <c:pt idx="11" formatCode="0.0">
                  <c:v>24</c:v>
                </c:pt>
                <c:pt idx="12" formatCode="0.0">
                  <c:v>23.9</c:v>
                </c:pt>
                <c:pt idx="13" formatCode="0.0">
                  <c:v>23.8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'D12'!$A$10</c:f>
              <c:strCache>
                <c:ptCount val="1"/>
                <c:pt idx="0">
                  <c:v>D12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6898148148148145E-2"/>
                  <c:y val="3.1354257801108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'D12'!$B$7:$O$7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2015-17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'D12'!$B$10:$O$10</c:f>
              <c:numCache>
                <c:formatCode>General</c:formatCode>
                <c:ptCount val="14"/>
                <c:pt idx="0">
                  <c:v>19.600000000000001</c:v>
                </c:pt>
                <c:pt idx="1">
                  <c:v>20.2</c:v>
                </c:pt>
                <c:pt idx="2">
                  <c:v>20.399999999999999</c:v>
                </c:pt>
                <c:pt idx="3">
                  <c:v>21.4</c:v>
                </c:pt>
                <c:pt idx="4">
                  <c:v>21.9</c:v>
                </c:pt>
                <c:pt idx="5">
                  <c:v>23.1</c:v>
                </c:pt>
                <c:pt idx="6">
                  <c:v>23.7</c:v>
                </c:pt>
                <c:pt idx="7" formatCode="0.0">
                  <c:v>24.86</c:v>
                </c:pt>
                <c:pt idx="8" formatCode="0.0">
                  <c:v>24.184818481848186</c:v>
                </c:pt>
                <c:pt idx="9">
                  <c:v>23.8</c:v>
                </c:pt>
                <c:pt idx="10" formatCode="0.0">
                  <c:v>23.528428093645484</c:v>
                </c:pt>
                <c:pt idx="11" formatCode="0.0">
                  <c:v>23.059649122807016</c:v>
                </c:pt>
                <c:pt idx="12" formatCode="0.0">
                  <c:v>23.1</c:v>
                </c:pt>
                <c:pt idx="13" formatCode="0.0">
                  <c:v>21.8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8717344"/>
        <c:axId val="448713424"/>
      </c:lineChart>
      <c:catAx>
        <c:axId val="44871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13424"/>
        <c:crosses val="autoZero"/>
        <c:auto val="1"/>
        <c:lblAlgn val="ctr"/>
        <c:lblOffset val="100"/>
        <c:noMultiLvlLbl val="0"/>
      </c:catAx>
      <c:valAx>
        <c:axId val="448713424"/>
        <c:scaling>
          <c:orientation val="minMax"/>
          <c:max val="26"/>
          <c:min val="17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1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D12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Size Trends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'D12'!$A$15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3811728395061726E-2"/>
                  <c:y val="2.9039442986293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72530864197531E-2"/>
                  <c:y val="3.59838874307378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'D12'!$B$14:$O$14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'D12'!$B$15:$O$15</c:f>
              <c:numCache>
                <c:formatCode>General</c:formatCode>
                <c:ptCount val="14"/>
                <c:pt idx="0">
                  <c:v>25.6</c:v>
                </c:pt>
                <c:pt idx="1">
                  <c:v>24.8</c:v>
                </c:pt>
                <c:pt idx="2">
                  <c:v>24.6</c:v>
                </c:pt>
                <c:pt idx="3">
                  <c:v>23.8</c:v>
                </c:pt>
                <c:pt idx="4">
                  <c:v>23.3</c:v>
                </c:pt>
                <c:pt idx="5">
                  <c:v>22.9</c:v>
                </c:pt>
                <c:pt idx="6">
                  <c:v>22.9</c:v>
                </c:pt>
                <c:pt idx="7">
                  <c:v>22.9</c:v>
                </c:pt>
                <c:pt idx="8">
                  <c:v>22.9</c:v>
                </c:pt>
                <c:pt idx="9">
                  <c:v>22.9</c:v>
                </c:pt>
                <c:pt idx="10">
                  <c:v>22.9</c:v>
                </c:pt>
                <c:pt idx="11">
                  <c:v>22.9</c:v>
                </c:pt>
                <c:pt idx="12">
                  <c:v>22.9</c:v>
                </c:pt>
                <c:pt idx="13">
                  <c:v>22.9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'D12'!$A$16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3811728395061726E-2"/>
                  <c:y val="-3.8090186643336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'D12'!$B$14:$O$14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'D12'!$B$16:$O$16</c:f>
              <c:numCache>
                <c:formatCode>General</c:formatCode>
                <c:ptCount val="14"/>
                <c:pt idx="0">
                  <c:v>25.6</c:v>
                </c:pt>
                <c:pt idx="1">
                  <c:v>25.1</c:v>
                </c:pt>
                <c:pt idx="2">
                  <c:v>25.3</c:v>
                </c:pt>
                <c:pt idx="3">
                  <c:v>25.8</c:v>
                </c:pt>
                <c:pt idx="4">
                  <c:v>26.3</c:v>
                </c:pt>
                <c:pt idx="5">
                  <c:v>26.6</c:v>
                </c:pt>
                <c:pt idx="6">
                  <c:v>26.7</c:v>
                </c:pt>
                <c:pt idx="7">
                  <c:v>26.8</c:v>
                </c:pt>
                <c:pt idx="8" formatCode="0.0">
                  <c:v>26.662623389660364</c:v>
                </c:pt>
                <c:pt idx="9">
                  <c:v>26.7</c:v>
                </c:pt>
                <c:pt idx="10">
                  <c:v>26.6</c:v>
                </c:pt>
                <c:pt idx="11">
                  <c:v>26.6</c:v>
                </c:pt>
                <c:pt idx="12">
                  <c:v>26.6</c:v>
                </c:pt>
                <c:pt idx="13">
                  <c:v>26.5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'D12'!$A$17</c:f>
              <c:strCache>
                <c:ptCount val="1"/>
                <c:pt idx="0">
                  <c:v>D12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2.763888888888889E-2"/>
                  <c:y val="-3.5775371828521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'D12'!$B$14:$O$14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'D12'!$B$17:$O$17</c:f>
              <c:numCache>
                <c:formatCode>General</c:formatCode>
                <c:ptCount val="14"/>
                <c:pt idx="0">
                  <c:v>22.2</c:v>
                </c:pt>
                <c:pt idx="1">
                  <c:v>22.1</c:v>
                </c:pt>
                <c:pt idx="2">
                  <c:v>22.6</c:v>
                </c:pt>
                <c:pt idx="3">
                  <c:v>23.9</c:v>
                </c:pt>
                <c:pt idx="4">
                  <c:v>24.1</c:v>
                </c:pt>
                <c:pt idx="5">
                  <c:v>24.7</c:v>
                </c:pt>
                <c:pt idx="6">
                  <c:v>24.6</c:v>
                </c:pt>
                <c:pt idx="7" formatCode="0.0">
                  <c:v>24.71</c:v>
                </c:pt>
                <c:pt idx="8" formatCode="0.0">
                  <c:v>24.865203761755485</c:v>
                </c:pt>
                <c:pt idx="9">
                  <c:v>25.1</c:v>
                </c:pt>
                <c:pt idx="10" formatCode="0.0">
                  <c:v>25.181229773462782</c:v>
                </c:pt>
                <c:pt idx="11" formatCode="0.0">
                  <c:v>25.275641025641026</c:v>
                </c:pt>
                <c:pt idx="12" formatCode="0.0">
                  <c:v>25.6</c:v>
                </c:pt>
                <c:pt idx="13" formatCode="0.0">
                  <c:v>25.6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8713816"/>
        <c:axId val="448722832"/>
      </c:lineChart>
      <c:catAx>
        <c:axId val="448713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22832"/>
        <c:crosses val="autoZero"/>
        <c:auto val="1"/>
        <c:lblAlgn val="ctr"/>
        <c:lblOffset val="100"/>
        <c:noMultiLvlLbl val="0"/>
      </c:catAx>
      <c:valAx>
        <c:axId val="448722832"/>
        <c:scaling>
          <c:orientation val="minMax"/>
          <c:max val="27"/>
          <c:min val="2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13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D7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Size Trends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'D7'!$A$15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5.6959876543209907E-2"/>
                  <c:y val="5.891294838145232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'D7'!$B$14:$O$14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'D7'!$B$15:$O$15</c:f>
              <c:numCache>
                <c:formatCode>General</c:formatCode>
                <c:ptCount val="14"/>
                <c:pt idx="0">
                  <c:v>25.6</c:v>
                </c:pt>
                <c:pt idx="1">
                  <c:v>24.8</c:v>
                </c:pt>
                <c:pt idx="2">
                  <c:v>24.6</c:v>
                </c:pt>
                <c:pt idx="3">
                  <c:v>23.8</c:v>
                </c:pt>
                <c:pt idx="4">
                  <c:v>23.3</c:v>
                </c:pt>
                <c:pt idx="5">
                  <c:v>22.9</c:v>
                </c:pt>
                <c:pt idx="6">
                  <c:v>22.9</c:v>
                </c:pt>
                <c:pt idx="7">
                  <c:v>22.9</c:v>
                </c:pt>
                <c:pt idx="8">
                  <c:v>22.9</c:v>
                </c:pt>
                <c:pt idx="9">
                  <c:v>22.9</c:v>
                </c:pt>
                <c:pt idx="10">
                  <c:v>22.9</c:v>
                </c:pt>
                <c:pt idx="11">
                  <c:v>22.9</c:v>
                </c:pt>
                <c:pt idx="12">
                  <c:v>22.9</c:v>
                </c:pt>
                <c:pt idx="13">
                  <c:v>22.9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'D7'!$A$16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2268518518518516E-2"/>
                  <c:y val="-3.8090186643336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'D7'!$B$14:$O$14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'D7'!$B$16:$O$16</c:f>
              <c:numCache>
                <c:formatCode>General</c:formatCode>
                <c:ptCount val="14"/>
                <c:pt idx="0">
                  <c:v>25.6</c:v>
                </c:pt>
                <c:pt idx="1">
                  <c:v>25.1</c:v>
                </c:pt>
                <c:pt idx="2">
                  <c:v>25.3</c:v>
                </c:pt>
                <c:pt idx="3">
                  <c:v>25.8</c:v>
                </c:pt>
                <c:pt idx="4">
                  <c:v>26.3</c:v>
                </c:pt>
                <c:pt idx="5">
                  <c:v>26.6</c:v>
                </c:pt>
                <c:pt idx="6">
                  <c:v>26.7</c:v>
                </c:pt>
                <c:pt idx="7">
                  <c:v>26.8</c:v>
                </c:pt>
                <c:pt idx="8" formatCode="0.0">
                  <c:v>26.662623389660364</c:v>
                </c:pt>
                <c:pt idx="9">
                  <c:v>26.7</c:v>
                </c:pt>
                <c:pt idx="10">
                  <c:v>26.6</c:v>
                </c:pt>
                <c:pt idx="11">
                  <c:v>26.6</c:v>
                </c:pt>
                <c:pt idx="12">
                  <c:v>26.6</c:v>
                </c:pt>
                <c:pt idx="13">
                  <c:v>26.5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'D7'!$A$17</c:f>
              <c:strCache>
                <c:ptCount val="1"/>
                <c:pt idx="0">
                  <c:v>D7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91820987654321E-2"/>
                  <c:y val="4.5243146689997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'D7'!$B$14:$O$14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'D7'!$B$17:$O$17</c:f>
              <c:numCache>
                <c:formatCode>General</c:formatCode>
                <c:ptCount val="14"/>
                <c:pt idx="0">
                  <c:v>24.3</c:v>
                </c:pt>
                <c:pt idx="1">
                  <c:v>23.7</c:v>
                </c:pt>
                <c:pt idx="2">
                  <c:v>23.3</c:v>
                </c:pt>
                <c:pt idx="3">
                  <c:v>23.6</c:v>
                </c:pt>
                <c:pt idx="4">
                  <c:v>24</c:v>
                </c:pt>
                <c:pt idx="5">
                  <c:v>24.6</c:v>
                </c:pt>
                <c:pt idx="6" formatCode="0.0">
                  <c:v>24.398305084745761</c:v>
                </c:pt>
                <c:pt idx="7" formatCode="0.0">
                  <c:v>25.58</c:v>
                </c:pt>
                <c:pt idx="8" formatCode="0.0">
                  <c:v>25.025862068965516</c:v>
                </c:pt>
                <c:pt idx="9">
                  <c:v>24.7</c:v>
                </c:pt>
                <c:pt idx="10" formatCode="0.0">
                  <c:v>24.437788018433181</c:v>
                </c:pt>
                <c:pt idx="11" formatCode="0.0">
                  <c:v>24.069124423963135</c:v>
                </c:pt>
                <c:pt idx="12" formatCode="0.0">
                  <c:v>24.6</c:v>
                </c:pt>
                <c:pt idx="13" formatCode="0.0">
                  <c:v>23.8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8710680"/>
        <c:axId val="448709112"/>
      </c:lineChart>
      <c:catAx>
        <c:axId val="448710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09112"/>
        <c:crosses val="autoZero"/>
        <c:auto val="1"/>
        <c:lblAlgn val="ctr"/>
        <c:lblOffset val="100"/>
        <c:noMultiLvlLbl val="0"/>
      </c:catAx>
      <c:valAx>
        <c:axId val="448709112"/>
        <c:scaling>
          <c:orientation val="minMax"/>
          <c:max val="27"/>
          <c:min val="2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106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D8 </a:t>
            </a:r>
            <a:r>
              <a:rPr lang="en-US" dirty="0" smtClean="0"/>
              <a:t>K-3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Size Trends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'D8'!$A$10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609628657528919E-2"/>
                  <c:y val="5.4502405949256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'D8'!$B$9:$O$9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'D8'!$B$10:$O$10</c:f>
              <c:numCache>
                <c:formatCode>General</c:formatCode>
                <c:ptCount val="14"/>
                <c:pt idx="0">
                  <c:v>21</c:v>
                </c:pt>
                <c:pt idx="1">
                  <c:v>20.7</c:v>
                </c:pt>
                <c:pt idx="2">
                  <c:v>20.5</c:v>
                </c:pt>
                <c:pt idx="3">
                  <c:v>20.3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19.899999999999999</c:v>
                </c:pt>
                <c:pt idx="7">
                  <c:v>19.899999999999999</c:v>
                </c:pt>
                <c:pt idx="8">
                  <c:v>19.899999999999999</c:v>
                </c:pt>
                <c:pt idx="9">
                  <c:v>19.899999999999999</c:v>
                </c:pt>
                <c:pt idx="10">
                  <c:v>19.899999999999999</c:v>
                </c:pt>
                <c:pt idx="11">
                  <c:v>19.899999999999999</c:v>
                </c:pt>
                <c:pt idx="12">
                  <c:v>19.899999999999999</c:v>
                </c:pt>
                <c:pt idx="13">
                  <c:v>19.899999999999999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'D8'!$A$11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5609628657528919E-2"/>
                  <c:y val="5.42940726159230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441358024691369E-2"/>
                  <c:y val="-2.67244459025955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268518518518544E-2"/>
                  <c:y val="3.5775554097404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55246913580247E-2"/>
                  <c:y val="2.6516294838145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455246913580247E-2"/>
                  <c:y val="3.1145924467774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4552469135802526E-2"/>
                  <c:y val="3.5775554097404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'D8'!$B$9:$O$9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'D8'!$B$11:$O$11</c:f>
              <c:numCache>
                <c:formatCode>General</c:formatCode>
                <c:ptCount val="14"/>
                <c:pt idx="0">
                  <c:v>21</c:v>
                </c:pt>
                <c:pt idx="1">
                  <c:v>20.9</c:v>
                </c:pt>
                <c:pt idx="2">
                  <c:v>21.4</c:v>
                </c:pt>
                <c:pt idx="3">
                  <c:v>22.1</c:v>
                </c:pt>
                <c:pt idx="4">
                  <c:v>22.9</c:v>
                </c:pt>
                <c:pt idx="5">
                  <c:v>23.9</c:v>
                </c:pt>
                <c:pt idx="6">
                  <c:v>24.5</c:v>
                </c:pt>
                <c:pt idx="7">
                  <c:v>24.86</c:v>
                </c:pt>
                <c:pt idx="8" formatCode="0.0">
                  <c:v>24.70293504689128</c:v>
                </c:pt>
                <c:pt idx="9">
                  <c:v>24.6</c:v>
                </c:pt>
                <c:pt idx="10">
                  <c:v>24.2</c:v>
                </c:pt>
                <c:pt idx="11" formatCode="0.0">
                  <c:v>24</c:v>
                </c:pt>
                <c:pt idx="12" formatCode="0.0">
                  <c:v>23.9</c:v>
                </c:pt>
                <c:pt idx="13" formatCode="0.0">
                  <c:v>23.8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'D8'!$A$12</c:f>
              <c:strCache>
                <c:ptCount val="1"/>
                <c:pt idx="0">
                  <c:v>D8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5354938271604949E-2"/>
                  <c:y val="-3.1145742198891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811728395061726E-2"/>
                  <c:y val="-2.4201297754447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24382716049383E-2"/>
                  <c:y val="-1.4942038495188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700617283950621E-2"/>
                  <c:y val="-1.9571668124817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868887916788181E-2"/>
                  <c:y val="-2.4201297754447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'D8'!$B$9:$O$9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'D8'!$B$12:$O$12</c:f>
              <c:numCache>
                <c:formatCode>General</c:formatCode>
                <c:ptCount val="14"/>
                <c:pt idx="0">
                  <c:v>21.2</c:v>
                </c:pt>
                <c:pt idx="1">
                  <c:v>21.4</c:v>
                </c:pt>
                <c:pt idx="2">
                  <c:v>21.4</c:v>
                </c:pt>
                <c:pt idx="3">
                  <c:v>22.5</c:v>
                </c:pt>
                <c:pt idx="4">
                  <c:v>23.1</c:v>
                </c:pt>
                <c:pt idx="5">
                  <c:v>24</c:v>
                </c:pt>
                <c:pt idx="6" formatCode="0.0">
                  <c:v>24.619596541786745</c:v>
                </c:pt>
                <c:pt idx="7">
                  <c:v>24.49</c:v>
                </c:pt>
                <c:pt idx="8" formatCode="0.0">
                  <c:v>24.34173669467787</c:v>
                </c:pt>
                <c:pt idx="9">
                  <c:v>24.1</c:v>
                </c:pt>
                <c:pt idx="10" formatCode="0.0">
                  <c:v>24.169139465875372</c:v>
                </c:pt>
                <c:pt idx="11" formatCode="0.0">
                  <c:v>23.867692307692309</c:v>
                </c:pt>
                <c:pt idx="12" formatCode="0.0">
                  <c:v>23.8</c:v>
                </c:pt>
                <c:pt idx="13" formatCode="0.0">
                  <c:v>23.8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8709896"/>
        <c:axId val="448701272"/>
      </c:lineChart>
      <c:catAx>
        <c:axId val="448709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01272"/>
        <c:crosses val="autoZero"/>
        <c:auto val="1"/>
        <c:lblAlgn val="ctr"/>
        <c:lblOffset val="100"/>
        <c:noMultiLvlLbl val="0"/>
      </c:catAx>
      <c:valAx>
        <c:axId val="448701272"/>
        <c:scaling>
          <c:orientation val="minMax"/>
          <c:max val="25"/>
          <c:min val="19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0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D8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Size Trends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'D8'!$A$17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'D8'!$B$16:$O$16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'D8'!$B$17:$O$17</c:f>
              <c:numCache>
                <c:formatCode>General</c:formatCode>
                <c:ptCount val="14"/>
                <c:pt idx="0">
                  <c:v>25.6</c:v>
                </c:pt>
                <c:pt idx="1">
                  <c:v>24.8</c:v>
                </c:pt>
                <c:pt idx="2">
                  <c:v>24.6</c:v>
                </c:pt>
                <c:pt idx="3">
                  <c:v>23.8</c:v>
                </c:pt>
                <c:pt idx="4">
                  <c:v>23.3</c:v>
                </c:pt>
                <c:pt idx="5">
                  <c:v>22.9</c:v>
                </c:pt>
                <c:pt idx="6">
                  <c:v>22.9</c:v>
                </c:pt>
                <c:pt idx="7">
                  <c:v>22.9</c:v>
                </c:pt>
                <c:pt idx="8">
                  <c:v>22.9</c:v>
                </c:pt>
                <c:pt idx="9">
                  <c:v>22.9</c:v>
                </c:pt>
                <c:pt idx="10">
                  <c:v>22.9</c:v>
                </c:pt>
                <c:pt idx="11">
                  <c:v>22.9</c:v>
                </c:pt>
                <c:pt idx="12">
                  <c:v>22.9</c:v>
                </c:pt>
                <c:pt idx="13">
                  <c:v>22.9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'D8'!$A$18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1.375E-2"/>
                  <c:y val="1.978018372703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811728395061726E-2"/>
                  <c:y val="-3.1145742198891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6898148148148145E-2"/>
                  <c:y val="-3.5775371828521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984567901234627E-2"/>
                  <c:y val="-2.6516112569262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354938271604998E-2"/>
                  <c:y val="-2.4201297754447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441358024691355E-2"/>
                  <c:y val="-2.1886482939632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6898148148148263E-2"/>
                  <c:y val="-2.1886482939632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2268518518518516E-2"/>
                  <c:y val="-2.6516112569262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725308641975421E-2"/>
                  <c:y val="-2.8830927384076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811728395061615E-2"/>
                  <c:y val="-2.4201297754447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'D8'!$B$16:$O$16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'D8'!$B$18:$O$18</c:f>
              <c:numCache>
                <c:formatCode>General</c:formatCode>
                <c:ptCount val="14"/>
                <c:pt idx="0">
                  <c:v>25.6</c:v>
                </c:pt>
                <c:pt idx="1">
                  <c:v>25.1</c:v>
                </c:pt>
                <c:pt idx="2">
                  <c:v>25.3</c:v>
                </c:pt>
                <c:pt idx="3">
                  <c:v>25.8</c:v>
                </c:pt>
                <c:pt idx="4">
                  <c:v>26.3</c:v>
                </c:pt>
                <c:pt idx="5">
                  <c:v>26.6</c:v>
                </c:pt>
                <c:pt idx="6">
                  <c:v>26.7</c:v>
                </c:pt>
                <c:pt idx="7">
                  <c:v>26.8</c:v>
                </c:pt>
                <c:pt idx="8" formatCode="0.0">
                  <c:v>26.662623389660364</c:v>
                </c:pt>
                <c:pt idx="9">
                  <c:v>26.7</c:v>
                </c:pt>
                <c:pt idx="10">
                  <c:v>26.6</c:v>
                </c:pt>
                <c:pt idx="11">
                  <c:v>26.6</c:v>
                </c:pt>
                <c:pt idx="12">
                  <c:v>26.6</c:v>
                </c:pt>
                <c:pt idx="13">
                  <c:v>26.5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'D8'!$A$19</c:f>
              <c:strCache>
                <c:ptCount val="1"/>
                <c:pt idx="0">
                  <c:v>D8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2268518518518516E-2"/>
                  <c:y val="-4.040500145815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523208904442499E-2"/>
                  <c:y val="2.2094998541848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072530864197531E-2"/>
                  <c:y val="-2.88309273840769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8441358024691473E-2"/>
                  <c:y val="3.3669072615923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763888888888889E-2"/>
                  <c:y val="3.8298702245552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3811728395061726E-2"/>
                  <c:y val="-2.6516112569262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7775347526003809E-2"/>
                  <c:y val="-2.6516112569262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'D8'!$B$16:$O$16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'D8'!$B$19:$O$19</c:f>
              <c:numCache>
                <c:formatCode>General</c:formatCode>
                <c:ptCount val="14"/>
                <c:pt idx="0">
                  <c:v>26.2</c:v>
                </c:pt>
                <c:pt idx="1">
                  <c:v>25.4</c:v>
                </c:pt>
                <c:pt idx="2">
                  <c:v>25</c:v>
                </c:pt>
                <c:pt idx="3">
                  <c:v>25.7</c:v>
                </c:pt>
                <c:pt idx="4">
                  <c:v>25.9</c:v>
                </c:pt>
                <c:pt idx="5">
                  <c:v>25.9</c:v>
                </c:pt>
                <c:pt idx="6" formatCode="0.0">
                  <c:v>25.899742930591259</c:v>
                </c:pt>
                <c:pt idx="7">
                  <c:v>26.47</c:v>
                </c:pt>
                <c:pt idx="8" formatCode="0.0">
                  <c:v>26.714285714285715</c:v>
                </c:pt>
                <c:pt idx="9">
                  <c:v>26.6</c:v>
                </c:pt>
                <c:pt idx="10" formatCode="0.0">
                  <c:v>26.048387096774192</c:v>
                </c:pt>
                <c:pt idx="11" formatCode="0.0">
                  <c:v>26.547945205479451</c:v>
                </c:pt>
                <c:pt idx="12" formatCode="0.0">
                  <c:v>27</c:v>
                </c:pt>
                <c:pt idx="13" formatCode="0.0">
                  <c:v>27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8705584"/>
        <c:axId val="448703624"/>
      </c:lineChart>
      <c:catAx>
        <c:axId val="44870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03624"/>
        <c:crosses val="autoZero"/>
        <c:auto val="1"/>
        <c:lblAlgn val="ctr"/>
        <c:lblOffset val="100"/>
        <c:noMultiLvlLbl val="0"/>
      </c:catAx>
      <c:valAx>
        <c:axId val="448703624"/>
        <c:scaling>
          <c:orientation val="minMax"/>
          <c:max val="28"/>
          <c:min val="2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05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D9 </a:t>
            </a:r>
            <a:r>
              <a:rPr lang="en-US" dirty="0" smtClean="0"/>
              <a:t>K-3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Size Trends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'D9'!$A$8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3811728395061726E-2"/>
                  <c:y val="4.5243146689997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'D9'!$B$7:$O$7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'D9'!$B$8:$O$8</c:f>
              <c:numCache>
                <c:formatCode>General</c:formatCode>
                <c:ptCount val="14"/>
                <c:pt idx="0">
                  <c:v>21</c:v>
                </c:pt>
                <c:pt idx="1">
                  <c:v>20.7</c:v>
                </c:pt>
                <c:pt idx="2">
                  <c:v>20.5</c:v>
                </c:pt>
                <c:pt idx="3">
                  <c:v>20.3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19.899999999999999</c:v>
                </c:pt>
                <c:pt idx="7">
                  <c:v>19.899999999999999</c:v>
                </c:pt>
                <c:pt idx="8">
                  <c:v>19.899999999999999</c:v>
                </c:pt>
                <c:pt idx="9">
                  <c:v>19.899999999999999</c:v>
                </c:pt>
                <c:pt idx="10">
                  <c:v>19.899999999999999</c:v>
                </c:pt>
                <c:pt idx="11">
                  <c:v>19.899999999999999</c:v>
                </c:pt>
                <c:pt idx="12">
                  <c:v>19.899999999999999</c:v>
                </c:pt>
                <c:pt idx="13">
                  <c:v>19.899999999999999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'D9'!$A$9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4.3070987654321019E-2"/>
                  <c:y val="-2.6516112569262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'D9'!$B$7:$O$7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'D9'!$B$9:$O$9</c:f>
              <c:numCache>
                <c:formatCode>General</c:formatCode>
                <c:ptCount val="14"/>
                <c:pt idx="0">
                  <c:v>21</c:v>
                </c:pt>
                <c:pt idx="1">
                  <c:v>20.9</c:v>
                </c:pt>
                <c:pt idx="2">
                  <c:v>21.4</c:v>
                </c:pt>
                <c:pt idx="3">
                  <c:v>22.1</c:v>
                </c:pt>
                <c:pt idx="4">
                  <c:v>22.9</c:v>
                </c:pt>
                <c:pt idx="5">
                  <c:v>23.9</c:v>
                </c:pt>
                <c:pt idx="6">
                  <c:v>24.5</c:v>
                </c:pt>
                <c:pt idx="7">
                  <c:v>24.86</c:v>
                </c:pt>
                <c:pt idx="8" formatCode="0.0">
                  <c:v>24.70293504689128</c:v>
                </c:pt>
                <c:pt idx="9">
                  <c:v>24.6</c:v>
                </c:pt>
                <c:pt idx="10">
                  <c:v>24.2</c:v>
                </c:pt>
                <c:pt idx="11" formatCode="0.0">
                  <c:v>24</c:v>
                </c:pt>
                <c:pt idx="12" formatCode="0.0">
                  <c:v>23.9</c:v>
                </c:pt>
                <c:pt idx="13" formatCode="0.0">
                  <c:v>23.8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'D9'!$A$10</c:f>
              <c:strCache>
                <c:ptCount val="1"/>
                <c:pt idx="0">
                  <c:v>D9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3811728395061726E-2"/>
                  <c:y val="-2.8830927384077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066418780985737E-2"/>
                  <c:y val="2.6724628171478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'D9'!$B$7:$O$7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'D9'!$B$10:$O$10</c:f>
              <c:numCache>
                <c:formatCode>General</c:formatCode>
                <c:ptCount val="14"/>
                <c:pt idx="0">
                  <c:v>21</c:v>
                </c:pt>
                <c:pt idx="1">
                  <c:v>21.2</c:v>
                </c:pt>
                <c:pt idx="2">
                  <c:v>21</c:v>
                </c:pt>
                <c:pt idx="3">
                  <c:v>21.2</c:v>
                </c:pt>
                <c:pt idx="4">
                  <c:v>22.1</c:v>
                </c:pt>
                <c:pt idx="5">
                  <c:v>23</c:v>
                </c:pt>
                <c:pt idx="6">
                  <c:v>23.4</c:v>
                </c:pt>
                <c:pt idx="7">
                  <c:v>24.33</c:v>
                </c:pt>
                <c:pt idx="8" formatCode="0.0">
                  <c:v>24.085287846481876</c:v>
                </c:pt>
                <c:pt idx="9">
                  <c:v>23.9</c:v>
                </c:pt>
                <c:pt idx="10" formatCode="0.0">
                  <c:v>23.059080962800877</c:v>
                </c:pt>
                <c:pt idx="11" formatCode="0.0">
                  <c:v>22.919282511210763</c:v>
                </c:pt>
                <c:pt idx="12" formatCode="0.0">
                  <c:v>22.4</c:v>
                </c:pt>
                <c:pt idx="13" formatCode="0.0">
                  <c:v>21.8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8711464"/>
        <c:axId val="448704016"/>
      </c:lineChart>
      <c:catAx>
        <c:axId val="448711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04016"/>
        <c:crosses val="autoZero"/>
        <c:auto val="1"/>
        <c:lblAlgn val="ctr"/>
        <c:lblOffset val="100"/>
        <c:noMultiLvlLbl val="0"/>
      </c:catAx>
      <c:valAx>
        <c:axId val="448704016"/>
        <c:scaling>
          <c:orientation val="minMax"/>
          <c:max val="26"/>
          <c:min val="19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11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D9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 smtClean="0"/>
              <a:t> Class </a:t>
            </a:r>
            <a:r>
              <a:rPr lang="en-US" dirty="0"/>
              <a:t>S</a:t>
            </a:r>
            <a:r>
              <a:rPr lang="en-US" dirty="0" smtClean="0"/>
              <a:t>ize Trends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'D9'!$A$15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5354938271604963E-2"/>
                  <c:y val="2.6724628171478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'D9'!$B$14:$O$14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'D9'!$B$15:$O$15</c:f>
              <c:numCache>
                <c:formatCode>General</c:formatCode>
                <c:ptCount val="14"/>
                <c:pt idx="0">
                  <c:v>25.6</c:v>
                </c:pt>
                <c:pt idx="1">
                  <c:v>24.8</c:v>
                </c:pt>
                <c:pt idx="2">
                  <c:v>24.6</c:v>
                </c:pt>
                <c:pt idx="3">
                  <c:v>23.8</c:v>
                </c:pt>
                <c:pt idx="4">
                  <c:v>23.3</c:v>
                </c:pt>
                <c:pt idx="5">
                  <c:v>22.9</c:v>
                </c:pt>
                <c:pt idx="6">
                  <c:v>22.9</c:v>
                </c:pt>
                <c:pt idx="7">
                  <c:v>22.9</c:v>
                </c:pt>
                <c:pt idx="8">
                  <c:v>22.9</c:v>
                </c:pt>
                <c:pt idx="9">
                  <c:v>22.9</c:v>
                </c:pt>
                <c:pt idx="10">
                  <c:v>22.9</c:v>
                </c:pt>
                <c:pt idx="11">
                  <c:v>22.9</c:v>
                </c:pt>
                <c:pt idx="12">
                  <c:v>22.9</c:v>
                </c:pt>
                <c:pt idx="13">
                  <c:v>22.9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'D9'!$A$16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2268518518518516E-2"/>
                  <c:y val="-3.11457421988918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'D9'!$B$14:$O$14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'D9'!$B$16:$O$16</c:f>
              <c:numCache>
                <c:formatCode>General</c:formatCode>
                <c:ptCount val="14"/>
                <c:pt idx="0">
                  <c:v>25.6</c:v>
                </c:pt>
                <c:pt idx="1">
                  <c:v>25.1</c:v>
                </c:pt>
                <c:pt idx="2">
                  <c:v>25.3</c:v>
                </c:pt>
                <c:pt idx="3">
                  <c:v>25.8</c:v>
                </c:pt>
                <c:pt idx="4">
                  <c:v>26.3</c:v>
                </c:pt>
                <c:pt idx="5">
                  <c:v>26.6</c:v>
                </c:pt>
                <c:pt idx="6">
                  <c:v>26.7</c:v>
                </c:pt>
                <c:pt idx="7">
                  <c:v>26.8</c:v>
                </c:pt>
                <c:pt idx="8" formatCode="0.0">
                  <c:v>26.662623389660364</c:v>
                </c:pt>
                <c:pt idx="9">
                  <c:v>26.7</c:v>
                </c:pt>
                <c:pt idx="10">
                  <c:v>26.6</c:v>
                </c:pt>
                <c:pt idx="11">
                  <c:v>26.6</c:v>
                </c:pt>
                <c:pt idx="12">
                  <c:v>26.6</c:v>
                </c:pt>
                <c:pt idx="13">
                  <c:v>26.5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'D9'!$A$17</c:f>
              <c:strCache>
                <c:ptCount val="1"/>
                <c:pt idx="0">
                  <c:v>D9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3.2268518518518516E-2"/>
                  <c:y val="-1.9571668124817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'D9'!$B$14:$O$14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'D9'!$B$17:$O$17</c:f>
              <c:numCache>
                <c:formatCode>General</c:formatCode>
                <c:ptCount val="14"/>
                <c:pt idx="0">
                  <c:v>24.9</c:v>
                </c:pt>
                <c:pt idx="1">
                  <c:v>23.8</c:v>
                </c:pt>
                <c:pt idx="2">
                  <c:v>24</c:v>
                </c:pt>
                <c:pt idx="3">
                  <c:v>24.3</c:v>
                </c:pt>
                <c:pt idx="4">
                  <c:v>24</c:v>
                </c:pt>
                <c:pt idx="5">
                  <c:v>24.2</c:v>
                </c:pt>
                <c:pt idx="6">
                  <c:v>24.8</c:v>
                </c:pt>
                <c:pt idx="7">
                  <c:v>25.1</c:v>
                </c:pt>
                <c:pt idx="8" formatCode="0.0">
                  <c:v>24.546168958742633</c:v>
                </c:pt>
                <c:pt idx="9" formatCode="0.0">
                  <c:v>25</c:v>
                </c:pt>
                <c:pt idx="10" formatCode="0.0">
                  <c:v>24.595573440643864</c:v>
                </c:pt>
                <c:pt idx="11" formatCode="0.0">
                  <c:v>24.548979591836734</c:v>
                </c:pt>
                <c:pt idx="12" formatCode="0.0">
                  <c:v>24</c:v>
                </c:pt>
                <c:pt idx="13" formatCode="0.0">
                  <c:v>23.4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8701664"/>
        <c:axId val="448723224"/>
      </c:lineChart>
      <c:catAx>
        <c:axId val="448701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23224"/>
        <c:crosses val="autoZero"/>
        <c:auto val="1"/>
        <c:lblAlgn val="ctr"/>
        <c:lblOffset val="100"/>
        <c:noMultiLvlLbl val="0"/>
      </c:catAx>
      <c:valAx>
        <c:axId val="448723224"/>
        <c:scaling>
          <c:orientation val="minMax"/>
          <c:max val="27"/>
          <c:min val="2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0166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D10 </a:t>
            </a:r>
            <a:r>
              <a:rPr lang="en-US" dirty="0" smtClean="0"/>
              <a:t>K-3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Class </a:t>
            </a:r>
            <a:r>
              <a:rPr lang="en-US" dirty="0" smtClean="0"/>
              <a:t>Size Trends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'D10'!$A$3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'D10'!$B$2:$O$2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'D10'!$B$3:$O$3</c:f>
              <c:numCache>
                <c:formatCode>General</c:formatCode>
                <c:ptCount val="14"/>
                <c:pt idx="0">
                  <c:v>21</c:v>
                </c:pt>
                <c:pt idx="1">
                  <c:v>20.7</c:v>
                </c:pt>
                <c:pt idx="2">
                  <c:v>20.5</c:v>
                </c:pt>
                <c:pt idx="3">
                  <c:v>20.3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19.899999999999999</c:v>
                </c:pt>
                <c:pt idx="7">
                  <c:v>19.899999999999999</c:v>
                </c:pt>
                <c:pt idx="8">
                  <c:v>19.899999999999999</c:v>
                </c:pt>
                <c:pt idx="9" formatCode="_(* #,##0.0_);_(* \(#,##0.0\);_(* &quot;-&quot;??_);_(@_)">
                  <c:v>19.899999999999999</c:v>
                </c:pt>
                <c:pt idx="10">
                  <c:v>19.899999999999999</c:v>
                </c:pt>
                <c:pt idx="11">
                  <c:v>19.899999999999999</c:v>
                </c:pt>
                <c:pt idx="12">
                  <c:v>19.899999999999999</c:v>
                </c:pt>
                <c:pt idx="13">
                  <c:v>19.899999999999999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'D10'!$A$4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5354938271604963E-2"/>
                  <c:y val="-2.651611256926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3811728395061726E-2"/>
                  <c:y val="-3.11457421988918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931855740254679E-2"/>
                  <c:y val="-3.5775371828521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'D10'!$B$2:$O$2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'D10'!$B$4:$O$4</c:f>
              <c:numCache>
                <c:formatCode>General</c:formatCode>
                <c:ptCount val="14"/>
                <c:pt idx="0">
                  <c:v>21</c:v>
                </c:pt>
                <c:pt idx="1">
                  <c:v>20.9</c:v>
                </c:pt>
                <c:pt idx="2">
                  <c:v>21.4</c:v>
                </c:pt>
                <c:pt idx="3">
                  <c:v>22.1</c:v>
                </c:pt>
                <c:pt idx="4">
                  <c:v>22.9</c:v>
                </c:pt>
                <c:pt idx="5">
                  <c:v>23.9</c:v>
                </c:pt>
                <c:pt idx="6">
                  <c:v>24.5</c:v>
                </c:pt>
                <c:pt idx="7">
                  <c:v>24.86</c:v>
                </c:pt>
                <c:pt idx="8" formatCode="0.0">
                  <c:v>24.70293504689128</c:v>
                </c:pt>
                <c:pt idx="9">
                  <c:v>24.6</c:v>
                </c:pt>
                <c:pt idx="10">
                  <c:v>24.2</c:v>
                </c:pt>
                <c:pt idx="11" formatCode="0.0">
                  <c:v>24</c:v>
                </c:pt>
                <c:pt idx="12" formatCode="0.0">
                  <c:v>23.9</c:v>
                </c:pt>
                <c:pt idx="13" formatCode="0.0">
                  <c:v>23.8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'D10'!$A$5</c:f>
              <c:strCache>
                <c:ptCount val="1"/>
                <c:pt idx="0">
                  <c:v>D10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3.2268518518518516E-2"/>
                  <c:y val="1.9571850393700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0059298143287645E-2"/>
                  <c:y val="2.1886665208515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'D10'!$B$2:$O$2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'D10'!$B$5:$O$5</c:f>
              <c:numCache>
                <c:formatCode>0.0</c:formatCode>
                <c:ptCount val="14"/>
                <c:pt idx="0">
                  <c:v>22.6</c:v>
                </c:pt>
                <c:pt idx="1">
                  <c:v>22.2</c:v>
                </c:pt>
                <c:pt idx="2">
                  <c:v>22.904761904761905</c:v>
                </c:pt>
                <c:pt idx="3">
                  <c:v>23.496229260935142</c:v>
                </c:pt>
                <c:pt idx="4">
                  <c:v>23.459909228441756</c:v>
                </c:pt>
                <c:pt idx="5">
                  <c:v>24.396681749622925</c:v>
                </c:pt>
                <c:pt idx="6" formatCode="General">
                  <c:v>24.8</c:v>
                </c:pt>
                <c:pt idx="7" formatCode="General">
                  <c:v>25.72</c:v>
                </c:pt>
                <c:pt idx="8">
                  <c:v>25.435171385991058</c:v>
                </c:pt>
                <c:pt idx="9" formatCode="_(* #,##0.0_);_(* \(#,##0.0\);_(* &quot;-&quot;??_);_(@_)">
                  <c:v>25.1</c:v>
                </c:pt>
                <c:pt idx="10">
                  <c:v>24.986196319018404</c:v>
                </c:pt>
                <c:pt idx="11" formatCode="General">
                  <c:v>24.3</c:v>
                </c:pt>
                <c:pt idx="12" formatCode="General">
                  <c:v>23.4</c:v>
                </c:pt>
                <c:pt idx="13" formatCode="General">
                  <c:v>23.4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8725184"/>
        <c:axId val="448715384"/>
      </c:lineChart>
      <c:catAx>
        <c:axId val="44872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15384"/>
        <c:crosses val="autoZero"/>
        <c:auto val="1"/>
        <c:lblAlgn val="ctr"/>
        <c:lblOffset val="100"/>
        <c:noMultiLvlLbl val="0"/>
      </c:catAx>
      <c:valAx>
        <c:axId val="448715384"/>
        <c:scaling>
          <c:orientation val="minMax"/>
          <c:max val="26"/>
          <c:min val="19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2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D10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-8</a:t>
            </a:r>
            <a:r>
              <a:rPr lang="en-US" baseline="30000" dirty="0" smtClean="0"/>
              <a:t>th</a:t>
            </a:r>
            <a:r>
              <a:rPr lang="en-US" dirty="0" smtClean="0"/>
              <a:t> Class </a:t>
            </a:r>
            <a:r>
              <a:rPr lang="en-US" dirty="0"/>
              <a:t>S</a:t>
            </a:r>
            <a:r>
              <a:rPr lang="en-US" dirty="0" smtClean="0"/>
              <a:t>ize Trends</a:t>
            </a:r>
            <a:endParaRPr lang="en-US" dirty="0"/>
          </a:p>
        </c:rich>
      </c:tx>
      <c:layout>
        <c:manualLayout>
          <c:xMode val="edge"/>
          <c:yMode val="edge"/>
          <c:x val="0.29266586468358124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'D10'!$A$10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'D10'!$B$9:$O$9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'D10'!$B$10:$O$10</c:f>
              <c:numCache>
                <c:formatCode>General</c:formatCode>
                <c:ptCount val="14"/>
                <c:pt idx="0">
                  <c:v>25.6</c:v>
                </c:pt>
                <c:pt idx="1">
                  <c:v>24.8</c:v>
                </c:pt>
                <c:pt idx="2">
                  <c:v>24.6</c:v>
                </c:pt>
                <c:pt idx="3">
                  <c:v>23.8</c:v>
                </c:pt>
                <c:pt idx="4">
                  <c:v>23.3</c:v>
                </c:pt>
                <c:pt idx="5">
                  <c:v>22.9</c:v>
                </c:pt>
                <c:pt idx="6">
                  <c:v>22.9</c:v>
                </c:pt>
                <c:pt idx="7">
                  <c:v>22.9</c:v>
                </c:pt>
                <c:pt idx="8">
                  <c:v>22.9</c:v>
                </c:pt>
                <c:pt idx="9">
                  <c:v>22.9</c:v>
                </c:pt>
                <c:pt idx="10">
                  <c:v>22.9</c:v>
                </c:pt>
                <c:pt idx="11">
                  <c:v>22.9</c:v>
                </c:pt>
                <c:pt idx="12">
                  <c:v>22.9</c:v>
                </c:pt>
                <c:pt idx="13">
                  <c:v>22.9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'D10'!$A$11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763888888888889E-2"/>
                  <c:y val="-2.8830927384077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268518518518488E-2"/>
                  <c:y val="1.9780183727034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'D10'!$B$9:$O$9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'D10'!$B$11:$O$11</c:f>
              <c:numCache>
                <c:formatCode>General</c:formatCode>
                <c:ptCount val="14"/>
                <c:pt idx="0">
                  <c:v>25.6</c:v>
                </c:pt>
                <c:pt idx="1">
                  <c:v>25.1</c:v>
                </c:pt>
                <c:pt idx="2">
                  <c:v>25.3</c:v>
                </c:pt>
                <c:pt idx="3">
                  <c:v>25.8</c:v>
                </c:pt>
                <c:pt idx="4">
                  <c:v>26.3</c:v>
                </c:pt>
                <c:pt idx="5">
                  <c:v>26.6</c:v>
                </c:pt>
                <c:pt idx="6">
                  <c:v>26.7</c:v>
                </c:pt>
                <c:pt idx="7">
                  <c:v>26.8</c:v>
                </c:pt>
                <c:pt idx="8" formatCode="0.0">
                  <c:v>26.662623389660364</c:v>
                </c:pt>
                <c:pt idx="9">
                  <c:v>26.7</c:v>
                </c:pt>
                <c:pt idx="10">
                  <c:v>26.6</c:v>
                </c:pt>
                <c:pt idx="11">
                  <c:v>26.6</c:v>
                </c:pt>
                <c:pt idx="12">
                  <c:v>26.6</c:v>
                </c:pt>
                <c:pt idx="13">
                  <c:v>26.5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'D10'!$A$12</c:f>
              <c:strCache>
                <c:ptCount val="1"/>
                <c:pt idx="0">
                  <c:v>D10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3.2268518518518516E-2"/>
                  <c:y val="3.8090368912219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4656726936910666E-2"/>
                  <c:y val="-1.9780001458151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91820987654321E-2"/>
                  <c:y val="-2.4409631087780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'D10'!$B$9:$O$9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'D10'!$B$12:$O$12</c:f>
              <c:numCache>
                <c:formatCode>0.0</c:formatCode>
                <c:ptCount val="14"/>
                <c:pt idx="0">
                  <c:v>25.8</c:v>
                </c:pt>
                <c:pt idx="1">
                  <c:v>26.1</c:v>
                </c:pt>
                <c:pt idx="2">
                  <c:v>25.955840455840455</c:v>
                </c:pt>
                <c:pt idx="3">
                  <c:v>26.177004538577911</c:v>
                </c:pt>
                <c:pt idx="4">
                  <c:v>26.5</c:v>
                </c:pt>
                <c:pt idx="5">
                  <c:v>26.825757575757574</c:v>
                </c:pt>
                <c:pt idx="6" formatCode="General">
                  <c:v>26.7</c:v>
                </c:pt>
                <c:pt idx="7" formatCode="General">
                  <c:v>27.85</c:v>
                </c:pt>
                <c:pt idx="8">
                  <c:v>27.027439024390244</c:v>
                </c:pt>
                <c:pt idx="9" formatCode="General">
                  <c:v>26.8</c:v>
                </c:pt>
                <c:pt idx="10">
                  <c:v>27.17069486404834</c:v>
                </c:pt>
                <c:pt idx="11" formatCode="General">
                  <c:v>27.7</c:v>
                </c:pt>
                <c:pt idx="12" formatCode="General">
                  <c:v>27.1</c:v>
                </c:pt>
                <c:pt idx="13" formatCode="General">
                  <c:v>26.8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8713032"/>
        <c:axId val="448724400"/>
      </c:lineChart>
      <c:catAx>
        <c:axId val="448713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24400"/>
        <c:crosses val="autoZero"/>
        <c:auto val="1"/>
        <c:lblAlgn val="ctr"/>
        <c:lblOffset val="100"/>
        <c:noMultiLvlLbl val="0"/>
      </c:catAx>
      <c:valAx>
        <c:axId val="448724400"/>
        <c:scaling>
          <c:orientation val="minMax"/>
          <c:max val="28"/>
          <c:min val="2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13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D11 </a:t>
            </a:r>
            <a:r>
              <a:rPr lang="en-US" dirty="0" smtClean="0"/>
              <a:t>K-3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Class Size </a:t>
            </a:r>
            <a:r>
              <a:rPr lang="en-US" dirty="0" smtClean="0"/>
              <a:t>Trends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'D11'!$A$3</c:f>
              <c:strCache>
                <c:ptCount val="1"/>
                <c:pt idx="0">
                  <c:v>C4E goals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'D11'!$B$2:$O$2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'D11'!$B$3:$O$3</c:f>
              <c:numCache>
                <c:formatCode>General</c:formatCode>
                <c:ptCount val="14"/>
                <c:pt idx="0">
                  <c:v>21</c:v>
                </c:pt>
                <c:pt idx="1">
                  <c:v>20.7</c:v>
                </c:pt>
                <c:pt idx="2">
                  <c:v>20.5</c:v>
                </c:pt>
                <c:pt idx="3">
                  <c:v>20.3</c:v>
                </c:pt>
                <c:pt idx="4">
                  <c:v>20.100000000000001</c:v>
                </c:pt>
                <c:pt idx="5">
                  <c:v>19.899999999999999</c:v>
                </c:pt>
                <c:pt idx="6">
                  <c:v>19.899999999999999</c:v>
                </c:pt>
                <c:pt idx="7">
                  <c:v>19.899999999999999</c:v>
                </c:pt>
                <c:pt idx="8">
                  <c:v>19.899999999999999</c:v>
                </c:pt>
                <c:pt idx="9">
                  <c:v>19.899999999999999</c:v>
                </c:pt>
                <c:pt idx="10">
                  <c:v>19.899999999999999</c:v>
                </c:pt>
                <c:pt idx="11" formatCode="0.0">
                  <c:v>19.899999999999999</c:v>
                </c:pt>
                <c:pt idx="12" formatCode="0.0">
                  <c:v>19.899999999999999</c:v>
                </c:pt>
                <c:pt idx="13" formatCode="0.0">
                  <c:v>19.899999999999999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'D11'!$A$4</c:f>
              <c:strCache>
                <c:ptCount val="1"/>
                <c:pt idx="0">
                  <c:v>citywide actual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689814814814818E-2"/>
                  <c:y val="-2.4201297754447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'D11'!$B$2:$O$2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'D11'!$B$4:$O$4</c:f>
              <c:numCache>
                <c:formatCode>General</c:formatCode>
                <c:ptCount val="14"/>
                <c:pt idx="0">
                  <c:v>21</c:v>
                </c:pt>
                <c:pt idx="1">
                  <c:v>20.9</c:v>
                </c:pt>
                <c:pt idx="2">
                  <c:v>21.4</c:v>
                </c:pt>
                <c:pt idx="3">
                  <c:v>22.1</c:v>
                </c:pt>
                <c:pt idx="4">
                  <c:v>22.9</c:v>
                </c:pt>
                <c:pt idx="5">
                  <c:v>23.9</c:v>
                </c:pt>
                <c:pt idx="6">
                  <c:v>24.5</c:v>
                </c:pt>
                <c:pt idx="7">
                  <c:v>24.86</c:v>
                </c:pt>
                <c:pt idx="8" formatCode="0.0">
                  <c:v>24.70293504689128</c:v>
                </c:pt>
                <c:pt idx="9">
                  <c:v>24.6</c:v>
                </c:pt>
                <c:pt idx="10">
                  <c:v>24.2</c:v>
                </c:pt>
                <c:pt idx="11">
                  <c:v>24</c:v>
                </c:pt>
                <c:pt idx="12">
                  <c:v>23.9</c:v>
                </c:pt>
                <c:pt idx="13">
                  <c:v>23.8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'D11'!$A$5</c:f>
              <c:strCache>
                <c:ptCount val="1"/>
                <c:pt idx="0">
                  <c:v>D 11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'D11'!$B$2:$O$2</c:f>
              <c:strCache>
                <c:ptCount val="14"/>
                <c:pt idx="0">
                  <c:v>Baseline</c:v>
                </c:pt>
                <c:pt idx="1">
                  <c:v>2007-8</c:v>
                </c:pt>
                <c:pt idx="2">
                  <c:v>2008-9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'D11'!$B$5:$O$5</c:f>
              <c:numCache>
                <c:formatCode>0.0</c:formatCode>
                <c:ptCount val="14"/>
                <c:pt idx="0">
                  <c:v>22</c:v>
                </c:pt>
                <c:pt idx="1">
                  <c:v>21.7</c:v>
                </c:pt>
                <c:pt idx="2">
                  <c:v>22.303088803088801</c:v>
                </c:pt>
                <c:pt idx="3">
                  <c:v>23.265107212475634</c:v>
                </c:pt>
                <c:pt idx="4">
                  <c:v>23.792490118577074</c:v>
                </c:pt>
                <c:pt idx="5">
                  <c:v>24.3</c:v>
                </c:pt>
                <c:pt idx="6">
                  <c:v>25.1</c:v>
                </c:pt>
                <c:pt idx="7" formatCode="General">
                  <c:v>25.44</c:v>
                </c:pt>
                <c:pt idx="8">
                  <c:v>25.315999999999999</c:v>
                </c:pt>
                <c:pt idx="9" formatCode="General">
                  <c:v>25.3</c:v>
                </c:pt>
                <c:pt idx="10">
                  <c:v>24.460921843687373</c:v>
                </c:pt>
                <c:pt idx="11">
                  <c:v>24.576446280991735</c:v>
                </c:pt>
                <c:pt idx="12">
                  <c:v>24.4</c:v>
                </c:pt>
                <c:pt idx="13">
                  <c:v>23.9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48705192"/>
        <c:axId val="448708720"/>
      </c:lineChart>
      <c:catAx>
        <c:axId val="448705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08720"/>
        <c:crosses val="autoZero"/>
        <c:auto val="1"/>
        <c:lblAlgn val="ctr"/>
        <c:lblOffset val="100"/>
        <c:noMultiLvlLbl val="0"/>
      </c:catAx>
      <c:valAx>
        <c:axId val="448708720"/>
        <c:scaling>
          <c:orientation val="minMax"/>
          <c:max val="26"/>
          <c:min val="19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0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8B82-FC2A-4E56-8D15-4A2F59D72D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899F-76C0-487B-8026-D74795AE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4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8B82-FC2A-4E56-8D15-4A2F59D72D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899F-76C0-487B-8026-D74795AE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8B82-FC2A-4E56-8D15-4A2F59D72D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899F-76C0-487B-8026-D74795AE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09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2957E-13FF-471D-89A3-46101C1E2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D43F2E-B81E-4B68-96B3-B8C140F0D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592C77-43CA-4358-ADE9-FB31A6708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E0314-726B-4160-9D71-0745B225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41F8D9-75C1-4550-989C-6F4D804D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31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0CBDAD-46E8-40A1-9F2A-0C59E017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469BC8-A5EC-4805-A76A-017C685DE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117C1B-715A-46D1-B8F8-DBEF6194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EA75ED-D139-4481-BD93-B16337E77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E4FF2F-D3B0-47B1-B081-ED485522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86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8A1BA-B27F-4578-A877-62A773518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752AA4-E2A6-4C21-97B7-6254C8AB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659373-2B22-496F-A56E-DDFAE8FB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F2B67A-0AAE-4938-B3E2-4BDD1CF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2FBC0D-B48E-491E-8CAB-7F686F8C7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96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77359-8051-4BED-8AE9-4066FB1A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FA151D-124E-4EF5-9ED2-126854566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8D2745-EF94-421E-B299-42369FD5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CAD6B61-525A-4824-A80F-E56F8F81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E88936-F991-48E0-BFC8-C6A1B91E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50BF6F-8087-4609-AD72-ABA974DF6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58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6BABF-7994-4475-AE6E-452BE6C4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F08246-CCAA-49EF-8CF5-D3A467C32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6F0BE2-3B20-44CD-B96B-9C2D6C95F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0473CD-B002-4C29-995A-21C0C17CB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03F95EC-75B0-463C-925A-80C2D8C7BB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E34CA8-A02B-439E-9832-28374D3F3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FD1BAD-35AD-47D6-9483-344732529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6AFF060-67D7-4D38-8AE8-3B955798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0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979D17-9518-4E5C-9861-2FEA26F0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8129E2F-BCC8-4608-8DA5-4C4F8CF3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1F24C0F-2648-4E50-89B2-878CA360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290DF9-028D-4AB8-A58C-6CBC5880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0EB8A-DFBE-41E0-848C-44F9CC72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D39BFD-7799-4366-96AA-25678FAA1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196F7D-11D6-4FF5-B6D6-3101C5AE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940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789565-1E80-488A-A0B2-5F397FE6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31C5E3-708E-4EF0-82FD-28FC7AF8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8B854A-F328-4221-AA3D-1684F8248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FBFAD7-459A-4FFB-A235-49BAF969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758291-D01F-4B6E-843B-76C8B6D5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EC3781-BC6B-4651-BA3F-33BD5AC7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3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8B82-FC2A-4E56-8D15-4A2F59D72D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899F-76C0-487B-8026-D74795AE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75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CDB3B-6304-4770-BC62-CE4509739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5B3BD3-7DD7-4AD1-8578-71513D47D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A3BC78-BB39-466D-8B3B-3B70023F4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39D62C-4EA0-4AB7-B1E2-3D2C53D6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EEECF6-ACC6-43E4-AF9D-14846679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B0454C-5C6D-4F02-B779-7F6F91A5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01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CD807-63EC-4F72-81D0-07EAE07F8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E66380-5D1A-4353-AAED-5FDB0A826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20F944-7F3C-4964-B384-202515B0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FA64A1-A13C-4B86-AFC6-65DC0A2DB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584235-ADAE-46AB-8F43-7442BD92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53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ED70F3-66B4-4CD9-ADE8-3BF18BF19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044D97-F224-42DB-931E-CC4A7A208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DE66DA-68AA-40C7-A83D-4186C17E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3179AD-3F3A-4F24-9FEF-A4AB203F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9B3584-482F-47DA-BEF0-C6F37A7E7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61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>
                <a:solidFill>
                  <a:srgbClr val="44546A"/>
                </a:solidFill>
              </a:rPr>
              <a:pPr/>
              <a:t>‹#›</a:t>
            </a:fld>
            <a:endParaRPr lang="en-US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3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8B82-FC2A-4E56-8D15-4A2F59D72D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899F-76C0-487B-8026-D74795AE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8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8B82-FC2A-4E56-8D15-4A2F59D72D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899F-76C0-487B-8026-D74795AE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3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8B82-FC2A-4E56-8D15-4A2F59D72D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899F-76C0-487B-8026-D74795AE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8B82-FC2A-4E56-8D15-4A2F59D72D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899F-76C0-487B-8026-D74795AE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3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8B82-FC2A-4E56-8D15-4A2F59D72D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899F-76C0-487B-8026-D74795AE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1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8B82-FC2A-4E56-8D15-4A2F59D72D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899F-76C0-487B-8026-D74795AE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5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D8B82-FC2A-4E56-8D15-4A2F59D72D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C899F-76C0-487B-8026-D74795AE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D8B82-FC2A-4E56-8D15-4A2F59D72DA9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C899F-76C0-487B-8026-D74795AE1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6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B594EA-A468-4403-B47B-9A2D8C06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52083B-AE02-4D27-AF66-76765734A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872D7B-16A2-447F-8A77-FE3DB7DBDA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A4A9-3DFD-424E-BD13-C79258E54C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50C5DF-4087-4B72-8D08-4E15B5411A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C6C1A6-4727-4D39-B0FF-3FD53FF5E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C711-BBA2-4F77-B12C-1426B82A20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9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 Size Trends for Bronx 2006-2019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521" y="4220224"/>
            <a:ext cx="6901210" cy="1655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Class Size Matters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www.classsizematters.org</a:t>
            </a:r>
          </a:p>
          <a:p>
            <a:pPr algn="l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Info@classsizematters.org 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="" xmlns:a16="http://schemas.microsoft.com/office/drawing/2014/main" xmlns:lc="http://schemas.openxmlformats.org/drawingml/2006/lockedCanvas" id="{6ACE20B9-23B1-4D5F-AD32-5D7B618B2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8389"/>
            <a:ext cx="2416379" cy="257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8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D9 Class Size Trends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3.8% increase in K-3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 since 2006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6% decrease in 4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 since 2006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K-3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were equal to the C4E goal in 2006, and are now larger than the C4E goal in 2019 by 1.9 students per class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were smaller than the C4E goal in 2006 by 0.7 students per class, but are now larger than the C4E goals in 2019 by 0.5 students per class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271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799338"/>
              </p:ext>
            </p:extLst>
          </p:nvPr>
        </p:nvGraphicFramePr>
        <p:xfrm>
          <a:off x="1755731" y="683771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718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9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551148"/>
              </p:ext>
            </p:extLst>
          </p:nvPr>
        </p:nvGraphicFramePr>
        <p:xfrm>
          <a:off x="1614062" y="787862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94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D10 Class Size Trends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3.5% increase in K-3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 since 2006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3.9% increase in 4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 since 2006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K-3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were larger than the C4E goal in 2006 by 1.6 students per class, and are now larger than the C4E goal in 2019 by 3.5 students per class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were larger than the C4E goal in 2006 by 0.2 students per class, and are now larger than the C4E goal in 2019 by 3.9 students per class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have been consistently larger than the citywide averages, only dropping below citywide average since 2018 by less than 1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1813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670427"/>
              </p:ext>
            </p:extLst>
          </p:nvPr>
        </p:nvGraphicFramePr>
        <p:xfrm>
          <a:off x="1768610" y="696651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686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786133"/>
              </p:ext>
            </p:extLst>
          </p:nvPr>
        </p:nvGraphicFramePr>
        <p:xfrm>
          <a:off x="1755730" y="712175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27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D11 Class Size Trends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8.6% increase in K-3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 since 2006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3% increase in 4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 since 2006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K-3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were larger than the C4E goal in 2006 by 1.0 student per class, and are now larger than the C4E goal in 2019 by 4.0 students per class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were larger than the C4E goal in 2006 by 0.7 students per class, and are now larger than the C4E goal in 2019 by 4.2 students per class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4145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234720"/>
              </p:ext>
            </p:extLst>
          </p:nvPr>
        </p:nvGraphicFramePr>
        <p:xfrm>
          <a:off x="1633471" y="717996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7393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711027"/>
              </p:ext>
            </p:extLst>
          </p:nvPr>
        </p:nvGraphicFramePr>
        <p:xfrm>
          <a:off x="1710744" y="679361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8379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D12 Class Size Trends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11.2% increase in K-3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 since 2006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15.3% increase in 4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 since 2006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K-3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were smaller than the C4E goal in 2006 by 1.4 students per class, and are now larger than the C4E goal in 2019 by 1.9 students per class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were smaller than the C4E goal in 2006 by 3.4 students per class, and are now larger than the C4E goal in 2019 by 2.7 students per class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332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9FC98D-1CC0-4C67-A549-653ABAE0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In 2007, NYS Legislature passed a new law called the Contracts for Excellence (C4E)</a:t>
            </a:r>
          </a:p>
        </p:txBody>
      </p:sp>
    </p:spTree>
    <p:extLst>
      <p:ext uri="{BB962C8B-B14F-4D97-AF65-F5344CB8AC3E}">
        <p14:creationId xmlns:p14="http://schemas.microsoft.com/office/powerpoint/2010/main" val="1023758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628520"/>
              </p:ext>
            </p:extLst>
          </p:nvPr>
        </p:nvGraphicFramePr>
        <p:xfrm>
          <a:off x="1704215" y="619378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5642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C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346924"/>
              </p:ext>
            </p:extLst>
          </p:nvPr>
        </p:nvGraphicFramePr>
        <p:xfrm>
          <a:off x="1845882" y="789449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789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6BFA86-4592-4BD6-A3AD-5E62E1BFB8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950" y="485775"/>
            <a:ext cx="10272713" cy="57864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0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C4E law states that in return for millions in new state funding, NYC has a legal obligation to:</a:t>
            </a:r>
            <a:br>
              <a:rPr lang="en-US" sz="30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1. Spend the funds to improve school conditions in six specified areas.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2. Create a plan to reduce class sizes in all grades over five years.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3. In 2007, NYC submitted a 5-yr plan to reduce class sizes to no more than 20 in grades K-3; 23 in grades 4-8 and 25 in core HS classes.</a:t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4.  Yet instead of decreasing, class sizes increased sharply, starting in 2008.</a:t>
            </a:r>
          </a:p>
        </p:txBody>
      </p:sp>
    </p:spTree>
    <p:extLst>
      <p:ext uri="{BB962C8B-B14F-4D97-AF65-F5344CB8AC3E}">
        <p14:creationId xmlns:p14="http://schemas.microsoft.com/office/powerpoint/2010/main" val="3998219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D7 Class Size Trends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7.3% increase in K-3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 since 2006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2.1% decrease in 4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 since 2006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K-3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were smaller than the C4E goal in 2006 by 1.8 students per class, and are now larger than the C4E goal in 2019 by 0.7 students per class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were smaller than the C4E goal in 2006 by 1.3 students per class, and are now larger than the C4E goal in 2019 by 0.9 students per class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7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7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87246" y="890893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35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7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87244" y="851196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673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D8 Class Size Trends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12.3% increase in K-3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 since 2006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3.1% increase in 4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 since 2006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K-3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were larger than the C4E goal in 2006 by 0.2 students per class, and are now larger than the C4E goal in 2019 by 3.9 students per class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4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-8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class sizes were larger than the C4E goal in 2006 by 0.6 students per class, and are now larger than the C4E goal in 2019 by 4.1 students per class</a:t>
            </a:r>
          </a:p>
        </p:txBody>
      </p:sp>
    </p:spTree>
    <p:extLst>
      <p:ext uri="{BB962C8B-B14F-4D97-AF65-F5344CB8AC3E}">
        <p14:creationId xmlns:p14="http://schemas.microsoft.com/office/powerpoint/2010/main" val="2779127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800-000003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01183" y="848722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631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00000000-0008-0000-08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03155" y="915591"/>
          <a:ext cx="8229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3385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707</Words>
  <Application>Microsoft Office PowerPoint</Application>
  <PresentationFormat>Widescreen</PresentationFormat>
  <Paragraphs>120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1_Office Theme</vt:lpstr>
      <vt:lpstr>Class Size Trends for Bronx 2006-2019</vt:lpstr>
      <vt:lpstr>In 2007, NYS Legislature passed a new law called the Contracts for Excellence (C4E)</vt:lpstr>
      <vt:lpstr>C4E law states that in return for millions in new state funding, NYC has a legal obligation to:  1. Spend the funds to improve school conditions in six specified areas.  2. Create a plan to reduce class sizes in all grades over five years.  3. In 2007, NYC submitted a 5-yr plan to reduce class sizes to no more than 20 in grades K-3; 23 in grades 4-8 and 25 in core HS classes.  4.  Yet instead of decreasing, class sizes increased sharply, starting in 2008.</vt:lpstr>
      <vt:lpstr>D7 Class Size Trends</vt:lpstr>
      <vt:lpstr>PowerPoint Presentation</vt:lpstr>
      <vt:lpstr>PowerPoint Presentation</vt:lpstr>
      <vt:lpstr>D8 Class Size Trends</vt:lpstr>
      <vt:lpstr>PowerPoint Presentation</vt:lpstr>
      <vt:lpstr>PowerPoint Presentation</vt:lpstr>
      <vt:lpstr>D9 Class Size Trends</vt:lpstr>
      <vt:lpstr>PowerPoint Presentation</vt:lpstr>
      <vt:lpstr>PowerPoint Presentation</vt:lpstr>
      <vt:lpstr>D10 Class Size Trends</vt:lpstr>
      <vt:lpstr>PowerPoint Presentation</vt:lpstr>
      <vt:lpstr>PowerPoint Presentation</vt:lpstr>
      <vt:lpstr>D11 Class Size Trends</vt:lpstr>
      <vt:lpstr>PowerPoint Presentation</vt:lpstr>
      <vt:lpstr>PowerPoint Presentation</vt:lpstr>
      <vt:lpstr>D12 Class Size Trends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LaChance</dc:creator>
  <cp:lastModifiedBy>Peter LaChance</cp:lastModifiedBy>
  <cp:revision>14</cp:revision>
  <dcterms:created xsi:type="dcterms:W3CDTF">2019-12-19T15:26:42Z</dcterms:created>
  <dcterms:modified xsi:type="dcterms:W3CDTF">2019-12-20T17:18:31Z</dcterms:modified>
</cp:coreProperties>
</file>