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4.xml" ContentType="application/vnd.openxmlformats-officedocument.themeOverr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5.xml" ContentType="application/vnd.openxmlformats-officedocument.themeOverr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6.xml" ContentType="application/vnd.openxmlformats-officedocument.themeOverr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theme/themeOverride7.xml" ContentType="application/vnd.openxmlformats-officedocument.themeOverr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theme/themeOverride8.xml" ContentType="application/vnd.openxmlformats-officedocument.themeOverr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theme/themeOverride9.xml" ContentType="application/vnd.openxmlformats-officedocument.themeOverr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theme/themeOverride10.xml" ContentType="application/vnd.openxmlformats-officedocument.themeOverr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theme/themeOverride11.xml" ContentType="application/vnd.openxmlformats-officedocument.themeOverr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theme/themeOverride12.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80" r:id="rId3"/>
    <p:sldId id="281" r:id="rId4"/>
    <p:sldId id="282" r:id="rId5"/>
    <p:sldId id="257" r:id="rId6"/>
    <p:sldId id="256" r:id="rId7"/>
    <p:sldId id="258" r:id="rId8"/>
    <p:sldId id="261" r:id="rId9"/>
    <p:sldId id="259" r:id="rId10"/>
    <p:sldId id="260" r:id="rId11"/>
    <p:sldId id="264" r:id="rId12"/>
    <p:sldId id="262" r:id="rId13"/>
    <p:sldId id="263" r:id="rId14"/>
    <p:sldId id="267" r:id="rId15"/>
    <p:sldId id="265" r:id="rId16"/>
    <p:sldId id="266" r:id="rId17"/>
    <p:sldId id="270" r:id="rId18"/>
    <p:sldId id="268" r:id="rId19"/>
    <p:sldId id="269" r:id="rId20"/>
    <p:sldId id="273" r:id="rId21"/>
    <p:sldId id="271" r:id="rId22"/>
    <p:sldId id="272"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1.xlsx"/></Relationships>
</file>

<file path=ppt/charts/_rels/chart10.xml.rels><?xml version="1.0" encoding="UTF-8" standalone="yes"?>
<Relationships xmlns="http://schemas.openxmlformats.org/package/2006/relationships"><Relationship Id="rId3" Type="http://schemas.openxmlformats.org/officeDocument/2006/relationships/themeOverride" Target="../theme/themeOverride10.xml"/><Relationship Id="rId2" Type="http://schemas.microsoft.com/office/2011/relationships/chartColorStyle" Target="colors10.xml"/><Relationship Id="rId1" Type="http://schemas.microsoft.com/office/2011/relationships/chartStyle" Target="style10.xml"/><Relationship Id="rId4" Type="http://schemas.openxmlformats.org/officeDocument/2006/relationships/package" Target="../embeddings/Microsoft_Excel_Worksheet10.xlsx"/></Relationships>
</file>

<file path=ppt/charts/_rels/chart11.xml.rels><?xml version="1.0" encoding="UTF-8" standalone="yes"?>
<Relationships xmlns="http://schemas.openxmlformats.org/package/2006/relationships"><Relationship Id="rId3" Type="http://schemas.openxmlformats.org/officeDocument/2006/relationships/themeOverride" Target="../theme/themeOverride11.xml"/><Relationship Id="rId2" Type="http://schemas.microsoft.com/office/2011/relationships/chartColorStyle" Target="colors11.xml"/><Relationship Id="rId1" Type="http://schemas.microsoft.com/office/2011/relationships/chartStyle" Target="style11.xml"/><Relationship Id="rId4" Type="http://schemas.openxmlformats.org/officeDocument/2006/relationships/package" Target="../embeddings/Microsoft_Excel_Worksheet11.xlsx"/></Relationships>
</file>

<file path=ppt/charts/_rels/chart12.xml.rels><?xml version="1.0" encoding="UTF-8" standalone="yes"?>
<Relationships xmlns="http://schemas.openxmlformats.org/package/2006/relationships"><Relationship Id="rId3" Type="http://schemas.openxmlformats.org/officeDocument/2006/relationships/themeOverride" Target="../theme/themeOverride12.xml"/><Relationship Id="rId2" Type="http://schemas.microsoft.com/office/2011/relationships/chartColorStyle" Target="colors12.xml"/><Relationship Id="rId1" Type="http://schemas.microsoft.com/office/2011/relationships/chartStyle" Target="style12.xml"/><Relationship Id="rId4" Type="http://schemas.openxmlformats.org/officeDocument/2006/relationships/package" Target="../embeddings/Microsoft_Excel_Worksheet12.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package" Target="../embeddings/Microsoft_Excel_Worksheet5.xlsx"/></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package" Target="../embeddings/Microsoft_Excel_Worksheet6.xlsx"/></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7.xm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package" Target="../embeddings/Microsoft_Excel_Worksheet7.xlsx"/></Relationships>
</file>

<file path=ppt/charts/_rels/chart8.xml.rels><?xml version="1.0" encoding="UTF-8" standalone="yes"?>
<Relationships xmlns="http://schemas.openxmlformats.org/package/2006/relationships"><Relationship Id="rId3" Type="http://schemas.openxmlformats.org/officeDocument/2006/relationships/themeOverride" Target="../theme/themeOverride8.xm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package" Target="../embeddings/Microsoft_Excel_Worksheet8.xlsx"/></Relationships>
</file>

<file path=ppt/charts/_rels/chart9.xml.rels><?xml version="1.0" encoding="UTF-8" standalone="yes"?>
<Relationships xmlns="http://schemas.openxmlformats.org/package/2006/relationships"><Relationship Id="rId3" Type="http://schemas.openxmlformats.org/officeDocument/2006/relationships/themeOverride" Target="../theme/themeOverride9.xml"/><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package" Target="../embeddings/Microsoft_Excel_Worksheet9.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400" b="1" i="0" u="none" strike="noStrike" kern="1200" baseline="0">
                <a:solidFill>
                  <a:schemeClr val="tx2"/>
                </a:solidFill>
                <a:latin typeface="+mn-lt"/>
                <a:ea typeface="+mn-ea"/>
                <a:cs typeface="+mn-cs"/>
              </a:defRPr>
            </a:pPr>
            <a:r>
              <a:rPr lang="en-US" dirty="0"/>
              <a:t>D1 </a:t>
            </a:r>
            <a:r>
              <a:rPr lang="en-US" dirty="0" smtClean="0"/>
              <a:t>K-3</a:t>
            </a:r>
            <a:r>
              <a:rPr lang="en-US" baseline="30000" dirty="0" smtClean="0"/>
              <a:t>rd</a:t>
            </a:r>
            <a:r>
              <a:rPr lang="en-US" dirty="0" smtClean="0"/>
              <a:t> </a:t>
            </a:r>
            <a:r>
              <a:rPr lang="en-US" dirty="0"/>
              <a:t>Class Size Trends</a:t>
            </a:r>
          </a:p>
        </c:rich>
      </c:tx>
      <c:layout/>
      <c:overlay val="0"/>
      <c:spPr>
        <a:noFill/>
        <a:ln>
          <a:noFill/>
        </a:ln>
        <a:effectLst/>
      </c:spPr>
      <c:txPr>
        <a:bodyPr rot="0" spcFirstLastPara="1" vertOverflow="ellipsis" vert="horz" wrap="square" anchor="ctr" anchorCtr="1"/>
        <a:lstStyle/>
        <a:p>
          <a:pPr>
            <a:defRPr sz="2400" b="1" i="0" u="none" strike="noStrike" kern="1200" baseline="0">
              <a:solidFill>
                <a:schemeClr val="tx2"/>
              </a:solidFill>
              <a:latin typeface="+mn-lt"/>
              <a:ea typeface="+mn-ea"/>
              <a:cs typeface="+mn-cs"/>
            </a:defRPr>
          </a:pPr>
          <a:endParaRPr lang="en-US"/>
        </a:p>
      </c:txPr>
    </c:title>
    <c:autoTitleDeleted val="0"/>
    <c:plotArea>
      <c:layout/>
      <c:lineChart>
        <c:grouping val="standard"/>
        <c:varyColors val="0"/>
        <c:ser>
          <c:idx val="0"/>
          <c:order val="0"/>
          <c:tx>
            <c:strRef>
              <c:f>'D1'!$A$8</c:f>
              <c:strCache>
                <c:ptCount val="1"/>
                <c:pt idx="0">
                  <c:v>C4E Goals</c:v>
                </c:pt>
              </c:strCache>
            </c:strRef>
          </c:tx>
          <c:spPr>
            <a:ln w="38100" cap="rnd">
              <a:solidFill>
                <a:schemeClr val="accent6">
                  <a:lumMod val="75000"/>
                </a:schemeClr>
              </a:solidFill>
              <a:round/>
            </a:ln>
            <a:effectLst/>
          </c:spPr>
          <c:marker>
            <c:symbol val="none"/>
          </c:marker>
          <c:dLbls>
            <c:dLbl>
              <c:idx val="1"/>
              <c:layout>
                <c:manualLayout>
                  <c:x val="-3.689814814814818E-2"/>
                  <c:y val="3.3669072615922925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2.9182098765432155E-2"/>
                  <c:y val="-1.7256853310003002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11"/>
              <c:layout>
                <c:manualLayout>
                  <c:x val="-3.5354938271604935E-2"/>
                  <c:y val="3.5983887430737826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2"/>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2">
                          <a:lumMod val="35000"/>
                          <a:lumOff val="65000"/>
                        </a:schemeClr>
                      </a:solidFill>
                    </a:ln>
                    <a:effectLst/>
                  </c:spPr>
                </c15:leaderLines>
              </c:ext>
            </c:extLst>
          </c:dLbls>
          <c:cat>
            <c:strRef>
              <c:f>'D1'!$B$6:$O$7</c:f>
              <c:strCache>
                <c:ptCount val="14"/>
                <c:pt idx="0">
                  <c:v>Baseline</c:v>
                </c:pt>
                <c:pt idx="1">
                  <c:v>2007-8</c:v>
                </c:pt>
                <c:pt idx="2">
                  <c:v>2008-9</c:v>
                </c:pt>
                <c:pt idx="3">
                  <c:v>2009-10</c:v>
                </c:pt>
                <c:pt idx="4">
                  <c:v>2010-11</c:v>
                </c:pt>
                <c:pt idx="5">
                  <c:v>2011-12</c:v>
                </c:pt>
                <c:pt idx="6">
                  <c:v>2012-13</c:v>
                </c:pt>
                <c:pt idx="7">
                  <c:v>2013-14</c:v>
                </c:pt>
                <c:pt idx="8">
                  <c:v>2014-15</c:v>
                </c:pt>
                <c:pt idx="9">
                  <c:v>2015-16</c:v>
                </c:pt>
                <c:pt idx="10">
                  <c:v>2016-17</c:v>
                </c:pt>
                <c:pt idx="11">
                  <c:v>2017-18</c:v>
                </c:pt>
                <c:pt idx="12">
                  <c:v>2018-19</c:v>
                </c:pt>
                <c:pt idx="13">
                  <c:v>2019-20</c:v>
                </c:pt>
              </c:strCache>
            </c:strRef>
          </c:cat>
          <c:val>
            <c:numRef>
              <c:f>'D1'!$B$8:$O$8</c:f>
              <c:numCache>
                <c:formatCode>General</c:formatCode>
                <c:ptCount val="14"/>
                <c:pt idx="0">
                  <c:v>21</c:v>
                </c:pt>
                <c:pt idx="1">
                  <c:v>20.7</c:v>
                </c:pt>
                <c:pt idx="2">
                  <c:v>20.5</c:v>
                </c:pt>
                <c:pt idx="3">
                  <c:v>20.3</c:v>
                </c:pt>
                <c:pt idx="4">
                  <c:v>20.100000000000001</c:v>
                </c:pt>
                <c:pt idx="5">
                  <c:v>19.899999999999999</c:v>
                </c:pt>
                <c:pt idx="6">
                  <c:v>19.899999999999999</c:v>
                </c:pt>
                <c:pt idx="7">
                  <c:v>19.899999999999999</c:v>
                </c:pt>
                <c:pt idx="8">
                  <c:v>19.899999999999999</c:v>
                </c:pt>
                <c:pt idx="9">
                  <c:v>19.899999999999999</c:v>
                </c:pt>
                <c:pt idx="10">
                  <c:v>19.899999999999999</c:v>
                </c:pt>
                <c:pt idx="11">
                  <c:v>19.899999999999999</c:v>
                </c:pt>
                <c:pt idx="12">
                  <c:v>19.899999999999999</c:v>
                </c:pt>
                <c:pt idx="13" formatCode="0.0">
                  <c:v>19.899999999999999</c:v>
                </c:pt>
              </c:numCache>
            </c:numRef>
          </c:val>
          <c:smooth val="0"/>
        </c:ser>
        <c:ser>
          <c:idx val="1"/>
          <c:order val="1"/>
          <c:tx>
            <c:strRef>
              <c:f>'D1'!$A$9</c:f>
              <c:strCache>
                <c:ptCount val="1"/>
                <c:pt idx="0">
                  <c:v>Citywide actual</c:v>
                </c:pt>
              </c:strCache>
            </c:strRef>
          </c:tx>
          <c:spPr>
            <a:ln w="38100" cap="rnd">
              <a:solidFill>
                <a:schemeClr val="tx1"/>
              </a:solidFill>
              <a:round/>
            </a:ln>
            <a:effectLst/>
          </c:spPr>
          <c:marker>
            <c:symbol val="none"/>
          </c:marker>
          <c:dLbls>
            <c:dLbl>
              <c:idx val="1"/>
              <c:layout>
                <c:manualLayout>
                  <c:x val="-3.8441358024691369E-2"/>
                  <c:y val="-2.8830927384076992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2"/>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2">
                          <a:lumMod val="35000"/>
                          <a:lumOff val="65000"/>
                        </a:schemeClr>
                      </a:solidFill>
                    </a:ln>
                    <a:effectLst/>
                  </c:spPr>
                </c15:leaderLines>
              </c:ext>
            </c:extLst>
          </c:dLbls>
          <c:cat>
            <c:strRef>
              <c:f>'D1'!$B$6:$O$7</c:f>
              <c:strCache>
                <c:ptCount val="14"/>
                <c:pt idx="0">
                  <c:v>Baseline</c:v>
                </c:pt>
                <c:pt idx="1">
                  <c:v>2007-8</c:v>
                </c:pt>
                <c:pt idx="2">
                  <c:v>2008-9</c:v>
                </c:pt>
                <c:pt idx="3">
                  <c:v>2009-10</c:v>
                </c:pt>
                <c:pt idx="4">
                  <c:v>2010-11</c:v>
                </c:pt>
                <c:pt idx="5">
                  <c:v>2011-12</c:v>
                </c:pt>
                <c:pt idx="6">
                  <c:v>2012-13</c:v>
                </c:pt>
                <c:pt idx="7">
                  <c:v>2013-14</c:v>
                </c:pt>
                <c:pt idx="8">
                  <c:v>2014-15</c:v>
                </c:pt>
                <c:pt idx="9">
                  <c:v>2015-16</c:v>
                </c:pt>
                <c:pt idx="10">
                  <c:v>2016-17</c:v>
                </c:pt>
                <c:pt idx="11">
                  <c:v>2017-18</c:v>
                </c:pt>
                <c:pt idx="12">
                  <c:v>2018-19</c:v>
                </c:pt>
                <c:pt idx="13">
                  <c:v>2019-20</c:v>
                </c:pt>
              </c:strCache>
            </c:strRef>
          </c:cat>
          <c:val>
            <c:numRef>
              <c:f>'D1'!$B$9:$O$9</c:f>
              <c:numCache>
                <c:formatCode>General</c:formatCode>
                <c:ptCount val="14"/>
                <c:pt idx="0">
                  <c:v>21</c:v>
                </c:pt>
                <c:pt idx="1">
                  <c:v>20.9</c:v>
                </c:pt>
                <c:pt idx="2">
                  <c:v>21.4</c:v>
                </c:pt>
                <c:pt idx="3">
                  <c:v>22.1</c:v>
                </c:pt>
                <c:pt idx="4">
                  <c:v>22.9</c:v>
                </c:pt>
                <c:pt idx="5">
                  <c:v>23.9</c:v>
                </c:pt>
                <c:pt idx="6">
                  <c:v>24.5</c:v>
                </c:pt>
                <c:pt idx="7" formatCode="0.0">
                  <c:v>24.86</c:v>
                </c:pt>
                <c:pt idx="8" formatCode="0.0">
                  <c:v>24.70293504689128</c:v>
                </c:pt>
                <c:pt idx="9">
                  <c:v>24.6</c:v>
                </c:pt>
                <c:pt idx="10">
                  <c:v>24.2</c:v>
                </c:pt>
                <c:pt idx="11" formatCode="0.0">
                  <c:v>24</c:v>
                </c:pt>
                <c:pt idx="12" formatCode="0.0">
                  <c:v>23.9</c:v>
                </c:pt>
                <c:pt idx="13">
                  <c:v>23.8</c:v>
                </c:pt>
              </c:numCache>
            </c:numRef>
          </c:val>
          <c:smooth val="0"/>
        </c:ser>
        <c:ser>
          <c:idx val="2"/>
          <c:order val="2"/>
          <c:tx>
            <c:strRef>
              <c:f>'D1'!$A$10</c:f>
              <c:strCache>
                <c:ptCount val="1"/>
                <c:pt idx="0">
                  <c:v>D1</c:v>
                </c:pt>
              </c:strCache>
            </c:strRef>
          </c:tx>
          <c:spPr>
            <a:ln w="38100" cap="rnd">
              <a:solidFill>
                <a:srgbClr val="C00000"/>
              </a:solidFill>
              <a:round/>
            </a:ln>
            <a:effectLst/>
          </c:spPr>
          <c:marker>
            <c:symbol val="none"/>
          </c:marker>
          <c:dLbls>
            <c:dLbl>
              <c:idx val="0"/>
              <c:layout>
                <c:manualLayout>
                  <c:x val="-3.6898148148148152E-2"/>
                  <c:y val="-3.809018664333625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5"/>
              <c:layout>
                <c:manualLayout>
                  <c:x val="-2.9182098765432155E-2"/>
                  <c:y val="4.0613517060367456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11"/>
              <c:layout>
                <c:manualLayout>
                  <c:x val="-3.5354938271604935E-2"/>
                  <c:y val="-4.0405001458151152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2"/>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2">
                          <a:lumMod val="35000"/>
                          <a:lumOff val="65000"/>
                        </a:schemeClr>
                      </a:solidFill>
                    </a:ln>
                    <a:effectLst/>
                  </c:spPr>
                </c15:leaderLines>
              </c:ext>
            </c:extLst>
          </c:dLbls>
          <c:cat>
            <c:strRef>
              <c:f>'D1'!$B$6:$O$7</c:f>
              <c:strCache>
                <c:ptCount val="14"/>
                <c:pt idx="0">
                  <c:v>Baseline</c:v>
                </c:pt>
                <c:pt idx="1">
                  <c:v>2007-8</c:v>
                </c:pt>
                <c:pt idx="2">
                  <c:v>2008-9</c:v>
                </c:pt>
                <c:pt idx="3">
                  <c:v>2009-10</c:v>
                </c:pt>
                <c:pt idx="4">
                  <c:v>2010-11</c:v>
                </c:pt>
                <c:pt idx="5">
                  <c:v>2011-12</c:v>
                </c:pt>
                <c:pt idx="6">
                  <c:v>2012-13</c:v>
                </c:pt>
                <c:pt idx="7">
                  <c:v>2013-14</c:v>
                </c:pt>
                <c:pt idx="8">
                  <c:v>2014-15</c:v>
                </c:pt>
                <c:pt idx="9">
                  <c:v>2015-16</c:v>
                </c:pt>
                <c:pt idx="10">
                  <c:v>2016-17</c:v>
                </c:pt>
                <c:pt idx="11">
                  <c:v>2017-18</c:v>
                </c:pt>
                <c:pt idx="12">
                  <c:v>2018-19</c:v>
                </c:pt>
                <c:pt idx="13">
                  <c:v>2019-20</c:v>
                </c:pt>
              </c:strCache>
            </c:strRef>
          </c:cat>
          <c:val>
            <c:numRef>
              <c:f>'D1'!$B$10:$O$10</c:f>
              <c:numCache>
                <c:formatCode>General</c:formatCode>
                <c:ptCount val="14"/>
                <c:pt idx="0">
                  <c:v>17.2</c:v>
                </c:pt>
                <c:pt idx="1">
                  <c:v>18.7</c:v>
                </c:pt>
                <c:pt idx="2">
                  <c:v>19.2</c:v>
                </c:pt>
                <c:pt idx="3">
                  <c:v>19.3</c:v>
                </c:pt>
                <c:pt idx="4">
                  <c:v>19.600000000000001</c:v>
                </c:pt>
                <c:pt idx="5">
                  <c:v>21.1</c:v>
                </c:pt>
                <c:pt idx="6">
                  <c:v>21</c:v>
                </c:pt>
                <c:pt idx="7" formatCode="0.0">
                  <c:v>21.63</c:v>
                </c:pt>
                <c:pt idx="8" formatCode="0.0">
                  <c:v>21.398648648648649</c:v>
                </c:pt>
                <c:pt idx="9">
                  <c:v>21.5</c:v>
                </c:pt>
                <c:pt idx="10" formatCode="0.0">
                  <c:v>20.863013698630137</c:v>
                </c:pt>
                <c:pt idx="11" formatCode="0.0">
                  <c:v>20.100000000000001</c:v>
                </c:pt>
                <c:pt idx="12" formatCode="0.0">
                  <c:v>21.3</c:v>
                </c:pt>
                <c:pt idx="13" formatCode="0.0">
                  <c:v>21.4</c:v>
                </c:pt>
              </c:numCache>
            </c:numRef>
          </c:val>
          <c:smooth val="0"/>
        </c:ser>
        <c:dLbls>
          <c:dLblPos val="b"/>
          <c:showLegendKey val="0"/>
          <c:showVal val="1"/>
          <c:showCatName val="0"/>
          <c:showSerName val="0"/>
          <c:showPercent val="0"/>
          <c:showBubbleSize val="0"/>
        </c:dLbls>
        <c:smooth val="0"/>
        <c:axId val="450884616"/>
        <c:axId val="450874424"/>
      </c:lineChart>
      <c:catAx>
        <c:axId val="450884616"/>
        <c:scaling>
          <c:orientation val="minMax"/>
        </c:scaling>
        <c:delete val="0"/>
        <c:axPos val="b"/>
        <c:numFmt formatCode="General" sourceLinked="1"/>
        <c:majorTickMark val="out"/>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2"/>
                </a:solidFill>
                <a:latin typeface="+mn-lt"/>
                <a:ea typeface="+mn-ea"/>
                <a:cs typeface="+mn-cs"/>
              </a:defRPr>
            </a:pPr>
            <a:endParaRPr lang="en-US"/>
          </a:p>
        </c:txPr>
        <c:crossAx val="450874424"/>
        <c:crosses val="autoZero"/>
        <c:auto val="1"/>
        <c:lblAlgn val="ctr"/>
        <c:lblOffset val="100"/>
        <c:noMultiLvlLbl val="0"/>
      </c:catAx>
      <c:valAx>
        <c:axId val="450874424"/>
        <c:scaling>
          <c:orientation val="minMax"/>
          <c:max val="26"/>
          <c:min val="17"/>
        </c:scaling>
        <c:delete val="0"/>
        <c:axPos val="l"/>
        <c:majorGridlines>
          <c:spPr>
            <a:ln w="9525" cap="flat" cmpd="sng" algn="ctr">
              <a:solidFill>
                <a:schemeClr val="tx2">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2"/>
                </a:solidFill>
                <a:latin typeface="+mn-lt"/>
                <a:ea typeface="+mn-ea"/>
                <a:cs typeface="+mn-cs"/>
              </a:defRPr>
            </a:pPr>
            <a:endParaRPr lang="en-US"/>
          </a:p>
        </c:txPr>
        <c:crossAx val="450884616"/>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800" b="0" i="0" u="none" strike="noStrike" kern="1200" baseline="0">
              <a:solidFill>
                <a:schemeClr val="tx2"/>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400" b="1" i="0" u="none" strike="noStrike" kern="1200" baseline="0">
                <a:solidFill>
                  <a:schemeClr val="tx2"/>
                </a:solidFill>
                <a:latin typeface="+mn-lt"/>
                <a:ea typeface="+mn-ea"/>
                <a:cs typeface="+mn-cs"/>
              </a:defRPr>
            </a:pPr>
            <a:r>
              <a:rPr lang="en-US" dirty="0" smtClean="0"/>
              <a:t>D5 4</a:t>
            </a:r>
            <a:r>
              <a:rPr lang="en-US" baseline="30000" dirty="0" smtClean="0"/>
              <a:t>th</a:t>
            </a:r>
            <a:r>
              <a:rPr lang="en-US" dirty="0" smtClean="0"/>
              <a:t>-8</a:t>
            </a:r>
            <a:r>
              <a:rPr lang="en-US" baseline="30000" dirty="0" smtClean="0"/>
              <a:t>th</a:t>
            </a:r>
            <a:r>
              <a:rPr lang="en-US" dirty="0" smtClean="0"/>
              <a:t> Class Size Trends</a:t>
            </a:r>
            <a:endParaRPr lang="en-US" dirty="0"/>
          </a:p>
        </c:rich>
      </c:tx>
      <c:layout/>
      <c:overlay val="0"/>
      <c:spPr>
        <a:noFill/>
        <a:ln>
          <a:noFill/>
        </a:ln>
        <a:effectLst/>
      </c:spPr>
      <c:txPr>
        <a:bodyPr rot="0" spcFirstLastPara="1" vertOverflow="ellipsis" vert="horz" wrap="square" anchor="ctr" anchorCtr="1"/>
        <a:lstStyle/>
        <a:p>
          <a:pPr>
            <a:defRPr sz="2400" b="1" i="0" u="none" strike="noStrike" kern="1200" baseline="0">
              <a:solidFill>
                <a:schemeClr val="tx2"/>
              </a:solidFill>
              <a:latin typeface="+mn-lt"/>
              <a:ea typeface="+mn-ea"/>
              <a:cs typeface="+mn-cs"/>
            </a:defRPr>
          </a:pPr>
          <a:endParaRPr lang="en-US"/>
        </a:p>
      </c:txPr>
    </c:title>
    <c:autoTitleDeleted val="0"/>
    <c:plotArea>
      <c:layout/>
      <c:lineChart>
        <c:grouping val="standard"/>
        <c:varyColors val="0"/>
        <c:ser>
          <c:idx val="0"/>
          <c:order val="0"/>
          <c:tx>
            <c:strRef>
              <c:f>'D5'!$A$16</c:f>
              <c:strCache>
                <c:ptCount val="1"/>
                <c:pt idx="0">
                  <c:v>C4E goal</c:v>
                </c:pt>
              </c:strCache>
            </c:strRef>
          </c:tx>
          <c:spPr>
            <a:ln w="38100" cap="rnd">
              <a:solidFill>
                <a:schemeClr val="accent6">
                  <a:lumMod val="75000"/>
                </a:schemeClr>
              </a:solidFill>
              <a:round/>
            </a:ln>
            <a:effectLst/>
          </c:spPr>
          <c:marker>
            <c:symbol val="none"/>
          </c:marker>
          <c:dLbls>
            <c:dLbl>
              <c:idx val="1"/>
              <c:layout>
                <c:manualLayout>
                  <c:x val="-3.689814814814818E-2"/>
                  <c:y val="1.5150554097404534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2"/>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2">
                          <a:lumMod val="35000"/>
                          <a:lumOff val="65000"/>
                        </a:schemeClr>
                      </a:solidFill>
                    </a:ln>
                    <a:effectLst/>
                  </c:spPr>
                </c15:leaderLines>
              </c:ext>
            </c:extLst>
          </c:dLbls>
          <c:cat>
            <c:strRef>
              <c:f>'D5'!$B$15:$O$15</c:f>
              <c:strCache>
                <c:ptCount val="14"/>
                <c:pt idx="0">
                  <c:v>Baseline</c:v>
                </c:pt>
                <c:pt idx="1">
                  <c:v>2007-8</c:v>
                </c:pt>
                <c:pt idx="2">
                  <c:v>2008-9</c:v>
                </c:pt>
                <c:pt idx="3">
                  <c:v>2009-10</c:v>
                </c:pt>
                <c:pt idx="4">
                  <c:v>2010-11</c:v>
                </c:pt>
                <c:pt idx="5">
                  <c:v>2011-12</c:v>
                </c:pt>
                <c:pt idx="6">
                  <c:v>2012-13</c:v>
                </c:pt>
                <c:pt idx="7">
                  <c:v>2013-14</c:v>
                </c:pt>
                <c:pt idx="8">
                  <c:v>2014-15</c:v>
                </c:pt>
                <c:pt idx="9">
                  <c:v>2015-16</c:v>
                </c:pt>
                <c:pt idx="10">
                  <c:v>2016-17</c:v>
                </c:pt>
                <c:pt idx="11">
                  <c:v>2017-18</c:v>
                </c:pt>
                <c:pt idx="12">
                  <c:v>2018-19</c:v>
                </c:pt>
                <c:pt idx="13">
                  <c:v>2019-20</c:v>
                </c:pt>
              </c:strCache>
            </c:strRef>
          </c:cat>
          <c:val>
            <c:numRef>
              <c:f>'D5'!$B$16:$O$16</c:f>
              <c:numCache>
                <c:formatCode>General</c:formatCode>
                <c:ptCount val="14"/>
                <c:pt idx="0">
                  <c:v>25.6</c:v>
                </c:pt>
                <c:pt idx="1">
                  <c:v>24.8</c:v>
                </c:pt>
                <c:pt idx="2">
                  <c:v>24.6</c:v>
                </c:pt>
                <c:pt idx="3">
                  <c:v>23.8</c:v>
                </c:pt>
                <c:pt idx="4">
                  <c:v>23.3</c:v>
                </c:pt>
                <c:pt idx="5">
                  <c:v>22.9</c:v>
                </c:pt>
                <c:pt idx="6">
                  <c:v>22.9</c:v>
                </c:pt>
                <c:pt idx="7">
                  <c:v>22.9</c:v>
                </c:pt>
                <c:pt idx="8">
                  <c:v>22.9</c:v>
                </c:pt>
                <c:pt idx="9">
                  <c:v>22.9</c:v>
                </c:pt>
                <c:pt idx="10">
                  <c:v>22.9</c:v>
                </c:pt>
                <c:pt idx="11">
                  <c:v>22.9</c:v>
                </c:pt>
                <c:pt idx="12">
                  <c:v>22.9</c:v>
                </c:pt>
                <c:pt idx="13">
                  <c:v>22.9</c:v>
                </c:pt>
              </c:numCache>
            </c:numRef>
          </c:val>
          <c:smooth val="0"/>
        </c:ser>
        <c:ser>
          <c:idx val="1"/>
          <c:order val="1"/>
          <c:tx>
            <c:strRef>
              <c:f>'D5'!$A$17</c:f>
              <c:strCache>
                <c:ptCount val="1"/>
                <c:pt idx="0">
                  <c:v>Citywide actual</c:v>
                </c:pt>
              </c:strCache>
            </c:strRef>
          </c:tx>
          <c:spPr>
            <a:ln w="38100" cap="rnd">
              <a:solidFill>
                <a:schemeClr val="tx1"/>
              </a:solidFill>
              <a:round/>
            </a:ln>
            <a:effectLst/>
          </c:spPr>
          <c:marker>
            <c:symbol val="none"/>
          </c:marker>
          <c:dLbls>
            <c:dLbl>
              <c:idx val="1"/>
              <c:layout>
                <c:manualLayout>
                  <c:x val="-3.5354938271604963E-2"/>
                  <c:y val="-4.0405001458151062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2"/>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2">
                          <a:lumMod val="35000"/>
                          <a:lumOff val="65000"/>
                        </a:schemeClr>
                      </a:solidFill>
                    </a:ln>
                    <a:effectLst/>
                  </c:spPr>
                </c15:leaderLines>
              </c:ext>
            </c:extLst>
          </c:dLbls>
          <c:cat>
            <c:strRef>
              <c:f>'D5'!$B$15:$O$15</c:f>
              <c:strCache>
                <c:ptCount val="14"/>
                <c:pt idx="0">
                  <c:v>Baseline</c:v>
                </c:pt>
                <c:pt idx="1">
                  <c:v>2007-8</c:v>
                </c:pt>
                <c:pt idx="2">
                  <c:v>2008-9</c:v>
                </c:pt>
                <c:pt idx="3">
                  <c:v>2009-10</c:v>
                </c:pt>
                <c:pt idx="4">
                  <c:v>2010-11</c:v>
                </c:pt>
                <c:pt idx="5">
                  <c:v>2011-12</c:v>
                </c:pt>
                <c:pt idx="6">
                  <c:v>2012-13</c:v>
                </c:pt>
                <c:pt idx="7">
                  <c:v>2013-14</c:v>
                </c:pt>
                <c:pt idx="8">
                  <c:v>2014-15</c:v>
                </c:pt>
                <c:pt idx="9">
                  <c:v>2015-16</c:v>
                </c:pt>
                <c:pt idx="10">
                  <c:v>2016-17</c:v>
                </c:pt>
                <c:pt idx="11">
                  <c:v>2017-18</c:v>
                </c:pt>
                <c:pt idx="12">
                  <c:v>2018-19</c:v>
                </c:pt>
                <c:pt idx="13">
                  <c:v>2019-20</c:v>
                </c:pt>
              </c:strCache>
            </c:strRef>
          </c:cat>
          <c:val>
            <c:numRef>
              <c:f>'D5'!$B$17:$O$17</c:f>
              <c:numCache>
                <c:formatCode>General</c:formatCode>
                <c:ptCount val="14"/>
                <c:pt idx="0">
                  <c:v>25.6</c:v>
                </c:pt>
                <c:pt idx="1">
                  <c:v>25.1</c:v>
                </c:pt>
                <c:pt idx="2">
                  <c:v>25.3</c:v>
                </c:pt>
                <c:pt idx="3">
                  <c:v>25.8</c:v>
                </c:pt>
                <c:pt idx="4">
                  <c:v>26.3</c:v>
                </c:pt>
                <c:pt idx="5">
                  <c:v>26.6</c:v>
                </c:pt>
                <c:pt idx="6">
                  <c:v>26.7</c:v>
                </c:pt>
                <c:pt idx="7">
                  <c:v>26.8</c:v>
                </c:pt>
                <c:pt idx="8" formatCode="0.0">
                  <c:v>26.662623389660364</c:v>
                </c:pt>
                <c:pt idx="9">
                  <c:v>26.7</c:v>
                </c:pt>
                <c:pt idx="10">
                  <c:v>26.6</c:v>
                </c:pt>
                <c:pt idx="11">
                  <c:v>26.6</c:v>
                </c:pt>
                <c:pt idx="12">
                  <c:v>26.6</c:v>
                </c:pt>
                <c:pt idx="13">
                  <c:v>26.5</c:v>
                </c:pt>
              </c:numCache>
            </c:numRef>
          </c:val>
          <c:smooth val="0"/>
        </c:ser>
        <c:ser>
          <c:idx val="2"/>
          <c:order val="2"/>
          <c:tx>
            <c:strRef>
              <c:f>'D5'!$A$18</c:f>
              <c:strCache>
                <c:ptCount val="1"/>
                <c:pt idx="0">
                  <c:v>D5</c:v>
                </c:pt>
              </c:strCache>
            </c:strRef>
          </c:tx>
          <c:spPr>
            <a:ln w="38100" cap="rnd">
              <a:solidFill>
                <a:srgbClr val="C00000"/>
              </a:solidFill>
              <a:round/>
            </a:ln>
            <a:effectLst/>
          </c:spPr>
          <c:marker>
            <c:symbol val="none"/>
          </c:marker>
          <c:dLbls>
            <c:dLbl>
              <c:idx val="3"/>
              <c:layout>
                <c:manualLayout>
                  <c:x val="-3.3811728395061726E-2"/>
                  <c:y val="-3.1145742198891806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3.8441358024691355E-2"/>
                  <c:y val="-3.3460557013706621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5"/>
              <c:layout>
                <c:manualLayout>
                  <c:x val="-2.9182098765432155E-2"/>
                  <c:y val="-2.8830927384077033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6"/>
              <c:layout>
                <c:manualLayout>
                  <c:x val="-1.3750000000000057E-2"/>
                  <c:y val="-3.1145742198891806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7"/>
              <c:layout>
                <c:manualLayout>
                  <c:x val="-3.4656726936910666E-2"/>
                  <c:y val="-3.1145742198891806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8"/>
              <c:layout>
                <c:manualLayout>
                  <c:x val="-3.6898148148148145E-2"/>
                  <c:y val="-4.0405001458151062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9"/>
              <c:layout>
                <c:manualLayout>
                  <c:x val="-3.5354938271605053E-2"/>
                  <c:y val="-2.1886482939632631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10"/>
              <c:layout>
                <c:manualLayout>
                  <c:x val="-3.5354938271605053E-2"/>
                  <c:y val="-2.8830927384076992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11"/>
              <c:layout>
                <c:manualLayout>
                  <c:x val="-3.2268518518518516E-2"/>
                  <c:y val="-2.4201297754447446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12"/>
              <c:layout>
                <c:manualLayout>
                  <c:x val="-3.072530864197531E-2"/>
                  <c:y val="-2.4201297754447362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2"/>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2">
                          <a:lumMod val="35000"/>
                          <a:lumOff val="65000"/>
                        </a:schemeClr>
                      </a:solidFill>
                    </a:ln>
                    <a:effectLst/>
                  </c:spPr>
                </c15:leaderLines>
              </c:ext>
            </c:extLst>
          </c:dLbls>
          <c:cat>
            <c:strRef>
              <c:f>'D5'!$B$15:$O$15</c:f>
              <c:strCache>
                <c:ptCount val="14"/>
                <c:pt idx="0">
                  <c:v>Baseline</c:v>
                </c:pt>
                <c:pt idx="1">
                  <c:v>2007-8</c:v>
                </c:pt>
                <c:pt idx="2">
                  <c:v>2008-9</c:v>
                </c:pt>
                <c:pt idx="3">
                  <c:v>2009-10</c:v>
                </c:pt>
                <c:pt idx="4">
                  <c:v>2010-11</c:v>
                </c:pt>
                <c:pt idx="5">
                  <c:v>2011-12</c:v>
                </c:pt>
                <c:pt idx="6">
                  <c:v>2012-13</c:v>
                </c:pt>
                <c:pt idx="7">
                  <c:v>2013-14</c:v>
                </c:pt>
                <c:pt idx="8">
                  <c:v>2014-15</c:v>
                </c:pt>
                <c:pt idx="9">
                  <c:v>2015-16</c:v>
                </c:pt>
                <c:pt idx="10">
                  <c:v>2016-17</c:v>
                </c:pt>
                <c:pt idx="11">
                  <c:v>2017-18</c:v>
                </c:pt>
                <c:pt idx="12">
                  <c:v>2018-19</c:v>
                </c:pt>
                <c:pt idx="13">
                  <c:v>2019-20</c:v>
                </c:pt>
              </c:strCache>
            </c:strRef>
          </c:cat>
          <c:val>
            <c:numRef>
              <c:f>'D5'!$B$18:$O$18</c:f>
              <c:numCache>
                <c:formatCode>General</c:formatCode>
                <c:ptCount val="14"/>
                <c:pt idx="0">
                  <c:v>24.3</c:v>
                </c:pt>
                <c:pt idx="1">
                  <c:v>24.5</c:v>
                </c:pt>
                <c:pt idx="2">
                  <c:v>23.7</c:v>
                </c:pt>
                <c:pt idx="3">
                  <c:v>24.3</c:v>
                </c:pt>
                <c:pt idx="4">
                  <c:v>24.4</c:v>
                </c:pt>
                <c:pt idx="5">
                  <c:v>25.1</c:v>
                </c:pt>
                <c:pt idx="6">
                  <c:v>23.6</c:v>
                </c:pt>
                <c:pt idx="7">
                  <c:v>23.15</c:v>
                </c:pt>
                <c:pt idx="8">
                  <c:v>22.8</c:v>
                </c:pt>
                <c:pt idx="9">
                  <c:v>23.3</c:v>
                </c:pt>
                <c:pt idx="10" formatCode="0.0">
                  <c:v>23.136986301369863</c:v>
                </c:pt>
                <c:pt idx="11" formatCode="0.0">
                  <c:v>23.801369863013697</c:v>
                </c:pt>
                <c:pt idx="12">
                  <c:v>23.4</c:v>
                </c:pt>
                <c:pt idx="13">
                  <c:v>22.1</c:v>
                </c:pt>
              </c:numCache>
            </c:numRef>
          </c:val>
          <c:smooth val="0"/>
        </c:ser>
        <c:dLbls>
          <c:dLblPos val="b"/>
          <c:showLegendKey val="0"/>
          <c:showVal val="1"/>
          <c:showCatName val="0"/>
          <c:showSerName val="0"/>
          <c:showPercent val="0"/>
          <c:showBubbleSize val="0"/>
        </c:dLbls>
        <c:smooth val="0"/>
        <c:axId val="450888144"/>
        <c:axId val="450888928"/>
      </c:lineChart>
      <c:catAx>
        <c:axId val="450888144"/>
        <c:scaling>
          <c:orientation val="minMax"/>
        </c:scaling>
        <c:delete val="0"/>
        <c:axPos val="b"/>
        <c:numFmt formatCode="General" sourceLinked="1"/>
        <c:majorTickMark val="out"/>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2"/>
                </a:solidFill>
                <a:latin typeface="+mn-lt"/>
                <a:ea typeface="+mn-ea"/>
                <a:cs typeface="+mn-cs"/>
              </a:defRPr>
            </a:pPr>
            <a:endParaRPr lang="en-US"/>
          </a:p>
        </c:txPr>
        <c:crossAx val="450888928"/>
        <c:crosses val="autoZero"/>
        <c:auto val="1"/>
        <c:lblAlgn val="ctr"/>
        <c:lblOffset val="100"/>
        <c:noMultiLvlLbl val="0"/>
      </c:catAx>
      <c:valAx>
        <c:axId val="450888928"/>
        <c:scaling>
          <c:orientation val="minMax"/>
          <c:max val="27"/>
          <c:min val="21"/>
        </c:scaling>
        <c:delete val="0"/>
        <c:axPos val="l"/>
        <c:majorGridlines>
          <c:spPr>
            <a:ln w="9525" cap="flat" cmpd="sng" algn="ctr">
              <a:solidFill>
                <a:schemeClr val="tx2">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2"/>
                </a:solidFill>
                <a:latin typeface="+mn-lt"/>
                <a:ea typeface="+mn-ea"/>
                <a:cs typeface="+mn-cs"/>
              </a:defRPr>
            </a:pPr>
            <a:endParaRPr lang="en-US"/>
          </a:p>
        </c:txPr>
        <c:crossAx val="450888144"/>
        <c:crosses val="autoZero"/>
        <c:crossBetween val="between"/>
        <c:majorUnit val="1"/>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800" b="0" i="0" u="none" strike="noStrike" kern="1200" baseline="0">
              <a:solidFill>
                <a:schemeClr val="tx2"/>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400" b="1" i="0" u="none" strike="noStrike" kern="1200" baseline="0">
                <a:solidFill>
                  <a:schemeClr val="tx2"/>
                </a:solidFill>
                <a:latin typeface="+mn-lt"/>
                <a:ea typeface="+mn-ea"/>
                <a:cs typeface="+mn-cs"/>
              </a:defRPr>
            </a:pPr>
            <a:r>
              <a:rPr lang="en-US" dirty="0" smtClean="0"/>
              <a:t>D6 K-3</a:t>
            </a:r>
            <a:r>
              <a:rPr lang="en-US" baseline="30000" dirty="0" smtClean="0"/>
              <a:t>rd</a:t>
            </a:r>
            <a:r>
              <a:rPr lang="en-US" dirty="0" smtClean="0"/>
              <a:t> Class Size Trends</a:t>
            </a:r>
            <a:endParaRPr lang="en-US" dirty="0"/>
          </a:p>
        </c:rich>
      </c:tx>
      <c:layout/>
      <c:overlay val="0"/>
      <c:spPr>
        <a:noFill/>
        <a:ln>
          <a:noFill/>
        </a:ln>
        <a:effectLst/>
      </c:spPr>
      <c:txPr>
        <a:bodyPr rot="0" spcFirstLastPara="1" vertOverflow="ellipsis" vert="horz" wrap="square" anchor="ctr" anchorCtr="1"/>
        <a:lstStyle/>
        <a:p>
          <a:pPr>
            <a:defRPr sz="2400" b="1" i="0" u="none" strike="noStrike" kern="1200" baseline="0">
              <a:solidFill>
                <a:schemeClr val="tx2"/>
              </a:solidFill>
              <a:latin typeface="+mn-lt"/>
              <a:ea typeface="+mn-ea"/>
              <a:cs typeface="+mn-cs"/>
            </a:defRPr>
          </a:pPr>
          <a:endParaRPr lang="en-US"/>
        </a:p>
      </c:txPr>
    </c:title>
    <c:autoTitleDeleted val="0"/>
    <c:plotArea>
      <c:layout/>
      <c:lineChart>
        <c:grouping val="standard"/>
        <c:varyColors val="0"/>
        <c:ser>
          <c:idx val="0"/>
          <c:order val="0"/>
          <c:tx>
            <c:strRef>
              <c:f>'D6'!$A$8</c:f>
              <c:strCache>
                <c:ptCount val="1"/>
                <c:pt idx="0">
                  <c:v>C4E goals</c:v>
                </c:pt>
              </c:strCache>
            </c:strRef>
          </c:tx>
          <c:spPr>
            <a:ln w="38100" cap="rnd">
              <a:solidFill>
                <a:schemeClr val="accent6">
                  <a:lumMod val="75000"/>
                </a:schemeClr>
              </a:solidFill>
              <a:round/>
            </a:ln>
            <a:effectLst/>
          </c:spPr>
          <c:marker>
            <c:symbol val="none"/>
          </c:marker>
          <c:dLbls>
            <c:dLbl>
              <c:idx val="1"/>
              <c:layout>
                <c:manualLayout>
                  <c:x val="-3.3811728395061726E-2"/>
                  <c:y val="5.2187591134441526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2"/>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2">
                          <a:lumMod val="35000"/>
                          <a:lumOff val="65000"/>
                        </a:schemeClr>
                      </a:solidFill>
                    </a:ln>
                    <a:effectLst/>
                  </c:spPr>
                </c15:leaderLines>
              </c:ext>
            </c:extLst>
          </c:dLbls>
          <c:cat>
            <c:strRef>
              <c:f>'D6'!$B$7:$O$7</c:f>
              <c:strCache>
                <c:ptCount val="14"/>
                <c:pt idx="0">
                  <c:v>Baseline</c:v>
                </c:pt>
                <c:pt idx="1">
                  <c:v>2007-8</c:v>
                </c:pt>
                <c:pt idx="2">
                  <c:v>2008-9</c:v>
                </c:pt>
                <c:pt idx="3">
                  <c:v>2009-10</c:v>
                </c:pt>
                <c:pt idx="4">
                  <c:v>2010-11</c:v>
                </c:pt>
                <c:pt idx="5">
                  <c:v>2011-12</c:v>
                </c:pt>
                <c:pt idx="6">
                  <c:v>2012-13</c:v>
                </c:pt>
                <c:pt idx="7">
                  <c:v>2013-14</c:v>
                </c:pt>
                <c:pt idx="8">
                  <c:v>2014-15</c:v>
                </c:pt>
                <c:pt idx="9">
                  <c:v>2015-16</c:v>
                </c:pt>
                <c:pt idx="10">
                  <c:v>2016-17</c:v>
                </c:pt>
                <c:pt idx="11">
                  <c:v>2017-18</c:v>
                </c:pt>
                <c:pt idx="12">
                  <c:v>2018-2019</c:v>
                </c:pt>
                <c:pt idx="13">
                  <c:v>2019-2020</c:v>
                </c:pt>
              </c:strCache>
            </c:strRef>
          </c:cat>
          <c:val>
            <c:numRef>
              <c:f>'D6'!$B$8:$O$8</c:f>
              <c:numCache>
                <c:formatCode>General</c:formatCode>
                <c:ptCount val="14"/>
                <c:pt idx="0">
                  <c:v>21</c:v>
                </c:pt>
                <c:pt idx="1">
                  <c:v>20.7</c:v>
                </c:pt>
                <c:pt idx="2">
                  <c:v>20.5</c:v>
                </c:pt>
                <c:pt idx="3">
                  <c:v>20.3</c:v>
                </c:pt>
                <c:pt idx="4">
                  <c:v>20.100000000000001</c:v>
                </c:pt>
                <c:pt idx="5">
                  <c:v>19.899999999999999</c:v>
                </c:pt>
                <c:pt idx="6">
                  <c:v>19.899999999999999</c:v>
                </c:pt>
                <c:pt idx="7">
                  <c:v>19.899999999999999</c:v>
                </c:pt>
                <c:pt idx="8">
                  <c:v>19.899999999999999</c:v>
                </c:pt>
                <c:pt idx="9">
                  <c:v>19.899999999999999</c:v>
                </c:pt>
                <c:pt idx="10">
                  <c:v>19.899999999999999</c:v>
                </c:pt>
                <c:pt idx="11">
                  <c:v>19.899999999999999</c:v>
                </c:pt>
                <c:pt idx="12">
                  <c:v>19.899999999999999</c:v>
                </c:pt>
                <c:pt idx="13">
                  <c:v>19.899999999999999</c:v>
                </c:pt>
              </c:numCache>
            </c:numRef>
          </c:val>
          <c:smooth val="0"/>
        </c:ser>
        <c:ser>
          <c:idx val="1"/>
          <c:order val="1"/>
          <c:tx>
            <c:strRef>
              <c:f>'D6'!$A$9</c:f>
              <c:strCache>
                <c:ptCount val="1"/>
                <c:pt idx="0">
                  <c:v>Citywide actual</c:v>
                </c:pt>
              </c:strCache>
            </c:strRef>
          </c:tx>
          <c:spPr>
            <a:ln w="38100" cap="rnd">
              <a:solidFill>
                <a:schemeClr val="tx1"/>
              </a:solidFill>
              <a:round/>
            </a:ln>
            <a:effectLst/>
          </c:spPr>
          <c:marker>
            <c:symbol val="none"/>
          </c:marker>
          <c:dLbls>
            <c:dLbl>
              <c:idx val="1"/>
              <c:layout>
                <c:manualLayout>
                  <c:x val="-3.5354938271604963E-2"/>
                  <c:y val="3.3460739282589594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2.455246913580247E-2"/>
                  <c:y val="2.6516294838145233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2.455246913580247E-2"/>
                  <c:y val="3.1145924467774862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2"/>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2">
                          <a:lumMod val="35000"/>
                          <a:lumOff val="65000"/>
                        </a:schemeClr>
                      </a:solidFill>
                    </a:ln>
                    <a:effectLst/>
                  </c:spPr>
                </c15:leaderLines>
              </c:ext>
            </c:extLst>
          </c:dLbls>
          <c:cat>
            <c:strRef>
              <c:f>'D6'!$B$7:$O$7</c:f>
              <c:strCache>
                <c:ptCount val="14"/>
                <c:pt idx="0">
                  <c:v>Baseline</c:v>
                </c:pt>
                <c:pt idx="1">
                  <c:v>2007-8</c:v>
                </c:pt>
                <c:pt idx="2">
                  <c:v>2008-9</c:v>
                </c:pt>
                <c:pt idx="3">
                  <c:v>2009-10</c:v>
                </c:pt>
                <c:pt idx="4">
                  <c:v>2010-11</c:v>
                </c:pt>
                <c:pt idx="5">
                  <c:v>2011-12</c:v>
                </c:pt>
                <c:pt idx="6">
                  <c:v>2012-13</c:v>
                </c:pt>
                <c:pt idx="7">
                  <c:v>2013-14</c:v>
                </c:pt>
                <c:pt idx="8">
                  <c:v>2014-15</c:v>
                </c:pt>
                <c:pt idx="9">
                  <c:v>2015-16</c:v>
                </c:pt>
                <c:pt idx="10">
                  <c:v>2016-17</c:v>
                </c:pt>
                <c:pt idx="11">
                  <c:v>2017-18</c:v>
                </c:pt>
                <c:pt idx="12">
                  <c:v>2018-2019</c:v>
                </c:pt>
                <c:pt idx="13">
                  <c:v>2019-2020</c:v>
                </c:pt>
              </c:strCache>
            </c:strRef>
          </c:cat>
          <c:val>
            <c:numRef>
              <c:f>'D6'!$B$9:$O$9</c:f>
              <c:numCache>
                <c:formatCode>General</c:formatCode>
                <c:ptCount val="14"/>
                <c:pt idx="0">
                  <c:v>21</c:v>
                </c:pt>
                <c:pt idx="1">
                  <c:v>20.9</c:v>
                </c:pt>
                <c:pt idx="2">
                  <c:v>21.4</c:v>
                </c:pt>
                <c:pt idx="3">
                  <c:v>22.1</c:v>
                </c:pt>
                <c:pt idx="4">
                  <c:v>22.9</c:v>
                </c:pt>
                <c:pt idx="5">
                  <c:v>23.9</c:v>
                </c:pt>
                <c:pt idx="6">
                  <c:v>24.5</c:v>
                </c:pt>
                <c:pt idx="7">
                  <c:v>24.86</c:v>
                </c:pt>
                <c:pt idx="8" formatCode="0.0">
                  <c:v>24.70293504689128</c:v>
                </c:pt>
                <c:pt idx="9">
                  <c:v>24.6</c:v>
                </c:pt>
                <c:pt idx="10">
                  <c:v>24.2</c:v>
                </c:pt>
                <c:pt idx="11" formatCode="0.0">
                  <c:v>24</c:v>
                </c:pt>
                <c:pt idx="12">
                  <c:v>23.9</c:v>
                </c:pt>
                <c:pt idx="13">
                  <c:v>23.8</c:v>
                </c:pt>
              </c:numCache>
            </c:numRef>
          </c:val>
          <c:smooth val="0"/>
        </c:ser>
        <c:ser>
          <c:idx val="2"/>
          <c:order val="2"/>
          <c:tx>
            <c:strRef>
              <c:f>'D6'!$A$10</c:f>
              <c:strCache>
                <c:ptCount val="1"/>
                <c:pt idx="0">
                  <c:v>D6</c:v>
                </c:pt>
              </c:strCache>
            </c:strRef>
          </c:tx>
          <c:spPr>
            <a:ln w="38100" cap="rnd">
              <a:solidFill>
                <a:srgbClr val="C00000"/>
              </a:solidFill>
              <a:round/>
            </a:ln>
            <a:effectLst/>
          </c:spPr>
          <c:marker>
            <c:symbol val="none"/>
          </c:marker>
          <c:dLbls>
            <c:dLbl>
              <c:idx val="0"/>
              <c:layout>
                <c:manualLayout>
                  <c:x val="-3.6898148148148152E-2"/>
                  <c:y val="4.2928331875182184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2.097999902789929E-2"/>
                  <c:y val="-4.7349445902595509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4.1527777777777775E-2"/>
                  <c:y val="-2.4201297754447362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3.6898148148148145E-2"/>
                  <c:y val="-2.4201297754447362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2"/>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2">
                          <a:lumMod val="35000"/>
                          <a:lumOff val="65000"/>
                        </a:schemeClr>
                      </a:solidFill>
                    </a:ln>
                    <a:effectLst/>
                  </c:spPr>
                </c15:leaderLines>
              </c:ext>
            </c:extLst>
          </c:dLbls>
          <c:cat>
            <c:strRef>
              <c:f>'D6'!$B$7:$O$7</c:f>
              <c:strCache>
                <c:ptCount val="14"/>
                <c:pt idx="0">
                  <c:v>Baseline</c:v>
                </c:pt>
                <c:pt idx="1">
                  <c:v>2007-8</c:v>
                </c:pt>
                <c:pt idx="2">
                  <c:v>2008-9</c:v>
                </c:pt>
                <c:pt idx="3">
                  <c:v>2009-10</c:v>
                </c:pt>
                <c:pt idx="4">
                  <c:v>2010-11</c:v>
                </c:pt>
                <c:pt idx="5">
                  <c:v>2011-12</c:v>
                </c:pt>
                <c:pt idx="6">
                  <c:v>2012-13</c:v>
                </c:pt>
                <c:pt idx="7">
                  <c:v>2013-14</c:v>
                </c:pt>
                <c:pt idx="8">
                  <c:v>2014-15</c:v>
                </c:pt>
                <c:pt idx="9">
                  <c:v>2015-16</c:v>
                </c:pt>
                <c:pt idx="10">
                  <c:v>2016-17</c:v>
                </c:pt>
                <c:pt idx="11">
                  <c:v>2017-18</c:v>
                </c:pt>
                <c:pt idx="12">
                  <c:v>2018-2019</c:v>
                </c:pt>
                <c:pt idx="13">
                  <c:v>2019-2020</c:v>
                </c:pt>
              </c:strCache>
            </c:strRef>
          </c:cat>
          <c:val>
            <c:numRef>
              <c:f>'D6'!$B$10:$O$10</c:f>
              <c:numCache>
                <c:formatCode>General</c:formatCode>
                <c:ptCount val="14"/>
                <c:pt idx="0">
                  <c:v>22.4</c:v>
                </c:pt>
                <c:pt idx="1">
                  <c:v>21</c:v>
                </c:pt>
                <c:pt idx="2">
                  <c:v>21.3</c:v>
                </c:pt>
                <c:pt idx="3">
                  <c:v>22.6</c:v>
                </c:pt>
                <c:pt idx="4">
                  <c:v>23.2</c:v>
                </c:pt>
                <c:pt idx="5">
                  <c:v>23.7</c:v>
                </c:pt>
                <c:pt idx="6">
                  <c:v>24.1</c:v>
                </c:pt>
                <c:pt idx="7">
                  <c:v>24.4</c:v>
                </c:pt>
                <c:pt idx="8">
                  <c:v>23.7</c:v>
                </c:pt>
                <c:pt idx="9">
                  <c:v>23.8</c:v>
                </c:pt>
                <c:pt idx="10" formatCode="0.0">
                  <c:v>22.902027027027028</c:v>
                </c:pt>
                <c:pt idx="11" formatCode="0.0">
                  <c:v>22.353356890459363</c:v>
                </c:pt>
                <c:pt idx="12" formatCode="0.0">
                  <c:v>22.2</c:v>
                </c:pt>
                <c:pt idx="13" formatCode="0.0">
                  <c:v>22</c:v>
                </c:pt>
              </c:numCache>
            </c:numRef>
          </c:val>
          <c:smooth val="0"/>
        </c:ser>
        <c:dLbls>
          <c:dLblPos val="b"/>
          <c:showLegendKey val="0"/>
          <c:showVal val="1"/>
          <c:showCatName val="0"/>
          <c:showSerName val="0"/>
          <c:showPercent val="0"/>
          <c:showBubbleSize val="0"/>
        </c:dLbls>
        <c:smooth val="0"/>
        <c:axId val="450889320"/>
        <c:axId val="450872856"/>
      </c:lineChart>
      <c:catAx>
        <c:axId val="450889320"/>
        <c:scaling>
          <c:orientation val="minMax"/>
        </c:scaling>
        <c:delete val="0"/>
        <c:axPos val="b"/>
        <c:numFmt formatCode="General" sourceLinked="1"/>
        <c:majorTickMark val="out"/>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2"/>
                </a:solidFill>
                <a:latin typeface="+mn-lt"/>
                <a:ea typeface="+mn-ea"/>
                <a:cs typeface="+mn-cs"/>
              </a:defRPr>
            </a:pPr>
            <a:endParaRPr lang="en-US"/>
          </a:p>
        </c:txPr>
        <c:crossAx val="450872856"/>
        <c:crosses val="autoZero"/>
        <c:auto val="1"/>
        <c:lblAlgn val="ctr"/>
        <c:lblOffset val="100"/>
        <c:noMultiLvlLbl val="0"/>
      </c:catAx>
      <c:valAx>
        <c:axId val="450872856"/>
        <c:scaling>
          <c:orientation val="minMax"/>
          <c:max val="26"/>
          <c:min val="19"/>
        </c:scaling>
        <c:delete val="0"/>
        <c:axPos val="l"/>
        <c:majorGridlines>
          <c:spPr>
            <a:ln w="9525" cap="flat" cmpd="sng" algn="ctr">
              <a:solidFill>
                <a:schemeClr val="tx2">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2"/>
                </a:solidFill>
                <a:latin typeface="+mn-lt"/>
                <a:ea typeface="+mn-ea"/>
                <a:cs typeface="+mn-cs"/>
              </a:defRPr>
            </a:pPr>
            <a:endParaRPr lang="en-US"/>
          </a:p>
        </c:txPr>
        <c:crossAx val="450889320"/>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800" b="0" i="0" u="none" strike="noStrike" kern="1200" baseline="0">
              <a:solidFill>
                <a:schemeClr val="tx2"/>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400" b="1" i="0" u="none" strike="noStrike" kern="1200" baseline="0">
                <a:solidFill>
                  <a:schemeClr val="tx2"/>
                </a:solidFill>
                <a:latin typeface="+mn-lt"/>
                <a:ea typeface="+mn-ea"/>
                <a:cs typeface="+mn-cs"/>
              </a:defRPr>
            </a:pPr>
            <a:r>
              <a:rPr lang="en-US" dirty="0" smtClean="0"/>
              <a:t>D6 4</a:t>
            </a:r>
            <a:r>
              <a:rPr lang="en-US" baseline="30000" dirty="0" smtClean="0"/>
              <a:t>th</a:t>
            </a:r>
            <a:r>
              <a:rPr lang="en-US" dirty="0" smtClean="0"/>
              <a:t>-8</a:t>
            </a:r>
            <a:r>
              <a:rPr lang="en-US" baseline="30000" dirty="0" smtClean="0"/>
              <a:t>th</a:t>
            </a:r>
            <a:r>
              <a:rPr lang="en-US" dirty="0" smtClean="0"/>
              <a:t> Class Size Trends</a:t>
            </a:r>
            <a:endParaRPr lang="en-US" dirty="0"/>
          </a:p>
        </c:rich>
      </c:tx>
      <c:layout/>
      <c:overlay val="0"/>
      <c:spPr>
        <a:noFill/>
        <a:ln>
          <a:noFill/>
        </a:ln>
        <a:effectLst/>
      </c:spPr>
      <c:txPr>
        <a:bodyPr rot="0" spcFirstLastPara="1" vertOverflow="ellipsis" vert="horz" wrap="square" anchor="ctr" anchorCtr="1"/>
        <a:lstStyle/>
        <a:p>
          <a:pPr>
            <a:defRPr sz="2400" b="1" i="0" u="none" strike="noStrike" kern="1200" baseline="0">
              <a:solidFill>
                <a:schemeClr val="tx2"/>
              </a:solidFill>
              <a:latin typeface="+mn-lt"/>
              <a:ea typeface="+mn-ea"/>
              <a:cs typeface="+mn-cs"/>
            </a:defRPr>
          </a:pPr>
          <a:endParaRPr lang="en-US"/>
        </a:p>
      </c:txPr>
    </c:title>
    <c:autoTitleDeleted val="0"/>
    <c:plotArea>
      <c:layout/>
      <c:lineChart>
        <c:grouping val="standard"/>
        <c:varyColors val="0"/>
        <c:ser>
          <c:idx val="0"/>
          <c:order val="0"/>
          <c:tx>
            <c:strRef>
              <c:f>'D6'!$A$15</c:f>
              <c:strCache>
                <c:ptCount val="1"/>
                <c:pt idx="0">
                  <c:v>C4E goals</c:v>
                </c:pt>
              </c:strCache>
            </c:strRef>
          </c:tx>
          <c:spPr>
            <a:ln w="38100" cap="rnd">
              <a:solidFill>
                <a:schemeClr val="accent6">
                  <a:lumMod val="75000"/>
                </a:schemeClr>
              </a:solidFill>
              <a:round/>
            </a:ln>
            <a:effectLst/>
          </c:spPr>
          <c:marker>
            <c:symbol val="none"/>
          </c:marker>
          <c:dLbls>
            <c:dLbl>
              <c:idx val="1"/>
              <c:layout>
                <c:manualLayout>
                  <c:x val="-3.5354938271604963E-2"/>
                  <c:y val="4.9872776319626631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2"/>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2">
                          <a:lumMod val="35000"/>
                          <a:lumOff val="65000"/>
                        </a:schemeClr>
                      </a:solidFill>
                    </a:ln>
                    <a:effectLst/>
                  </c:spPr>
                </c15:leaderLines>
              </c:ext>
            </c:extLst>
          </c:dLbls>
          <c:cat>
            <c:strRef>
              <c:f>'D6'!$B$14:$O$14</c:f>
              <c:strCache>
                <c:ptCount val="14"/>
                <c:pt idx="0">
                  <c:v>Baseline</c:v>
                </c:pt>
                <c:pt idx="1">
                  <c:v>2007-8</c:v>
                </c:pt>
                <c:pt idx="2">
                  <c:v>2008-9</c:v>
                </c:pt>
                <c:pt idx="3">
                  <c:v>2009-10</c:v>
                </c:pt>
                <c:pt idx="4">
                  <c:v>2010-11</c:v>
                </c:pt>
                <c:pt idx="5">
                  <c:v>2011-12</c:v>
                </c:pt>
                <c:pt idx="6">
                  <c:v>2012-13</c:v>
                </c:pt>
                <c:pt idx="7">
                  <c:v>2013-14</c:v>
                </c:pt>
                <c:pt idx="8">
                  <c:v>2014-15</c:v>
                </c:pt>
                <c:pt idx="9">
                  <c:v>2015-16</c:v>
                </c:pt>
                <c:pt idx="10">
                  <c:v>2016-17</c:v>
                </c:pt>
                <c:pt idx="11">
                  <c:v>2017-18</c:v>
                </c:pt>
                <c:pt idx="12">
                  <c:v>2018-2019</c:v>
                </c:pt>
                <c:pt idx="13">
                  <c:v>2019-2020</c:v>
                </c:pt>
              </c:strCache>
            </c:strRef>
          </c:cat>
          <c:val>
            <c:numRef>
              <c:f>'D6'!$B$15:$O$15</c:f>
              <c:numCache>
                <c:formatCode>General</c:formatCode>
                <c:ptCount val="14"/>
                <c:pt idx="0">
                  <c:v>25.6</c:v>
                </c:pt>
                <c:pt idx="1">
                  <c:v>24.8</c:v>
                </c:pt>
                <c:pt idx="2">
                  <c:v>24.6</c:v>
                </c:pt>
                <c:pt idx="3">
                  <c:v>23.8</c:v>
                </c:pt>
                <c:pt idx="4">
                  <c:v>23.3</c:v>
                </c:pt>
                <c:pt idx="5">
                  <c:v>22.9</c:v>
                </c:pt>
                <c:pt idx="6">
                  <c:v>22.9</c:v>
                </c:pt>
                <c:pt idx="7">
                  <c:v>22.9</c:v>
                </c:pt>
                <c:pt idx="8">
                  <c:v>22.9</c:v>
                </c:pt>
                <c:pt idx="9">
                  <c:v>22.9</c:v>
                </c:pt>
                <c:pt idx="10">
                  <c:v>22.9</c:v>
                </c:pt>
                <c:pt idx="11">
                  <c:v>22.9</c:v>
                </c:pt>
                <c:pt idx="12">
                  <c:v>22.9</c:v>
                </c:pt>
                <c:pt idx="13">
                  <c:v>22.9</c:v>
                </c:pt>
              </c:numCache>
            </c:numRef>
          </c:val>
          <c:smooth val="0"/>
        </c:ser>
        <c:ser>
          <c:idx val="1"/>
          <c:order val="1"/>
          <c:tx>
            <c:strRef>
              <c:f>'D6'!$A$16</c:f>
              <c:strCache>
                <c:ptCount val="1"/>
                <c:pt idx="0">
                  <c:v>Citywide actual</c:v>
                </c:pt>
              </c:strCache>
            </c:strRef>
          </c:tx>
          <c:spPr>
            <a:ln w="38100" cap="rnd">
              <a:solidFill>
                <a:schemeClr val="tx1"/>
              </a:solidFill>
              <a:round/>
            </a:ln>
            <a:effectLst/>
          </c:spPr>
          <c:marker>
            <c:symbol val="none"/>
          </c:marker>
          <c:dLbls>
            <c:dLbl>
              <c:idx val="0"/>
              <c:layout>
                <c:manualLayout>
                  <c:x val="-3.3811728395061726E-2"/>
                  <c:y val="3.5775554097404488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2"/>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2">
                          <a:lumMod val="35000"/>
                          <a:lumOff val="65000"/>
                        </a:schemeClr>
                      </a:solidFill>
                    </a:ln>
                    <a:effectLst/>
                  </c:spPr>
                </c15:leaderLines>
              </c:ext>
            </c:extLst>
          </c:dLbls>
          <c:cat>
            <c:strRef>
              <c:f>'D6'!$B$14:$O$14</c:f>
              <c:strCache>
                <c:ptCount val="14"/>
                <c:pt idx="0">
                  <c:v>Baseline</c:v>
                </c:pt>
                <c:pt idx="1">
                  <c:v>2007-8</c:v>
                </c:pt>
                <c:pt idx="2">
                  <c:v>2008-9</c:v>
                </c:pt>
                <c:pt idx="3">
                  <c:v>2009-10</c:v>
                </c:pt>
                <c:pt idx="4">
                  <c:v>2010-11</c:v>
                </c:pt>
                <c:pt idx="5">
                  <c:v>2011-12</c:v>
                </c:pt>
                <c:pt idx="6">
                  <c:v>2012-13</c:v>
                </c:pt>
                <c:pt idx="7">
                  <c:v>2013-14</c:v>
                </c:pt>
                <c:pt idx="8">
                  <c:v>2014-15</c:v>
                </c:pt>
                <c:pt idx="9">
                  <c:v>2015-16</c:v>
                </c:pt>
                <c:pt idx="10">
                  <c:v>2016-17</c:v>
                </c:pt>
                <c:pt idx="11">
                  <c:v>2017-18</c:v>
                </c:pt>
                <c:pt idx="12">
                  <c:v>2018-2019</c:v>
                </c:pt>
                <c:pt idx="13">
                  <c:v>2019-2020</c:v>
                </c:pt>
              </c:strCache>
            </c:strRef>
          </c:cat>
          <c:val>
            <c:numRef>
              <c:f>'D6'!$B$16:$O$16</c:f>
              <c:numCache>
                <c:formatCode>General</c:formatCode>
                <c:ptCount val="14"/>
                <c:pt idx="0">
                  <c:v>25.6</c:v>
                </c:pt>
                <c:pt idx="1">
                  <c:v>25.1</c:v>
                </c:pt>
                <c:pt idx="2">
                  <c:v>25.3</c:v>
                </c:pt>
                <c:pt idx="3">
                  <c:v>25.8</c:v>
                </c:pt>
                <c:pt idx="4">
                  <c:v>26.3</c:v>
                </c:pt>
                <c:pt idx="5">
                  <c:v>26.6</c:v>
                </c:pt>
                <c:pt idx="6">
                  <c:v>26.7</c:v>
                </c:pt>
                <c:pt idx="7">
                  <c:v>26.8</c:v>
                </c:pt>
                <c:pt idx="8" formatCode="0.0">
                  <c:v>26.662623389660364</c:v>
                </c:pt>
                <c:pt idx="9">
                  <c:v>26.7</c:v>
                </c:pt>
                <c:pt idx="10">
                  <c:v>26.6</c:v>
                </c:pt>
                <c:pt idx="11">
                  <c:v>26.6</c:v>
                </c:pt>
                <c:pt idx="12">
                  <c:v>26.6</c:v>
                </c:pt>
                <c:pt idx="13">
                  <c:v>26.5</c:v>
                </c:pt>
              </c:numCache>
            </c:numRef>
          </c:val>
          <c:smooth val="0"/>
        </c:ser>
        <c:ser>
          <c:idx val="2"/>
          <c:order val="2"/>
          <c:tx>
            <c:strRef>
              <c:f>'D6'!$A$17</c:f>
              <c:strCache>
                <c:ptCount val="1"/>
                <c:pt idx="0">
                  <c:v>D6</c:v>
                </c:pt>
              </c:strCache>
            </c:strRef>
          </c:tx>
          <c:spPr>
            <a:ln w="38100" cap="rnd">
              <a:solidFill>
                <a:srgbClr val="C00000"/>
              </a:solidFill>
              <a:round/>
            </a:ln>
            <a:effectLst/>
          </c:spPr>
          <c:marker>
            <c:symbol val="none"/>
          </c:marker>
          <c:dLbls>
            <c:dLbl>
              <c:idx val="0"/>
              <c:layout>
                <c:manualLayout>
                  <c:x val="-2.7638888888888904E-2"/>
                  <c:y val="-1.9571668124817729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3.3811728395061726E-2"/>
                  <c:y val="5.2187591134441526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3.8441358024691355E-2"/>
                  <c:y val="-2.8830927384076992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2"/>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2">
                          <a:lumMod val="35000"/>
                          <a:lumOff val="65000"/>
                        </a:schemeClr>
                      </a:solidFill>
                    </a:ln>
                    <a:effectLst/>
                  </c:spPr>
                </c15:leaderLines>
              </c:ext>
            </c:extLst>
          </c:dLbls>
          <c:cat>
            <c:strRef>
              <c:f>'D6'!$B$14:$O$14</c:f>
              <c:strCache>
                <c:ptCount val="14"/>
                <c:pt idx="0">
                  <c:v>Baseline</c:v>
                </c:pt>
                <c:pt idx="1">
                  <c:v>2007-8</c:v>
                </c:pt>
                <c:pt idx="2">
                  <c:v>2008-9</c:v>
                </c:pt>
                <c:pt idx="3">
                  <c:v>2009-10</c:v>
                </c:pt>
                <c:pt idx="4">
                  <c:v>2010-11</c:v>
                </c:pt>
                <c:pt idx="5">
                  <c:v>2011-12</c:v>
                </c:pt>
                <c:pt idx="6">
                  <c:v>2012-13</c:v>
                </c:pt>
                <c:pt idx="7">
                  <c:v>2013-14</c:v>
                </c:pt>
                <c:pt idx="8">
                  <c:v>2014-15</c:v>
                </c:pt>
                <c:pt idx="9">
                  <c:v>2015-16</c:v>
                </c:pt>
                <c:pt idx="10">
                  <c:v>2016-17</c:v>
                </c:pt>
                <c:pt idx="11">
                  <c:v>2017-18</c:v>
                </c:pt>
                <c:pt idx="12">
                  <c:v>2018-2019</c:v>
                </c:pt>
                <c:pt idx="13">
                  <c:v>2019-2020</c:v>
                </c:pt>
              </c:strCache>
            </c:strRef>
          </c:cat>
          <c:val>
            <c:numRef>
              <c:f>'D6'!$B$17:$O$17</c:f>
              <c:numCache>
                <c:formatCode>General</c:formatCode>
                <c:ptCount val="14"/>
                <c:pt idx="0" formatCode="0.0">
                  <c:v>25.8</c:v>
                </c:pt>
                <c:pt idx="1">
                  <c:v>25.1</c:v>
                </c:pt>
                <c:pt idx="2">
                  <c:v>24.8</c:v>
                </c:pt>
                <c:pt idx="3">
                  <c:v>25.6</c:v>
                </c:pt>
                <c:pt idx="4">
                  <c:v>25.8</c:v>
                </c:pt>
                <c:pt idx="5">
                  <c:v>25.7</c:v>
                </c:pt>
                <c:pt idx="6">
                  <c:v>26</c:v>
                </c:pt>
                <c:pt idx="7">
                  <c:v>25.31</c:v>
                </c:pt>
                <c:pt idx="8">
                  <c:v>24.8</c:v>
                </c:pt>
                <c:pt idx="9">
                  <c:v>25.3</c:v>
                </c:pt>
                <c:pt idx="10" formatCode="0.0">
                  <c:v>25.056603773584907</c:v>
                </c:pt>
                <c:pt idx="11" formatCode="0.0">
                  <c:v>24.734627831715212</c:v>
                </c:pt>
                <c:pt idx="12" formatCode="0.0">
                  <c:v>24.9</c:v>
                </c:pt>
                <c:pt idx="13" formatCode="0.0">
                  <c:v>24.9</c:v>
                </c:pt>
              </c:numCache>
            </c:numRef>
          </c:val>
          <c:smooth val="0"/>
        </c:ser>
        <c:dLbls>
          <c:dLblPos val="b"/>
          <c:showLegendKey val="0"/>
          <c:showVal val="1"/>
          <c:showCatName val="0"/>
          <c:showSerName val="0"/>
          <c:showPercent val="0"/>
          <c:showBubbleSize val="0"/>
        </c:dLbls>
        <c:smooth val="0"/>
        <c:axId val="450868152"/>
        <c:axId val="450863448"/>
      </c:lineChart>
      <c:catAx>
        <c:axId val="450868152"/>
        <c:scaling>
          <c:orientation val="minMax"/>
        </c:scaling>
        <c:delete val="0"/>
        <c:axPos val="b"/>
        <c:numFmt formatCode="General" sourceLinked="1"/>
        <c:majorTickMark val="out"/>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2"/>
                </a:solidFill>
                <a:latin typeface="+mn-lt"/>
                <a:ea typeface="+mn-ea"/>
                <a:cs typeface="+mn-cs"/>
              </a:defRPr>
            </a:pPr>
            <a:endParaRPr lang="en-US"/>
          </a:p>
        </c:txPr>
        <c:crossAx val="450863448"/>
        <c:crosses val="autoZero"/>
        <c:auto val="1"/>
        <c:lblAlgn val="ctr"/>
        <c:lblOffset val="100"/>
        <c:noMultiLvlLbl val="0"/>
      </c:catAx>
      <c:valAx>
        <c:axId val="450863448"/>
        <c:scaling>
          <c:orientation val="minMax"/>
          <c:max val="27"/>
          <c:min val="22"/>
        </c:scaling>
        <c:delete val="0"/>
        <c:axPos val="l"/>
        <c:majorGridlines>
          <c:spPr>
            <a:ln w="9525" cap="flat" cmpd="sng" algn="ctr">
              <a:solidFill>
                <a:schemeClr val="tx2">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2"/>
                </a:solidFill>
                <a:latin typeface="+mn-lt"/>
                <a:ea typeface="+mn-ea"/>
                <a:cs typeface="+mn-cs"/>
              </a:defRPr>
            </a:pPr>
            <a:endParaRPr lang="en-US"/>
          </a:p>
        </c:txPr>
        <c:crossAx val="450868152"/>
        <c:crosses val="autoZero"/>
        <c:crossBetween val="between"/>
        <c:majorUnit val="1"/>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800" b="0" i="0" u="none" strike="noStrike" kern="1200" baseline="0">
              <a:solidFill>
                <a:schemeClr val="tx2"/>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400" b="1" i="0" u="none" strike="noStrike" kern="1200" baseline="0">
                <a:solidFill>
                  <a:schemeClr val="tx2"/>
                </a:solidFill>
                <a:latin typeface="+mn-lt"/>
                <a:ea typeface="+mn-ea"/>
                <a:cs typeface="+mn-cs"/>
              </a:defRPr>
            </a:pPr>
            <a:r>
              <a:rPr lang="en-US" dirty="0"/>
              <a:t>D1 </a:t>
            </a:r>
            <a:r>
              <a:rPr lang="en-US" dirty="0" smtClean="0"/>
              <a:t>4</a:t>
            </a:r>
            <a:r>
              <a:rPr lang="en-US" baseline="30000" dirty="0" smtClean="0"/>
              <a:t>th</a:t>
            </a:r>
            <a:r>
              <a:rPr lang="en-US" dirty="0" smtClean="0"/>
              <a:t>-8</a:t>
            </a:r>
            <a:r>
              <a:rPr lang="en-US" baseline="30000" dirty="0" smtClean="0"/>
              <a:t>th</a:t>
            </a:r>
            <a:r>
              <a:rPr lang="en-US" dirty="0" smtClean="0"/>
              <a:t> </a:t>
            </a:r>
            <a:r>
              <a:rPr lang="en-US" dirty="0"/>
              <a:t>Class Size Trends</a:t>
            </a:r>
          </a:p>
        </c:rich>
      </c:tx>
      <c:layout>
        <c:manualLayout>
          <c:xMode val="edge"/>
          <c:yMode val="edge"/>
          <c:x val="0.27668209876543209"/>
          <c:y val="1.3888888888888888E-2"/>
        </c:manualLayout>
      </c:layout>
      <c:overlay val="0"/>
      <c:spPr>
        <a:noFill/>
        <a:ln>
          <a:noFill/>
        </a:ln>
        <a:effectLst/>
      </c:spPr>
      <c:txPr>
        <a:bodyPr rot="0" spcFirstLastPara="1" vertOverflow="ellipsis" vert="horz" wrap="square" anchor="ctr" anchorCtr="1"/>
        <a:lstStyle/>
        <a:p>
          <a:pPr>
            <a:defRPr sz="2400" b="1" i="0" u="none" strike="noStrike" kern="1200" baseline="0">
              <a:solidFill>
                <a:schemeClr val="tx2"/>
              </a:solidFill>
              <a:latin typeface="+mn-lt"/>
              <a:ea typeface="+mn-ea"/>
              <a:cs typeface="+mn-cs"/>
            </a:defRPr>
          </a:pPr>
          <a:endParaRPr lang="en-US"/>
        </a:p>
      </c:txPr>
    </c:title>
    <c:autoTitleDeleted val="0"/>
    <c:plotArea>
      <c:layout/>
      <c:lineChart>
        <c:grouping val="standard"/>
        <c:varyColors val="0"/>
        <c:ser>
          <c:idx val="0"/>
          <c:order val="0"/>
          <c:tx>
            <c:strRef>
              <c:f>'D1'!$A$15</c:f>
              <c:strCache>
                <c:ptCount val="1"/>
                <c:pt idx="0">
                  <c:v>C4E Goals</c:v>
                </c:pt>
              </c:strCache>
            </c:strRef>
          </c:tx>
          <c:spPr>
            <a:ln w="38100" cap="rnd">
              <a:solidFill>
                <a:schemeClr val="accent6">
                  <a:lumMod val="75000"/>
                </a:schemeClr>
              </a:solidFill>
              <a:round/>
            </a:ln>
            <a:effectLst/>
          </c:spPr>
          <c:marker>
            <c:symbol val="none"/>
          </c:marker>
          <c:dLbls>
            <c:dLbl>
              <c:idx val="5"/>
              <c:layout>
                <c:manualLayout>
                  <c:x val="-3.0725308641975365E-2"/>
                  <c:y val="-3.1145742198891806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6"/>
              <c:layout>
                <c:manualLayout>
                  <c:x val="-2.91820987654321E-2"/>
                  <c:y val="2.6724628171478564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7"/>
              <c:layout>
                <c:manualLayout>
                  <c:x val="-3.6898148148148263E-2"/>
                  <c:y val="-1.4942038495188102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8"/>
              <c:layout>
                <c:manualLayout>
                  <c:x val="-3.5354938271605053E-2"/>
                  <c:y val="-1.9571668124817729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9"/>
              <c:layout>
                <c:manualLayout>
                  <c:x val="-3.3811728395061726E-2"/>
                  <c:y val="-1.9571668124817729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10"/>
              <c:layout>
                <c:manualLayout>
                  <c:x val="-2.3009259259259372E-2"/>
                  <c:y val="-2.3043890347039953E-2"/>
                </c:manualLayout>
              </c:layout>
              <c:spPr>
                <a:noFill/>
                <a:ln>
                  <a:noFill/>
                </a:ln>
                <a:effectLst/>
              </c:spPr>
              <c:txPr>
                <a:bodyPr rot="0" spcFirstLastPara="1" vertOverflow="ellipsis" vert="horz" wrap="square" lIns="38100" tIns="19050" rIns="38100" bIns="19050" anchor="ctr" anchorCtr="1">
                  <a:noAutofit/>
                </a:bodyPr>
                <a:lstStyle/>
                <a:p>
                  <a:pPr>
                    <a:defRPr sz="1400" b="0" i="0" u="none" strike="noStrike" kern="1200" baseline="0">
                      <a:solidFill>
                        <a:schemeClr val="tx2"/>
                      </a:solidFill>
                      <a:latin typeface="+mn-lt"/>
                      <a:ea typeface="+mn-ea"/>
                      <a:cs typeface="+mn-cs"/>
                    </a:defRPr>
                  </a:pPr>
                  <a:endParaRPr lang="en-US"/>
                </a:p>
              </c:txPr>
              <c:dLblPos val="r"/>
              <c:showLegendKey val="0"/>
              <c:showVal val="1"/>
              <c:showCatName val="0"/>
              <c:showSerName val="0"/>
              <c:showPercent val="0"/>
              <c:showBubbleSize val="0"/>
              <c:extLst>
                <c:ext xmlns:c15="http://schemas.microsoft.com/office/drawing/2012/chart" uri="{CE6537A1-D6FC-4f65-9D91-7224C49458BB}">
                  <c15:layout>
                    <c:manualLayout>
                      <c:w val="4.7561728395061731E-2"/>
                      <c:h val="4.8819444444444443E-2"/>
                    </c:manualLayout>
                  </c15:layout>
                </c:ext>
              </c:extLst>
            </c:dLbl>
            <c:dLbl>
              <c:idx val="11"/>
              <c:layout>
                <c:manualLayout>
                  <c:x val="-3.2268518518518516E-2"/>
                  <c:y val="-1.9571668124817729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12"/>
              <c:layout>
                <c:manualLayout>
                  <c:x val="-3.5354938271604935E-2"/>
                  <c:y val="-1.9571668124817729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13"/>
              <c:layout>
                <c:manualLayout>
                  <c:x val="-3.3948187032176537E-2"/>
                  <c:y val="-2.1886482939632548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2"/>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2">
                          <a:lumMod val="35000"/>
                          <a:lumOff val="65000"/>
                        </a:schemeClr>
                      </a:solidFill>
                    </a:ln>
                    <a:effectLst/>
                  </c:spPr>
                </c15:leaderLines>
              </c:ext>
            </c:extLst>
          </c:dLbls>
          <c:cat>
            <c:strRef>
              <c:f>'D1'!$B$14:$O$14</c:f>
              <c:strCache>
                <c:ptCount val="14"/>
                <c:pt idx="0">
                  <c:v>Baseline</c:v>
                </c:pt>
                <c:pt idx="1">
                  <c:v>2007-8</c:v>
                </c:pt>
                <c:pt idx="2">
                  <c:v>2008-9</c:v>
                </c:pt>
                <c:pt idx="3">
                  <c:v>2009-10</c:v>
                </c:pt>
                <c:pt idx="4">
                  <c:v>2010-11</c:v>
                </c:pt>
                <c:pt idx="5">
                  <c:v>2011-12</c:v>
                </c:pt>
                <c:pt idx="6">
                  <c:v>2012-13</c:v>
                </c:pt>
                <c:pt idx="7">
                  <c:v>2013-14</c:v>
                </c:pt>
                <c:pt idx="8">
                  <c:v>2014-15</c:v>
                </c:pt>
                <c:pt idx="9">
                  <c:v>2015-16</c:v>
                </c:pt>
                <c:pt idx="10">
                  <c:v>2016-17</c:v>
                </c:pt>
                <c:pt idx="11">
                  <c:v>2017-18</c:v>
                </c:pt>
                <c:pt idx="12">
                  <c:v>2018-19</c:v>
                </c:pt>
                <c:pt idx="13">
                  <c:v>2019-20</c:v>
                </c:pt>
              </c:strCache>
            </c:strRef>
          </c:cat>
          <c:val>
            <c:numRef>
              <c:f>'D1'!$B$15:$O$15</c:f>
              <c:numCache>
                <c:formatCode>General</c:formatCode>
                <c:ptCount val="14"/>
                <c:pt idx="0">
                  <c:v>25.6</c:v>
                </c:pt>
                <c:pt idx="1">
                  <c:v>24.8</c:v>
                </c:pt>
                <c:pt idx="2">
                  <c:v>24.6</c:v>
                </c:pt>
                <c:pt idx="3">
                  <c:v>23.8</c:v>
                </c:pt>
                <c:pt idx="4">
                  <c:v>23.3</c:v>
                </c:pt>
                <c:pt idx="5">
                  <c:v>22.9</c:v>
                </c:pt>
                <c:pt idx="6">
                  <c:v>22.9</c:v>
                </c:pt>
                <c:pt idx="7">
                  <c:v>22.9</c:v>
                </c:pt>
                <c:pt idx="8">
                  <c:v>22.9</c:v>
                </c:pt>
                <c:pt idx="9">
                  <c:v>22.9</c:v>
                </c:pt>
                <c:pt idx="10">
                  <c:v>22.9</c:v>
                </c:pt>
                <c:pt idx="11">
                  <c:v>22.9</c:v>
                </c:pt>
                <c:pt idx="12">
                  <c:v>22.9</c:v>
                </c:pt>
                <c:pt idx="13" formatCode="0.0">
                  <c:v>22.9</c:v>
                </c:pt>
              </c:numCache>
            </c:numRef>
          </c:val>
          <c:smooth val="0"/>
        </c:ser>
        <c:ser>
          <c:idx val="1"/>
          <c:order val="1"/>
          <c:tx>
            <c:strRef>
              <c:f>'D1'!$A$16</c:f>
              <c:strCache>
                <c:ptCount val="1"/>
                <c:pt idx="0">
                  <c:v>Citywide actual</c:v>
                </c:pt>
              </c:strCache>
            </c:strRef>
          </c:tx>
          <c:spPr>
            <a:ln w="38100" cap="rnd">
              <a:solidFill>
                <a:schemeClr val="tx1"/>
              </a:solidFill>
              <a:round/>
            </a:ln>
            <a:effectLst/>
          </c:spPr>
          <c:marker>
            <c:symbol val="none"/>
          </c:marker>
          <c:dLbls>
            <c:dLbl>
              <c:idx val="1"/>
              <c:layout>
                <c:manualLayout>
                  <c:x val="-3.072530864197531E-2"/>
                  <c:y val="-3.1145742198891806E-2"/>
                </c:manualLayout>
              </c:layout>
              <c:spPr>
                <a:noFill/>
                <a:ln>
                  <a:noFill/>
                </a:ln>
                <a:effectLst/>
              </c:spPr>
              <c:txPr>
                <a:bodyPr rot="0" spcFirstLastPara="1" vertOverflow="ellipsis" vert="horz" wrap="square" lIns="38100" tIns="19050" rIns="38100" bIns="19050" anchor="ctr" anchorCtr="1">
                  <a:noAutofit/>
                </a:bodyPr>
                <a:lstStyle/>
                <a:p>
                  <a:pPr>
                    <a:defRPr sz="1400" b="0" i="0" u="none" strike="noStrike" kern="1200" baseline="0">
                      <a:solidFill>
                        <a:schemeClr val="tx2"/>
                      </a:solidFill>
                      <a:latin typeface="+mn-lt"/>
                      <a:ea typeface="+mn-ea"/>
                      <a:cs typeface="+mn-cs"/>
                    </a:defRPr>
                  </a:pPr>
                  <a:endParaRPr lang="en-US"/>
                </a:p>
              </c:txPr>
              <c:dLblPos val="r"/>
              <c:showLegendKey val="0"/>
              <c:showVal val="1"/>
              <c:showCatName val="0"/>
              <c:showSerName val="0"/>
              <c:showPercent val="0"/>
              <c:showBubbleSize val="0"/>
              <c:extLst>
                <c:ext xmlns:c15="http://schemas.microsoft.com/office/drawing/2012/chart" uri="{CE6537A1-D6FC-4f65-9D91-7224C49458BB}">
                  <c15:layout>
                    <c:manualLayout>
                      <c:w val="4.7561728395061731E-2"/>
                      <c:h val="5.5763888888888891E-2"/>
                    </c:manualLayout>
                  </c15:layout>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2"/>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2">
                          <a:lumMod val="35000"/>
                          <a:lumOff val="65000"/>
                        </a:schemeClr>
                      </a:solidFill>
                    </a:ln>
                    <a:effectLst/>
                  </c:spPr>
                </c15:leaderLines>
              </c:ext>
            </c:extLst>
          </c:dLbls>
          <c:cat>
            <c:strRef>
              <c:f>'D1'!$B$14:$O$14</c:f>
              <c:strCache>
                <c:ptCount val="14"/>
                <c:pt idx="0">
                  <c:v>Baseline</c:v>
                </c:pt>
                <c:pt idx="1">
                  <c:v>2007-8</c:v>
                </c:pt>
                <c:pt idx="2">
                  <c:v>2008-9</c:v>
                </c:pt>
                <c:pt idx="3">
                  <c:v>2009-10</c:v>
                </c:pt>
                <c:pt idx="4">
                  <c:v>2010-11</c:v>
                </c:pt>
                <c:pt idx="5">
                  <c:v>2011-12</c:v>
                </c:pt>
                <c:pt idx="6">
                  <c:v>2012-13</c:v>
                </c:pt>
                <c:pt idx="7">
                  <c:v>2013-14</c:v>
                </c:pt>
                <c:pt idx="8">
                  <c:v>2014-15</c:v>
                </c:pt>
                <c:pt idx="9">
                  <c:v>2015-16</c:v>
                </c:pt>
                <c:pt idx="10">
                  <c:v>2016-17</c:v>
                </c:pt>
                <c:pt idx="11">
                  <c:v>2017-18</c:v>
                </c:pt>
                <c:pt idx="12">
                  <c:v>2018-19</c:v>
                </c:pt>
                <c:pt idx="13">
                  <c:v>2019-20</c:v>
                </c:pt>
              </c:strCache>
            </c:strRef>
          </c:cat>
          <c:val>
            <c:numRef>
              <c:f>'D1'!$B$16:$O$16</c:f>
              <c:numCache>
                <c:formatCode>General</c:formatCode>
                <c:ptCount val="14"/>
                <c:pt idx="0">
                  <c:v>25.6</c:v>
                </c:pt>
                <c:pt idx="1">
                  <c:v>25.1</c:v>
                </c:pt>
                <c:pt idx="2">
                  <c:v>25.3</c:v>
                </c:pt>
                <c:pt idx="3">
                  <c:v>25.8</c:v>
                </c:pt>
                <c:pt idx="4">
                  <c:v>26.3</c:v>
                </c:pt>
                <c:pt idx="5">
                  <c:v>26.6</c:v>
                </c:pt>
                <c:pt idx="6">
                  <c:v>26.7</c:v>
                </c:pt>
                <c:pt idx="7">
                  <c:v>26.8</c:v>
                </c:pt>
                <c:pt idx="8" formatCode="0.0">
                  <c:v>26.662623389660364</c:v>
                </c:pt>
                <c:pt idx="9">
                  <c:v>26.7</c:v>
                </c:pt>
                <c:pt idx="10">
                  <c:v>26.6</c:v>
                </c:pt>
                <c:pt idx="11">
                  <c:v>26.6</c:v>
                </c:pt>
                <c:pt idx="12">
                  <c:v>26.6</c:v>
                </c:pt>
                <c:pt idx="13">
                  <c:v>26.5</c:v>
                </c:pt>
              </c:numCache>
            </c:numRef>
          </c:val>
          <c:smooth val="0"/>
        </c:ser>
        <c:ser>
          <c:idx val="2"/>
          <c:order val="2"/>
          <c:tx>
            <c:strRef>
              <c:f>'D1'!$A$17</c:f>
              <c:strCache>
                <c:ptCount val="1"/>
                <c:pt idx="0">
                  <c:v>D1</c:v>
                </c:pt>
              </c:strCache>
            </c:strRef>
          </c:tx>
          <c:spPr>
            <a:ln w="38100" cap="rnd">
              <a:solidFill>
                <a:srgbClr val="C00000"/>
              </a:solidFill>
              <a:round/>
            </a:ln>
            <a:effectLst/>
          </c:spPr>
          <c:marker>
            <c:symbol val="none"/>
          </c:marker>
          <c:dLbls>
            <c:dLbl>
              <c:idx val="5"/>
              <c:layout>
                <c:manualLayout>
                  <c:x val="-2.2523208904442499E-2"/>
                  <c:y val="4.0613517060367456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6"/>
              <c:layout>
                <c:manualLayout>
                  <c:x val="-3.2268518518518516E-2"/>
                  <c:y val="-1.7256853310002915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7"/>
              <c:layout>
                <c:manualLayout>
                  <c:x val="-3.2268518518518516E-2"/>
                  <c:y val="3.1354257801108197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8"/>
              <c:layout>
                <c:manualLayout>
                  <c:x val="-2.91820987654321E-2"/>
                  <c:y val="4.0613517060367456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9"/>
              <c:layout>
                <c:manualLayout>
                  <c:x val="-3.8441358024691473E-2"/>
                  <c:y val="5.2187591134441526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13"/>
              <c:layout>
                <c:manualLayout>
                  <c:x val="-2.314571789637395E-2"/>
                  <c:y val="3.8298702245552638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2"/>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2">
                          <a:lumMod val="35000"/>
                          <a:lumOff val="65000"/>
                        </a:schemeClr>
                      </a:solidFill>
                    </a:ln>
                    <a:effectLst/>
                  </c:spPr>
                </c15:leaderLines>
              </c:ext>
            </c:extLst>
          </c:dLbls>
          <c:cat>
            <c:strRef>
              <c:f>'D1'!$B$14:$O$14</c:f>
              <c:strCache>
                <c:ptCount val="14"/>
                <c:pt idx="0">
                  <c:v>Baseline</c:v>
                </c:pt>
                <c:pt idx="1">
                  <c:v>2007-8</c:v>
                </c:pt>
                <c:pt idx="2">
                  <c:v>2008-9</c:v>
                </c:pt>
                <c:pt idx="3">
                  <c:v>2009-10</c:v>
                </c:pt>
                <c:pt idx="4">
                  <c:v>2010-11</c:v>
                </c:pt>
                <c:pt idx="5">
                  <c:v>2011-12</c:v>
                </c:pt>
                <c:pt idx="6">
                  <c:v>2012-13</c:v>
                </c:pt>
                <c:pt idx="7">
                  <c:v>2013-14</c:v>
                </c:pt>
                <c:pt idx="8">
                  <c:v>2014-15</c:v>
                </c:pt>
                <c:pt idx="9">
                  <c:v>2015-16</c:v>
                </c:pt>
                <c:pt idx="10">
                  <c:v>2016-17</c:v>
                </c:pt>
                <c:pt idx="11">
                  <c:v>2017-18</c:v>
                </c:pt>
                <c:pt idx="12">
                  <c:v>2018-19</c:v>
                </c:pt>
                <c:pt idx="13">
                  <c:v>2019-20</c:v>
                </c:pt>
              </c:strCache>
            </c:strRef>
          </c:cat>
          <c:val>
            <c:numRef>
              <c:f>'D1'!$B$17:$O$17</c:f>
              <c:numCache>
                <c:formatCode>General</c:formatCode>
                <c:ptCount val="14"/>
                <c:pt idx="0">
                  <c:v>21</c:v>
                </c:pt>
                <c:pt idx="1">
                  <c:v>20.399999999999999</c:v>
                </c:pt>
                <c:pt idx="2">
                  <c:v>20.2</c:v>
                </c:pt>
                <c:pt idx="3">
                  <c:v>20.100000000000001</c:v>
                </c:pt>
                <c:pt idx="4">
                  <c:v>20.6</c:v>
                </c:pt>
                <c:pt idx="5">
                  <c:v>23</c:v>
                </c:pt>
                <c:pt idx="6">
                  <c:v>23.2</c:v>
                </c:pt>
                <c:pt idx="7" formatCode="0.0">
                  <c:v>22.65</c:v>
                </c:pt>
                <c:pt idx="8" formatCode="0.0">
                  <c:v>24.278481012658229</c:v>
                </c:pt>
                <c:pt idx="9">
                  <c:v>24.7</c:v>
                </c:pt>
                <c:pt idx="10" formatCode="0.0">
                  <c:v>22.416666666666668</c:v>
                </c:pt>
                <c:pt idx="11" formatCode="0.0">
                  <c:v>22.42763157894737</c:v>
                </c:pt>
                <c:pt idx="12" formatCode="0.0">
                  <c:v>22.2</c:v>
                </c:pt>
                <c:pt idx="13" formatCode="0.0">
                  <c:v>22.8</c:v>
                </c:pt>
              </c:numCache>
            </c:numRef>
          </c:val>
          <c:smooth val="0"/>
        </c:ser>
        <c:dLbls>
          <c:dLblPos val="b"/>
          <c:showLegendKey val="0"/>
          <c:showVal val="1"/>
          <c:showCatName val="0"/>
          <c:showSerName val="0"/>
          <c:showPercent val="0"/>
          <c:showBubbleSize val="0"/>
        </c:dLbls>
        <c:smooth val="0"/>
        <c:axId val="450876776"/>
        <c:axId val="450880304"/>
      </c:lineChart>
      <c:catAx>
        <c:axId val="450876776"/>
        <c:scaling>
          <c:orientation val="minMax"/>
        </c:scaling>
        <c:delete val="0"/>
        <c:axPos val="b"/>
        <c:numFmt formatCode="General" sourceLinked="1"/>
        <c:majorTickMark val="out"/>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2"/>
                </a:solidFill>
                <a:latin typeface="+mn-lt"/>
                <a:ea typeface="+mn-ea"/>
                <a:cs typeface="+mn-cs"/>
              </a:defRPr>
            </a:pPr>
            <a:endParaRPr lang="en-US"/>
          </a:p>
        </c:txPr>
        <c:crossAx val="450880304"/>
        <c:crosses val="autoZero"/>
        <c:auto val="1"/>
        <c:lblAlgn val="ctr"/>
        <c:lblOffset val="100"/>
        <c:noMultiLvlLbl val="0"/>
      </c:catAx>
      <c:valAx>
        <c:axId val="450880304"/>
        <c:scaling>
          <c:orientation val="minMax"/>
          <c:max val="27"/>
          <c:min val="19"/>
        </c:scaling>
        <c:delete val="0"/>
        <c:axPos val="l"/>
        <c:majorGridlines>
          <c:spPr>
            <a:ln w="9525" cap="flat" cmpd="sng" algn="ctr">
              <a:solidFill>
                <a:schemeClr val="tx2">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2"/>
                </a:solidFill>
                <a:latin typeface="+mn-lt"/>
                <a:ea typeface="+mn-ea"/>
                <a:cs typeface="+mn-cs"/>
              </a:defRPr>
            </a:pPr>
            <a:endParaRPr lang="en-US"/>
          </a:p>
        </c:txPr>
        <c:crossAx val="450876776"/>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800" b="0" i="0" u="none" strike="noStrike" kern="1200" baseline="0">
              <a:solidFill>
                <a:schemeClr val="tx2"/>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400" b="1" i="0" u="none" strike="noStrike" kern="1200" baseline="0">
                <a:solidFill>
                  <a:schemeClr val="tx2"/>
                </a:solidFill>
                <a:latin typeface="+mn-lt"/>
                <a:ea typeface="+mn-ea"/>
                <a:cs typeface="+mn-cs"/>
              </a:defRPr>
            </a:pPr>
            <a:r>
              <a:rPr lang="en-US" dirty="0"/>
              <a:t>D2 </a:t>
            </a:r>
            <a:r>
              <a:rPr lang="en-US" dirty="0" smtClean="0"/>
              <a:t>K-3</a:t>
            </a:r>
            <a:r>
              <a:rPr lang="en-US" baseline="30000" dirty="0" smtClean="0"/>
              <a:t>rd</a:t>
            </a:r>
            <a:r>
              <a:rPr lang="en-US" dirty="0" smtClean="0"/>
              <a:t> </a:t>
            </a:r>
            <a:r>
              <a:rPr lang="en-US" dirty="0"/>
              <a:t>Class </a:t>
            </a:r>
            <a:r>
              <a:rPr lang="en-US" dirty="0" smtClean="0"/>
              <a:t>Size Trends</a:t>
            </a:r>
            <a:endParaRPr lang="en-US" dirty="0"/>
          </a:p>
        </c:rich>
      </c:tx>
      <c:layout/>
      <c:overlay val="0"/>
      <c:spPr>
        <a:noFill/>
        <a:ln>
          <a:noFill/>
        </a:ln>
        <a:effectLst/>
      </c:spPr>
      <c:txPr>
        <a:bodyPr rot="0" spcFirstLastPara="1" vertOverflow="ellipsis" vert="horz" wrap="square" anchor="ctr" anchorCtr="1"/>
        <a:lstStyle/>
        <a:p>
          <a:pPr>
            <a:defRPr sz="2400" b="1" i="0" u="none" strike="noStrike" kern="1200" baseline="0">
              <a:solidFill>
                <a:schemeClr val="tx2"/>
              </a:solidFill>
              <a:latin typeface="+mn-lt"/>
              <a:ea typeface="+mn-ea"/>
              <a:cs typeface="+mn-cs"/>
            </a:defRPr>
          </a:pPr>
          <a:endParaRPr lang="en-US"/>
        </a:p>
      </c:txPr>
    </c:title>
    <c:autoTitleDeleted val="0"/>
    <c:plotArea>
      <c:layout/>
      <c:lineChart>
        <c:grouping val="standard"/>
        <c:varyColors val="0"/>
        <c:ser>
          <c:idx val="0"/>
          <c:order val="0"/>
          <c:tx>
            <c:strRef>
              <c:f>'D2'!$A$8</c:f>
              <c:strCache>
                <c:ptCount val="1"/>
                <c:pt idx="0">
                  <c:v>C4E goals</c:v>
                </c:pt>
              </c:strCache>
            </c:strRef>
          </c:tx>
          <c:spPr>
            <a:ln w="38100" cap="rnd">
              <a:solidFill>
                <a:schemeClr val="accent6">
                  <a:lumMod val="75000"/>
                </a:schemeClr>
              </a:solidFill>
              <a:round/>
            </a:ln>
            <a:effectLst/>
          </c:spPr>
          <c:marker>
            <c:symbol val="none"/>
          </c:marker>
          <c:dLbls>
            <c:dLbl>
              <c:idx val="1"/>
              <c:layout>
                <c:manualLayout>
                  <c:x val="-3.2268518518518516E-2"/>
                  <c:y val="2.9039442986293379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2"/>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2">
                          <a:lumMod val="35000"/>
                          <a:lumOff val="65000"/>
                        </a:schemeClr>
                      </a:solidFill>
                    </a:ln>
                    <a:effectLst/>
                  </c:spPr>
                </c15:leaderLines>
              </c:ext>
            </c:extLst>
          </c:dLbls>
          <c:cat>
            <c:strRef>
              <c:f>'D2'!$B$7:$O$7</c:f>
              <c:strCache>
                <c:ptCount val="14"/>
                <c:pt idx="0">
                  <c:v>Baseline</c:v>
                </c:pt>
                <c:pt idx="1">
                  <c:v>2007-8</c:v>
                </c:pt>
                <c:pt idx="2">
                  <c:v>2008-9</c:v>
                </c:pt>
                <c:pt idx="3">
                  <c:v>2009-10</c:v>
                </c:pt>
                <c:pt idx="4">
                  <c:v>2010-11</c:v>
                </c:pt>
                <c:pt idx="5">
                  <c:v>2011-12</c:v>
                </c:pt>
                <c:pt idx="6">
                  <c:v>2012-13</c:v>
                </c:pt>
                <c:pt idx="7">
                  <c:v>2013-14</c:v>
                </c:pt>
                <c:pt idx="8">
                  <c:v>2014-15</c:v>
                </c:pt>
                <c:pt idx="9">
                  <c:v>2015-16</c:v>
                </c:pt>
                <c:pt idx="10">
                  <c:v>2016-17</c:v>
                </c:pt>
                <c:pt idx="11">
                  <c:v>2017-18</c:v>
                </c:pt>
                <c:pt idx="12">
                  <c:v>2018-19</c:v>
                </c:pt>
                <c:pt idx="13">
                  <c:v>2019-20</c:v>
                </c:pt>
              </c:strCache>
            </c:strRef>
          </c:cat>
          <c:val>
            <c:numRef>
              <c:f>'D2'!$B$8:$O$8</c:f>
              <c:numCache>
                <c:formatCode>General</c:formatCode>
                <c:ptCount val="14"/>
                <c:pt idx="0">
                  <c:v>21</c:v>
                </c:pt>
                <c:pt idx="1">
                  <c:v>20.7</c:v>
                </c:pt>
                <c:pt idx="2">
                  <c:v>20.5</c:v>
                </c:pt>
                <c:pt idx="3">
                  <c:v>20.3</c:v>
                </c:pt>
                <c:pt idx="4">
                  <c:v>20.100000000000001</c:v>
                </c:pt>
                <c:pt idx="5">
                  <c:v>19.899999999999999</c:v>
                </c:pt>
                <c:pt idx="6">
                  <c:v>19.899999999999999</c:v>
                </c:pt>
                <c:pt idx="7">
                  <c:v>19.899999999999999</c:v>
                </c:pt>
                <c:pt idx="8">
                  <c:v>19.899999999999999</c:v>
                </c:pt>
                <c:pt idx="9" formatCode="0.0">
                  <c:v>19.899999999999999</c:v>
                </c:pt>
                <c:pt idx="10">
                  <c:v>19.899999999999999</c:v>
                </c:pt>
                <c:pt idx="11">
                  <c:v>19.899999999999999</c:v>
                </c:pt>
                <c:pt idx="12">
                  <c:v>19.899999999999999</c:v>
                </c:pt>
                <c:pt idx="13">
                  <c:v>19.899999999999999</c:v>
                </c:pt>
              </c:numCache>
            </c:numRef>
          </c:val>
          <c:smooth val="0"/>
        </c:ser>
        <c:ser>
          <c:idx val="1"/>
          <c:order val="1"/>
          <c:tx>
            <c:strRef>
              <c:f>'D2'!$A$9</c:f>
              <c:strCache>
                <c:ptCount val="1"/>
                <c:pt idx="0">
                  <c:v>Citywide actual</c:v>
                </c:pt>
              </c:strCache>
            </c:strRef>
          </c:tx>
          <c:spPr>
            <a:ln w="38100" cap="rnd">
              <a:solidFill>
                <a:schemeClr val="tx1"/>
              </a:solidFill>
              <a:round/>
            </a:ln>
            <a:effectLst/>
          </c:spPr>
          <c:marker>
            <c:symbol val="none"/>
          </c:marker>
          <c:dLbls>
            <c:dLbl>
              <c:idx val="1"/>
              <c:layout>
                <c:manualLayout>
                  <c:x val="-3.9984567901234565E-2"/>
                  <c:y val="-2.4201297754447446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5"/>
              <c:layout>
                <c:manualLayout>
                  <c:x val="-3.9984567901234627E-2"/>
                  <c:y val="-2.8830927384076992E-2"/>
                </c:manualLayout>
              </c:layout>
              <c:dLblPos val="r"/>
              <c:showLegendKey val="0"/>
              <c:showVal val="1"/>
              <c:showCatName val="0"/>
              <c:showSerName val="0"/>
              <c:showPercent val="0"/>
              <c:showBubbleSize val="0"/>
              <c:extLst>
                <c:ext xmlns:c15="http://schemas.microsoft.com/office/drawing/2012/chart" uri="{CE6537A1-D6FC-4f65-9D91-7224C49458BB}">
                  <c15:layout>
                    <c:manualLayout>
                      <c:w val="4.7561728395061731E-2"/>
                      <c:h val="4.6504629629629632E-2"/>
                    </c:manualLayout>
                  </c15:layout>
                </c:ext>
              </c:extLst>
            </c:dLbl>
            <c:dLbl>
              <c:idx val="6"/>
              <c:layout>
                <c:manualLayout>
                  <c:x val="-3.0725308641975365E-2"/>
                  <c:y val="-2.6516112569262177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7"/>
              <c:layout>
                <c:manualLayout>
                  <c:x val="-4.0829566443083505E-2"/>
                  <c:y val="3.5983887430737785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8"/>
              <c:layout>
                <c:manualLayout>
                  <c:x val="-3.2268518518518516E-2"/>
                  <c:y val="2.6724628171478564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9"/>
              <c:layout>
                <c:manualLayout>
                  <c:x val="-2.7638888888889001E-2"/>
                  <c:y val="-2.8830927384076992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10"/>
              <c:layout>
                <c:manualLayout>
                  <c:x val="-3.2268518518518516E-2"/>
                  <c:y val="-2.1886482939632589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2"/>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2">
                          <a:lumMod val="35000"/>
                          <a:lumOff val="65000"/>
                        </a:schemeClr>
                      </a:solidFill>
                    </a:ln>
                    <a:effectLst/>
                  </c:spPr>
                </c15:leaderLines>
              </c:ext>
            </c:extLst>
          </c:dLbls>
          <c:cat>
            <c:strRef>
              <c:f>'D2'!$B$7:$O$7</c:f>
              <c:strCache>
                <c:ptCount val="14"/>
                <c:pt idx="0">
                  <c:v>Baseline</c:v>
                </c:pt>
                <c:pt idx="1">
                  <c:v>2007-8</c:v>
                </c:pt>
                <c:pt idx="2">
                  <c:v>2008-9</c:v>
                </c:pt>
                <c:pt idx="3">
                  <c:v>2009-10</c:v>
                </c:pt>
                <c:pt idx="4">
                  <c:v>2010-11</c:v>
                </c:pt>
                <c:pt idx="5">
                  <c:v>2011-12</c:v>
                </c:pt>
                <c:pt idx="6">
                  <c:v>2012-13</c:v>
                </c:pt>
                <c:pt idx="7">
                  <c:v>2013-14</c:v>
                </c:pt>
                <c:pt idx="8">
                  <c:v>2014-15</c:v>
                </c:pt>
                <c:pt idx="9">
                  <c:v>2015-16</c:v>
                </c:pt>
                <c:pt idx="10">
                  <c:v>2016-17</c:v>
                </c:pt>
                <c:pt idx="11">
                  <c:v>2017-18</c:v>
                </c:pt>
                <c:pt idx="12">
                  <c:v>2018-19</c:v>
                </c:pt>
                <c:pt idx="13">
                  <c:v>2019-20</c:v>
                </c:pt>
              </c:strCache>
            </c:strRef>
          </c:cat>
          <c:val>
            <c:numRef>
              <c:f>'D2'!$B$9:$O$9</c:f>
              <c:numCache>
                <c:formatCode>General</c:formatCode>
                <c:ptCount val="14"/>
                <c:pt idx="0">
                  <c:v>21</c:v>
                </c:pt>
                <c:pt idx="1">
                  <c:v>20.9</c:v>
                </c:pt>
                <c:pt idx="2">
                  <c:v>21.4</c:v>
                </c:pt>
                <c:pt idx="3">
                  <c:v>22.1</c:v>
                </c:pt>
                <c:pt idx="4">
                  <c:v>22.9</c:v>
                </c:pt>
                <c:pt idx="5">
                  <c:v>23.9</c:v>
                </c:pt>
                <c:pt idx="6">
                  <c:v>24.5</c:v>
                </c:pt>
                <c:pt idx="7">
                  <c:v>24.86</c:v>
                </c:pt>
                <c:pt idx="8" formatCode="0.0">
                  <c:v>24.70293504689128</c:v>
                </c:pt>
                <c:pt idx="9">
                  <c:v>24.6</c:v>
                </c:pt>
                <c:pt idx="10">
                  <c:v>24.2</c:v>
                </c:pt>
                <c:pt idx="11" formatCode="0.0">
                  <c:v>24</c:v>
                </c:pt>
                <c:pt idx="12" formatCode="0.0">
                  <c:v>23.9</c:v>
                </c:pt>
                <c:pt idx="13" formatCode="0.0">
                  <c:v>23.8</c:v>
                </c:pt>
              </c:numCache>
            </c:numRef>
          </c:val>
          <c:smooth val="0"/>
        </c:ser>
        <c:ser>
          <c:idx val="2"/>
          <c:order val="2"/>
          <c:tx>
            <c:strRef>
              <c:f>'D2'!$A$10</c:f>
              <c:strCache>
                <c:ptCount val="1"/>
                <c:pt idx="0">
                  <c:v>D2</c:v>
                </c:pt>
              </c:strCache>
            </c:strRef>
          </c:tx>
          <c:spPr>
            <a:ln w="38100" cap="rnd">
              <a:solidFill>
                <a:srgbClr val="C00000"/>
              </a:solidFill>
              <a:round/>
            </a:ln>
            <a:effectLst/>
          </c:spPr>
          <c:marker>
            <c:symbol val="none"/>
          </c:marker>
          <c:dLbls>
            <c:dLbl>
              <c:idx val="4"/>
              <c:layout>
                <c:manualLayout>
                  <c:x val="-3.5354938271604935E-2"/>
                  <c:y val="-2.6516112569262219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5"/>
              <c:layout>
                <c:manualLayout>
                  <c:x val="-2.7638888888888945E-2"/>
                  <c:y val="2.9039442986293379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6"/>
              <c:layout>
                <c:manualLayout>
                  <c:x val="-3.2268518518518516E-2"/>
                  <c:y val="3.3669072615922967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7"/>
              <c:layout>
                <c:manualLayout>
                  <c:x val="-3.9286356566540295E-2"/>
                  <c:y val="2.9039442986293379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8"/>
              <c:layout>
                <c:manualLayout>
                  <c:x val="-3.072530864197531E-2"/>
                  <c:y val="-2.1886482939632548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9"/>
              <c:layout>
                <c:manualLayout>
                  <c:x val="-3.9984567901234565E-2"/>
                  <c:y val="2.2094998541848935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10"/>
              <c:layout>
                <c:manualLayout>
                  <c:x val="-3.3811728395061844E-2"/>
                  <c:y val="2.4409813356663708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12"/>
              <c:layout>
                <c:manualLayout>
                  <c:x val="-2.91820987654321E-2"/>
                  <c:y val="1.978018372703412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2"/>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2">
                          <a:lumMod val="35000"/>
                          <a:lumOff val="65000"/>
                        </a:schemeClr>
                      </a:solidFill>
                    </a:ln>
                    <a:effectLst/>
                  </c:spPr>
                </c15:leaderLines>
              </c:ext>
            </c:extLst>
          </c:dLbls>
          <c:cat>
            <c:strRef>
              <c:f>'D2'!$B$7:$O$7</c:f>
              <c:strCache>
                <c:ptCount val="14"/>
                <c:pt idx="0">
                  <c:v>Baseline</c:v>
                </c:pt>
                <c:pt idx="1">
                  <c:v>2007-8</c:v>
                </c:pt>
                <c:pt idx="2">
                  <c:v>2008-9</c:v>
                </c:pt>
                <c:pt idx="3">
                  <c:v>2009-10</c:v>
                </c:pt>
                <c:pt idx="4">
                  <c:v>2010-11</c:v>
                </c:pt>
                <c:pt idx="5">
                  <c:v>2011-12</c:v>
                </c:pt>
                <c:pt idx="6">
                  <c:v>2012-13</c:v>
                </c:pt>
                <c:pt idx="7">
                  <c:v>2013-14</c:v>
                </c:pt>
                <c:pt idx="8">
                  <c:v>2014-15</c:v>
                </c:pt>
                <c:pt idx="9">
                  <c:v>2015-16</c:v>
                </c:pt>
                <c:pt idx="10">
                  <c:v>2016-17</c:v>
                </c:pt>
                <c:pt idx="11">
                  <c:v>2017-18</c:v>
                </c:pt>
                <c:pt idx="12">
                  <c:v>2018-19</c:v>
                </c:pt>
                <c:pt idx="13">
                  <c:v>2019-20</c:v>
                </c:pt>
              </c:strCache>
            </c:strRef>
          </c:cat>
          <c:val>
            <c:numRef>
              <c:f>'D2'!$B$10:$O$10</c:f>
              <c:numCache>
                <c:formatCode>General</c:formatCode>
                <c:ptCount val="14"/>
                <c:pt idx="0">
                  <c:v>22</c:v>
                </c:pt>
                <c:pt idx="1">
                  <c:v>21.9</c:v>
                </c:pt>
                <c:pt idx="2">
                  <c:v>22.3</c:v>
                </c:pt>
                <c:pt idx="3">
                  <c:v>22.7</c:v>
                </c:pt>
                <c:pt idx="4">
                  <c:v>23.1</c:v>
                </c:pt>
                <c:pt idx="5">
                  <c:v>23.7</c:v>
                </c:pt>
                <c:pt idx="6">
                  <c:v>24.4</c:v>
                </c:pt>
                <c:pt idx="7">
                  <c:v>23.97</c:v>
                </c:pt>
                <c:pt idx="8" formatCode="0.0">
                  <c:v>25.14516129032258</c:v>
                </c:pt>
                <c:pt idx="9">
                  <c:v>24.1</c:v>
                </c:pt>
                <c:pt idx="10" formatCode="0.0">
                  <c:v>23.968017057569295</c:v>
                </c:pt>
                <c:pt idx="11" formatCode="0.0">
                  <c:v>24.837310195227765</c:v>
                </c:pt>
                <c:pt idx="12" formatCode="0.0">
                  <c:v>24.5</c:v>
                </c:pt>
                <c:pt idx="13" formatCode="0.0">
                  <c:v>24.7</c:v>
                </c:pt>
              </c:numCache>
            </c:numRef>
          </c:val>
          <c:smooth val="0"/>
        </c:ser>
        <c:dLbls>
          <c:dLblPos val="b"/>
          <c:showLegendKey val="0"/>
          <c:showVal val="1"/>
          <c:showCatName val="0"/>
          <c:showSerName val="0"/>
          <c:showPercent val="0"/>
          <c:showBubbleSize val="0"/>
        </c:dLbls>
        <c:smooth val="0"/>
        <c:axId val="450880696"/>
        <c:axId val="450885008"/>
      </c:lineChart>
      <c:catAx>
        <c:axId val="450880696"/>
        <c:scaling>
          <c:orientation val="minMax"/>
        </c:scaling>
        <c:delete val="0"/>
        <c:axPos val="b"/>
        <c:numFmt formatCode="General" sourceLinked="1"/>
        <c:majorTickMark val="out"/>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2"/>
                </a:solidFill>
                <a:latin typeface="+mn-lt"/>
                <a:ea typeface="+mn-ea"/>
                <a:cs typeface="+mn-cs"/>
              </a:defRPr>
            </a:pPr>
            <a:endParaRPr lang="en-US"/>
          </a:p>
        </c:txPr>
        <c:crossAx val="450885008"/>
        <c:crosses val="autoZero"/>
        <c:auto val="1"/>
        <c:lblAlgn val="ctr"/>
        <c:lblOffset val="100"/>
        <c:noMultiLvlLbl val="0"/>
      </c:catAx>
      <c:valAx>
        <c:axId val="450885008"/>
        <c:scaling>
          <c:orientation val="minMax"/>
          <c:max val="26"/>
          <c:min val="19"/>
        </c:scaling>
        <c:delete val="0"/>
        <c:axPos val="l"/>
        <c:majorGridlines>
          <c:spPr>
            <a:ln w="9525" cap="flat" cmpd="sng" algn="ctr">
              <a:solidFill>
                <a:schemeClr val="tx2">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2"/>
                </a:solidFill>
                <a:latin typeface="+mn-lt"/>
                <a:ea typeface="+mn-ea"/>
                <a:cs typeface="+mn-cs"/>
              </a:defRPr>
            </a:pPr>
            <a:endParaRPr lang="en-US"/>
          </a:p>
        </c:txPr>
        <c:crossAx val="450880696"/>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800" b="0" i="0" u="none" strike="noStrike" kern="1200" baseline="0">
              <a:solidFill>
                <a:schemeClr val="tx2"/>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400" b="1" i="0" u="none" strike="noStrike" kern="1200" baseline="0">
                <a:solidFill>
                  <a:schemeClr val="tx2"/>
                </a:solidFill>
                <a:latin typeface="+mn-lt"/>
                <a:ea typeface="+mn-ea"/>
                <a:cs typeface="+mn-cs"/>
              </a:defRPr>
            </a:pPr>
            <a:r>
              <a:rPr lang="en-US" dirty="0"/>
              <a:t>D2 </a:t>
            </a:r>
            <a:r>
              <a:rPr lang="en-US" dirty="0" smtClean="0"/>
              <a:t>4</a:t>
            </a:r>
            <a:r>
              <a:rPr lang="en-US" baseline="30000" dirty="0" smtClean="0"/>
              <a:t>th</a:t>
            </a:r>
            <a:r>
              <a:rPr lang="en-US" dirty="0" smtClean="0"/>
              <a:t>-8</a:t>
            </a:r>
            <a:r>
              <a:rPr lang="en-US" baseline="30000" dirty="0" smtClean="0"/>
              <a:t>th</a:t>
            </a:r>
            <a:r>
              <a:rPr lang="en-US" dirty="0" smtClean="0"/>
              <a:t> </a:t>
            </a:r>
            <a:r>
              <a:rPr lang="en-US" dirty="0"/>
              <a:t>Class </a:t>
            </a:r>
            <a:r>
              <a:rPr lang="en-US" dirty="0" smtClean="0"/>
              <a:t>Size Trends</a:t>
            </a:r>
            <a:endParaRPr lang="en-US" dirty="0"/>
          </a:p>
        </c:rich>
      </c:tx>
      <c:layout/>
      <c:overlay val="0"/>
      <c:spPr>
        <a:noFill/>
        <a:ln>
          <a:noFill/>
        </a:ln>
        <a:effectLst/>
      </c:spPr>
      <c:txPr>
        <a:bodyPr rot="0" spcFirstLastPara="1" vertOverflow="ellipsis" vert="horz" wrap="square" anchor="ctr" anchorCtr="1"/>
        <a:lstStyle/>
        <a:p>
          <a:pPr>
            <a:defRPr sz="2400" b="1" i="0" u="none" strike="noStrike" kern="1200" baseline="0">
              <a:solidFill>
                <a:schemeClr val="tx2"/>
              </a:solidFill>
              <a:latin typeface="+mn-lt"/>
              <a:ea typeface="+mn-ea"/>
              <a:cs typeface="+mn-cs"/>
            </a:defRPr>
          </a:pPr>
          <a:endParaRPr lang="en-US"/>
        </a:p>
      </c:txPr>
    </c:title>
    <c:autoTitleDeleted val="0"/>
    <c:plotArea>
      <c:layout/>
      <c:lineChart>
        <c:grouping val="standard"/>
        <c:varyColors val="0"/>
        <c:ser>
          <c:idx val="0"/>
          <c:order val="0"/>
          <c:tx>
            <c:strRef>
              <c:f>'D2'!$A$15</c:f>
              <c:strCache>
                <c:ptCount val="1"/>
                <c:pt idx="0">
                  <c:v>C4E Goals</c:v>
                </c:pt>
              </c:strCache>
            </c:strRef>
          </c:tx>
          <c:spPr>
            <a:ln w="38100" cap="rnd">
              <a:solidFill>
                <a:schemeClr val="accent6">
                  <a:lumMod val="75000"/>
                </a:schemeClr>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2"/>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2">
                          <a:lumMod val="35000"/>
                          <a:lumOff val="65000"/>
                        </a:schemeClr>
                      </a:solidFill>
                    </a:ln>
                    <a:effectLst/>
                  </c:spPr>
                </c15:leaderLines>
              </c:ext>
            </c:extLst>
          </c:dLbls>
          <c:cat>
            <c:strRef>
              <c:f>'D2'!$B$14:$O$14</c:f>
              <c:strCache>
                <c:ptCount val="14"/>
                <c:pt idx="0">
                  <c:v>Baseline</c:v>
                </c:pt>
                <c:pt idx="1">
                  <c:v>2007-8</c:v>
                </c:pt>
                <c:pt idx="2">
                  <c:v>2008-9</c:v>
                </c:pt>
                <c:pt idx="3">
                  <c:v>2009-10</c:v>
                </c:pt>
                <c:pt idx="4">
                  <c:v>2010-11</c:v>
                </c:pt>
                <c:pt idx="5">
                  <c:v>2011-12</c:v>
                </c:pt>
                <c:pt idx="6">
                  <c:v>2012-13</c:v>
                </c:pt>
                <c:pt idx="7">
                  <c:v>2013-14</c:v>
                </c:pt>
                <c:pt idx="8">
                  <c:v>2014-15</c:v>
                </c:pt>
                <c:pt idx="9">
                  <c:v>2015-16</c:v>
                </c:pt>
                <c:pt idx="10">
                  <c:v>2016-17</c:v>
                </c:pt>
                <c:pt idx="11">
                  <c:v>2017-18</c:v>
                </c:pt>
                <c:pt idx="12">
                  <c:v>2018-19</c:v>
                </c:pt>
                <c:pt idx="13">
                  <c:v>2019-20</c:v>
                </c:pt>
              </c:strCache>
            </c:strRef>
          </c:cat>
          <c:val>
            <c:numRef>
              <c:f>'D2'!$B$15:$O$15</c:f>
              <c:numCache>
                <c:formatCode>General</c:formatCode>
                <c:ptCount val="14"/>
                <c:pt idx="0" formatCode="0.0">
                  <c:v>25.6</c:v>
                </c:pt>
                <c:pt idx="1">
                  <c:v>24.8</c:v>
                </c:pt>
                <c:pt idx="2">
                  <c:v>24.6</c:v>
                </c:pt>
                <c:pt idx="3">
                  <c:v>23.8</c:v>
                </c:pt>
                <c:pt idx="4">
                  <c:v>23.3</c:v>
                </c:pt>
                <c:pt idx="5">
                  <c:v>22.9</c:v>
                </c:pt>
                <c:pt idx="6">
                  <c:v>22.9</c:v>
                </c:pt>
                <c:pt idx="7">
                  <c:v>22.9</c:v>
                </c:pt>
                <c:pt idx="8">
                  <c:v>22.9</c:v>
                </c:pt>
                <c:pt idx="9">
                  <c:v>22.9</c:v>
                </c:pt>
                <c:pt idx="10">
                  <c:v>22.9</c:v>
                </c:pt>
                <c:pt idx="11">
                  <c:v>22.9</c:v>
                </c:pt>
                <c:pt idx="12">
                  <c:v>22.9</c:v>
                </c:pt>
                <c:pt idx="13">
                  <c:v>22.9</c:v>
                </c:pt>
              </c:numCache>
            </c:numRef>
          </c:val>
          <c:smooth val="0"/>
        </c:ser>
        <c:ser>
          <c:idx val="1"/>
          <c:order val="1"/>
          <c:tx>
            <c:strRef>
              <c:f>'D2'!$A$16</c:f>
              <c:strCache>
                <c:ptCount val="1"/>
                <c:pt idx="0">
                  <c:v>Citywide actual</c:v>
                </c:pt>
              </c:strCache>
            </c:strRef>
          </c:tx>
          <c:spPr>
            <a:ln w="38100" cap="rnd">
              <a:solidFill>
                <a:schemeClr val="tx1"/>
              </a:solidFill>
              <a:round/>
            </a:ln>
            <a:effectLst/>
          </c:spPr>
          <c:marker>
            <c:symbol val="none"/>
          </c:marker>
          <c:dLbls>
            <c:dLbl>
              <c:idx val="1"/>
              <c:layout>
                <c:manualLayout>
                  <c:x val="-3.072530864197531E-2"/>
                  <c:y val="-3.1145742198891806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3.5354938271604935E-2"/>
                  <c:y val="2.2094998541848852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3.6898148148148145E-2"/>
                  <c:y val="-2.4201297754447362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5"/>
              <c:layout>
                <c:manualLayout>
                  <c:x val="-3.6898148148148208E-2"/>
                  <c:y val="-2.1886482939632548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2"/>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2">
                          <a:lumMod val="35000"/>
                          <a:lumOff val="65000"/>
                        </a:schemeClr>
                      </a:solidFill>
                    </a:ln>
                    <a:effectLst/>
                  </c:spPr>
                </c15:leaderLines>
              </c:ext>
            </c:extLst>
          </c:dLbls>
          <c:cat>
            <c:strRef>
              <c:f>'D2'!$B$14:$O$14</c:f>
              <c:strCache>
                <c:ptCount val="14"/>
                <c:pt idx="0">
                  <c:v>Baseline</c:v>
                </c:pt>
                <c:pt idx="1">
                  <c:v>2007-8</c:v>
                </c:pt>
                <c:pt idx="2">
                  <c:v>2008-9</c:v>
                </c:pt>
                <c:pt idx="3">
                  <c:v>2009-10</c:v>
                </c:pt>
                <c:pt idx="4">
                  <c:v>2010-11</c:v>
                </c:pt>
                <c:pt idx="5">
                  <c:v>2011-12</c:v>
                </c:pt>
                <c:pt idx="6">
                  <c:v>2012-13</c:v>
                </c:pt>
                <c:pt idx="7">
                  <c:v>2013-14</c:v>
                </c:pt>
                <c:pt idx="8">
                  <c:v>2014-15</c:v>
                </c:pt>
                <c:pt idx="9">
                  <c:v>2015-16</c:v>
                </c:pt>
                <c:pt idx="10">
                  <c:v>2016-17</c:v>
                </c:pt>
                <c:pt idx="11">
                  <c:v>2017-18</c:v>
                </c:pt>
                <c:pt idx="12">
                  <c:v>2018-19</c:v>
                </c:pt>
                <c:pt idx="13">
                  <c:v>2019-20</c:v>
                </c:pt>
              </c:strCache>
            </c:strRef>
          </c:cat>
          <c:val>
            <c:numRef>
              <c:f>'D2'!$B$16:$O$16</c:f>
              <c:numCache>
                <c:formatCode>General</c:formatCode>
                <c:ptCount val="14"/>
                <c:pt idx="0" formatCode="0.0">
                  <c:v>25.6</c:v>
                </c:pt>
                <c:pt idx="1">
                  <c:v>25.1</c:v>
                </c:pt>
                <c:pt idx="2">
                  <c:v>25.3</c:v>
                </c:pt>
                <c:pt idx="3">
                  <c:v>25.8</c:v>
                </c:pt>
                <c:pt idx="4">
                  <c:v>26.3</c:v>
                </c:pt>
                <c:pt idx="5">
                  <c:v>26.6</c:v>
                </c:pt>
                <c:pt idx="6">
                  <c:v>26.7</c:v>
                </c:pt>
                <c:pt idx="7">
                  <c:v>26.8</c:v>
                </c:pt>
                <c:pt idx="8" formatCode="0.0">
                  <c:v>26.662623389660364</c:v>
                </c:pt>
                <c:pt idx="9">
                  <c:v>26.7</c:v>
                </c:pt>
                <c:pt idx="10">
                  <c:v>26.6</c:v>
                </c:pt>
                <c:pt idx="11">
                  <c:v>26.6</c:v>
                </c:pt>
                <c:pt idx="12">
                  <c:v>26.6</c:v>
                </c:pt>
                <c:pt idx="13">
                  <c:v>26.5</c:v>
                </c:pt>
              </c:numCache>
            </c:numRef>
          </c:val>
          <c:smooth val="0"/>
        </c:ser>
        <c:ser>
          <c:idx val="2"/>
          <c:order val="2"/>
          <c:tx>
            <c:strRef>
              <c:f>'D2'!$A$17</c:f>
              <c:strCache>
                <c:ptCount val="1"/>
                <c:pt idx="0">
                  <c:v>D2</c:v>
                </c:pt>
              </c:strCache>
            </c:strRef>
          </c:tx>
          <c:spPr>
            <a:ln w="38100" cap="rnd">
              <a:solidFill>
                <a:srgbClr val="C00000"/>
              </a:solidFill>
              <a:round/>
            </a:ln>
            <a:effectLst/>
          </c:spPr>
          <c:marker>
            <c:symbol val="none"/>
          </c:marker>
          <c:dLbls>
            <c:dLbl>
              <c:idx val="1"/>
              <c:layout>
                <c:manualLayout>
                  <c:x val="-2.2523208904442499E-2"/>
                  <c:y val="2.9039442986293379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2.763888888888889E-2"/>
                  <c:y val="-3.5775371828521474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7"/>
              <c:layout>
                <c:manualLayout>
                  <c:x val="-3.9286356566540295E-2"/>
                  <c:y val="-1.9571668124817729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8"/>
              <c:layout>
                <c:manualLayout>
                  <c:x val="-3.6898148148148145E-2"/>
                  <c:y val="-2.4201297754447383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2"/>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2">
                          <a:lumMod val="35000"/>
                          <a:lumOff val="65000"/>
                        </a:schemeClr>
                      </a:solidFill>
                    </a:ln>
                    <a:effectLst/>
                  </c:spPr>
                </c15:leaderLines>
              </c:ext>
            </c:extLst>
          </c:dLbls>
          <c:cat>
            <c:strRef>
              <c:f>'D2'!$B$14:$O$14</c:f>
              <c:strCache>
                <c:ptCount val="14"/>
                <c:pt idx="0">
                  <c:v>Baseline</c:v>
                </c:pt>
                <c:pt idx="1">
                  <c:v>2007-8</c:v>
                </c:pt>
                <c:pt idx="2">
                  <c:v>2008-9</c:v>
                </c:pt>
                <c:pt idx="3">
                  <c:v>2009-10</c:v>
                </c:pt>
                <c:pt idx="4">
                  <c:v>2010-11</c:v>
                </c:pt>
                <c:pt idx="5">
                  <c:v>2011-12</c:v>
                </c:pt>
                <c:pt idx="6">
                  <c:v>2012-13</c:v>
                </c:pt>
                <c:pt idx="7">
                  <c:v>2013-14</c:v>
                </c:pt>
                <c:pt idx="8">
                  <c:v>2014-15</c:v>
                </c:pt>
                <c:pt idx="9">
                  <c:v>2015-16</c:v>
                </c:pt>
                <c:pt idx="10">
                  <c:v>2016-17</c:v>
                </c:pt>
                <c:pt idx="11">
                  <c:v>2017-18</c:v>
                </c:pt>
                <c:pt idx="12">
                  <c:v>2018-19</c:v>
                </c:pt>
                <c:pt idx="13">
                  <c:v>2019-20</c:v>
                </c:pt>
              </c:strCache>
            </c:strRef>
          </c:cat>
          <c:val>
            <c:numRef>
              <c:f>'D2'!$B$17:$O$17</c:f>
              <c:numCache>
                <c:formatCode>General</c:formatCode>
                <c:ptCount val="14"/>
                <c:pt idx="0" formatCode="0.0">
                  <c:v>26.6</c:v>
                </c:pt>
                <c:pt idx="1">
                  <c:v>26</c:v>
                </c:pt>
                <c:pt idx="2">
                  <c:v>26.5</c:v>
                </c:pt>
                <c:pt idx="3">
                  <c:v>25.9</c:v>
                </c:pt>
                <c:pt idx="4">
                  <c:v>26</c:v>
                </c:pt>
                <c:pt idx="5">
                  <c:v>26.4</c:v>
                </c:pt>
                <c:pt idx="6">
                  <c:v>26.7</c:v>
                </c:pt>
                <c:pt idx="7">
                  <c:v>26.89</c:v>
                </c:pt>
                <c:pt idx="8" formatCode="0.0">
                  <c:v>27.013020833333332</c:v>
                </c:pt>
                <c:pt idx="9">
                  <c:v>27.6</c:v>
                </c:pt>
                <c:pt idx="10" formatCode="0.0">
                  <c:v>27.509394572025052</c:v>
                </c:pt>
                <c:pt idx="11" formatCode="0.0">
                  <c:v>27.479253112033195</c:v>
                </c:pt>
                <c:pt idx="12" formatCode="0.0">
                  <c:v>27.7</c:v>
                </c:pt>
                <c:pt idx="13" formatCode="0.0">
                  <c:v>27.8</c:v>
                </c:pt>
              </c:numCache>
            </c:numRef>
          </c:val>
          <c:smooth val="0"/>
        </c:ser>
        <c:dLbls>
          <c:dLblPos val="b"/>
          <c:showLegendKey val="0"/>
          <c:showVal val="1"/>
          <c:showCatName val="0"/>
          <c:showSerName val="0"/>
          <c:showPercent val="0"/>
          <c:showBubbleSize val="0"/>
        </c:dLbls>
        <c:smooth val="0"/>
        <c:axId val="450881480"/>
        <c:axId val="450882264"/>
      </c:lineChart>
      <c:catAx>
        <c:axId val="450881480"/>
        <c:scaling>
          <c:orientation val="minMax"/>
        </c:scaling>
        <c:delete val="0"/>
        <c:axPos val="b"/>
        <c:numFmt formatCode="General" sourceLinked="1"/>
        <c:majorTickMark val="out"/>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2"/>
                </a:solidFill>
                <a:latin typeface="+mn-lt"/>
                <a:ea typeface="+mn-ea"/>
                <a:cs typeface="+mn-cs"/>
              </a:defRPr>
            </a:pPr>
            <a:endParaRPr lang="en-US"/>
          </a:p>
        </c:txPr>
        <c:crossAx val="450882264"/>
        <c:crosses val="autoZero"/>
        <c:auto val="1"/>
        <c:lblAlgn val="ctr"/>
        <c:lblOffset val="100"/>
        <c:noMultiLvlLbl val="0"/>
      </c:catAx>
      <c:valAx>
        <c:axId val="450882264"/>
        <c:scaling>
          <c:orientation val="minMax"/>
          <c:max val="28"/>
          <c:min val="22"/>
        </c:scaling>
        <c:delete val="0"/>
        <c:axPos val="l"/>
        <c:majorGridlines>
          <c:spPr>
            <a:ln w="9525" cap="flat" cmpd="sng" algn="ctr">
              <a:solidFill>
                <a:schemeClr val="tx2">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2"/>
                </a:solidFill>
                <a:latin typeface="+mn-lt"/>
                <a:ea typeface="+mn-ea"/>
                <a:cs typeface="+mn-cs"/>
              </a:defRPr>
            </a:pPr>
            <a:endParaRPr lang="en-US"/>
          </a:p>
        </c:txPr>
        <c:crossAx val="450881480"/>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800" b="0" i="0" u="none" strike="noStrike" kern="1200" baseline="0">
              <a:solidFill>
                <a:schemeClr val="tx2"/>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400" b="1" i="0" u="none" strike="noStrike" kern="1200" baseline="0">
                <a:solidFill>
                  <a:schemeClr val="tx2"/>
                </a:solidFill>
                <a:latin typeface="+mn-lt"/>
                <a:ea typeface="+mn-ea"/>
                <a:cs typeface="+mn-cs"/>
              </a:defRPr>
            </a:pPr>
            <a:r>
              <a:rPr lang="en-US" dirty="0"/>
              <a:t>D3 </a:t>
            </a:r>
            <a:r>
              <a:rPr lang="en-US" dirty="0" smtClean="0"/>
              <a:t>K-3</a:t>
            </a:r>
            <a:r>
              <a:rPr lang="en-US" baseline="30000" dirty="0" smtClean="0"/>
              <a:t>rd</a:t>
            </a:r>
            <a:r>
              <a:rPr lang="en-US" dirty="0" smtClean="0"/>
              <a:t> </a:t>
            </a:r>
            <a:r>
              <a:rPr lang="en-US" dirty="0"/>
              <a:t>Class </a:t>
            </a:r>
            <a:r>
              <a:rPr lang="en-US" dirty="0" smtClean="0"/>
              <a:t>Size Trends</a:t>
            </a:r>
            <a:endParaRPr lang="en-US" dirty="0"/>
          </a:p>
        </c:rich>
      </c:tx>
      <c:layout/>
      <c:overlay val="0"/>
      <c:spPr>
        <a:noFill/>
        <a:ln>
          <a:noFill/>
        </a:ln>
        <a:effectLst/>
      </c:spPr>
      <c:txPr>
        <a:bodyPr rot="0" spcFirstLastPara="1" vertOverflow="ellipsis" vert="horz" wrap="square" anchor="ctr" anchorCtr="1"/>
        <a:lstStyle/>
        <a:p>
          <a:pPr>
            <a:defRPr sz="2400" b="1" i="0" u="none" strike="noStrike" kern="1200" baseline="0">
              <a:solidFill>
                <a:schemeClr val="tx2"/>
              </a:solidFill>
              <a:latin typeface="+mn-lt"/>
              <a:ea typeface="+mn-ea"/>
              <a:cs typeface="+mn-cs"/>
            </a:defRPr>
          </a:pPr>
          <a:endParaRPr lang="en-US"/>
        </a:p>
      </c:txPr>
    </c:title>
    <c:autoTitleDeleted val="0"/>
    <c:plotArea>
      <c:layout/>
      <c:lineChart>
        <c:grouping val="standard"/>
        <c:varyColors val="0"/>
        <c:ser>
          <c:idx val="0"/>
          <c:order val="0"/>
          <c:tx>
            <c:strRef>
              <c:f>'D3'!$A$3</c:f>
              <c:strCache>
                <c:ptCount val="1"/>
                <c:pt idx="0">
                  <c:v>C4E goals</c:v>
                </c:pt>
              </c:strCache>
            </c:strRef>
          </c:tx>
          <c:spPr>
            <a:ln w="38100" cap="rnd">
              <a:solidFill>
                <a:schemeClr val="accent6">
                  <a:lumMod val="75000"/>
                </a:schemeClr>
              </a:solidFill>
              <a:round/>
            </a:ln>
            <a:effectLst/>
          </c:spPr>
          <c:marker>
            <c:symbol val="none"/>
          </c:marker>
          <c:dLbls>
            <c:dLbl>
              <c:idx val="1"/>
              <c:layout>
                <c:manualLayout>
                  <c:x val="-3.3811728395061726E-2"/>
                  <c:y val="5.4502405949256261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2"/>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2">
                          <a:lumMod val="35000"/>
                          <a:lumOff val="65000"/>
                        </a:schemeClr>
                      </a:solidFill>
                    </a:ln>
                    <a:effectLst/>
                  </c:spPr>
                </c15:leaderLines>
              </c:ext>
            </c:extLst>
          </c:dLbls>
          <c:cat>
            <c:strRef>
              <c:f>'D3'!$B$2:$O$2</c:f>
              <c:strCache>
                <c:ptCount val="14"/>
                <c:pt idx="0">
                  <c:v>Baseline</c:v>
                </c:pt>
                <c:pt idx="1">
                  <c:v>2007-8</c:v>
                </c:pt>
                <c:pt idx="2">
                  <c:v>2008-9</c:v>
                </c:pt>
                <c:pt idx="3">
                  <c:v>2009-10</c:v>
                </c:pt>
                <c:pt idx="4">
                  <c:v>2010-2011</c:v>
                </c:pt>
                <c:pt idx="5">
                  <c:v>2011-2012</c:v>
                </c:pt>
                <c:pt idx="6">
                  <c:v>2012-13</c:v>
                </c:pt>
                <c:pt idx="7">
                  <c:v>2013-14</c:v>
                </c:pt>
                <c:pt idx="8">
                  <c:v>2014-15</c:v>
                </c:pt>
                <c:pt idx="9">
                  <c:v>2015-16</c:v>
                </c:pt>
                <c:pt idx="10">
                  <c:v>2016-17</c:v>
                </c:pt>
                <c:pt idx="11">
                  <c:v>2017-18</c:v>
                </c:pt>
                <c:pt idx="12">
                  <c:v>2018-19</c:v>
                </c:pt>
                <c:pt idx="13">
                  <c:v>2019-20</c:v>
                </c:pt>
              </c:strCache>
            </c:strRef>
          </c:cat>
          <c:val>
            <c:numRef>
              <c:f>'D3'!$B$3:$O$3</c:f>
              <c:numCache>
                <c:formatCode>General</c:formatCode>
                <c:ptCount val="14"/>
                <c:pt idx="0">
                  <c:v>21</c:v>
                </c:pt>
                <c:pt idx="1">
                  <c:v>20.7</c:v>
                </c:pt>
                <c:pt idx="2">
                  <c:v>20.5</c:v>
                </c:pt>
                <c:pt idx="3">
                  <c:v>20.3</c:v>
                </c:pt>
                <c:pt idx="4">
                  <c:v>20.100000000000001</c:v>
                </c:pt>
                <c:pt idx="5">
                  <c:v>19.899999999999999</c:v>
                </c:pt>
                <c:pt idx="6">
                  <c:v>19.899999999999999</c:v>
                </c:pt>
                <c:pt idx="7">
                  <c:v>19.899999999999999</c:v>
                </c:pt>
                <c:pt idx="8">
                  <c:v>19.899999999999999</c:v>
                </c:pt>
                <c:pt idx="9" formatCode="_(* #,##0.0_);_(* \(#,##0.0\);_(* &quot;-&quot;??_);_(@_)">
                  <c:v>19.899999999999999</c:v>
                </c:pt>
                <c:pt idx="10">
                  <c:v>19.899999999999999</c:v>
                </c:pt>
                <c:pt idx="11">
                  <c:v>19.899999999999999</c:v>
                </c:pt>
                <c:pt idx="12">
                  <c:v>19.899999999999999</c:v>
                </c:pt>
                <c:pt idx="13">
                  <c:v>19.899999999999999</c:v>
                </c:pt>
              </c:numCache>
            </c:numRef>
          </c:val>
          <c:smooth val="0"/>
        </c:ser>
        <c:ser>
          <c:idx val="1"/>
          <c:order val="1"/>
          <c:tx>
            <c:strRef>
              <c:f>'D3'!$A$4</c:f>
              <c:strCache>
                <c:ptCount val="1"/>
                <c:pt idx="0">
                  <c:v>Citywide actual</c:v>
                </c:pt>
              </c:strCache>
            </c:strRef>
          </c:tx>
          <c:spPr>
            <a:ln w="38100" cap="rnd">
              <a:solidFill>
                <a:schemeClr val="tx1"/>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2"/>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2">
                          <a:lumMod val="35000"/>
                          <a:lumOff val="65000"/>
                        </a:schemeClr>
                      </a:solidFill>
                    </a:ln>
                    <a:effectLst/>
                  </c:spPr>
                </c15:leaderLines>
              </c:ext>
            </c:extLst>
          </c:dLbls>
          <c:cat>
            <c:strRef>
              <c:f>'D3'!$B$2:$O$2</c:f>
              <c:strCache>
                <c:ptCount val="14"/>
                <c:pt idx="0">
                  <c:v>Baseline</c:v>
                </c:pt>
                <c:pt idx="1">
                  <c:v>2007-8</c:v>
                </c:pt>
                <c:pt idx="2">
                  <c:v>2008-9</c:v>
                </c:pt>
                <c:pt idx="3">
                  <c:v>2009-10</c:v>
                </c:pt>
                <c:pt idx="4">
                  <c:v>2010-2011</c:v>
                </c:pt>
                <c:pt idx="5">
                  <c:v>2011-2012</c:v>
                </c:pt>
                <c:pt idx="6">
                  <c:v>2012-13</c:v>
                </c:pt>
                <c:pt idx="7">
                  <c:v>2013-14</c:v>
                </c:pt>
                <c:pt idx="8">
                  <c:v>2014-15</c:v>
                </c:pt>
                <c:pt idx="9">
                  <c:v>2015-16</c:v>
                </c:pt>
                <c:pt idx="10">
                  <c:v>2016-17</c:v>
                </c:pt>
                <c:pt idx="11">
                  <c:v>2017-18</c:v>
                </c:pt>
                <c:pt idx="12">
                  <c:v>2018-19</c:v>
                </c:pt>
                <c:pt idx="13">
                  <c:v>2019-20</c:v>
                </c:pt>
              </c:strCache>
            </c:strRef>
          </c:cat>
          <c:val>
            <c:numRef>
              <c:f>'D3'!$B$4:$O$4</c:f>
              <c:numCache>
                <c:formatCode>General</c:formatCode>
                <c:ptCount val="14"/>
                <c:pt idx="0">
                  <c:v>21</c:v>
                </c:pt>
                <c:pt idx="1">
                  <c:v>20.9</c:v>
                </c:pt>
                <c:pt idx="2">
                  <c:v>21.4</c:v>
                </c:pt>
                <c:pt idx="3">
                  <c:v>22.1</c:v>
                </c:pt>
                <c:pt idx="4">
                  <c:v>22.9</c:v>
                </c:pt>
                <c:pt idx="5">
                  <c:v>23.9</c:v>
                </c:pt>
                <c:pt idx="6">
                  <c:v>24.5</c:v>
                </c:pt>
                <c:pt idx="7">
                  <c:v>24.86</c:v>
                </c:pt>
                <c:pt idx="8" formatCode="0.0">
                  <c:v>24.70293504689128</c:v>
                </c:pt>
                <c:pt idx="9" formatCode="0.0">
                  <c:v>24.6</c:v>
                </c:pt>
                <c:pt idx="10">
                  <c:v>24.2</c:v>
                </c:pt>
                <c:pt idx="11" formatCode="0.0">
                  <c:v>24</c:v>
                </c:pt>
                <c:pt idx="12" formatCode="0.0">
                  <c:v>23.9</c:v>
                </c:pt>
                <c:pt idx="13" formatCode="0.0">
                  <c:v>23.8</c:v>
                </c:pt>
              </c:numCache>
            </c:numRef>
          </c:val>
          <c:smooth val="0"/>
        </c:ser>
        <c:ser>
          <c:idx val="2"/>
          <c:order val="2"/>
          <c:tx>
            <c:strRef>
              <c:f>'D3'!$A$5</c:f>
              <c:strCache>
                <c:ptCount val="1"/>
                <c:pt idx="0">
                  <c:v>D3</c:v>
                </c:pt>
              </c:strCache>
            </c:strRef>
          </c:tx>
          <c:spPr>
            <a:ln w="38100" cap="rnd">
              <a:solidFill>
                <a:srgbClr val="C00000"/>
              </a:solidFill>
              <a:round/>
            </a:ln>
            <a:effectLst/>
          </c:spPr>
          <c:marker>
            <c:symbol val="none"/>
          </c:marker>
          <c:dLbls>
            <c:dLbl>
              <c:idx val="0"/>
              <c:layout>
                <c:manualLayout>
                  <c:x val="-3.3811728395061726E-2"/>
                  <c:y val="-2.8830927384076992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3.2268518518518516E-2"/>
                  <c:y val="-3.1145742198891806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2"/>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2">
                          <a:lumMod val="35000"/>
                          <a:lumOff val="65000"/>
                        </a:schemeClr>
                      </a:solidFill>
                    </a:ln>
                    <a:effectLst/>
                  </c:spPr>
                </c15:leaderLines>
              </c:ext>
            </c:extLst>
          </c:dLbls>
          <c:cat>
            <c:strRef>
              <c:f>'D3'!$B$2:$O$2</c:f>
              <c:strCache>
                <c:ptCount val="14"/>
                <c:pt idx="0">
                  <c:v>Baseline</c:v>
                </c:pt>
                <c:pt idx="1">
                  <c:v>2007-8</c:v>
                </c:pt>
                <c:pt idx="2">
                  <c:v>2008-9</c:v>
                </c:pt>
                <c:pt idx="3">
                  <c:v>2009-10</c:v>
                </c:pt>
                <c:pt idx="4">
                  <c:v>2010-2011</c:v>
                </c:pt>
                <c:pt idx="5">
                  <c:v>2011-2012</c:v>
                </c:pt>
                <c:pt idx="6">
                  <c:v>2012-13</c:v>
                </c:pt>
                <c:pt idx="7">
                  <c:v>2013-14</c:v>
                </c:pt>
                <c:pt idx="8">
                  <c:v>2014-15</c:v>
                </c:pt>
                <c:pt idx="9">
                  <c:v>2015-16</c:v>
                </c:pt>
                <c:pt idx="10">
                  <c:v>2016-17</c:v>
                </c:pt>
                <c:pt idx="11">
                  <c:v>2017-18</c:v>
                </c:pt>
                <c:pt idx="12">
                  <c:v>2018-19</c:v>
                </c:pt>
                <c:pt idx="13">
                  <c:v>2019-20</c:v>
                </c:pt>
              </c:strCache>
            </c:strRef>
          </c:cat>
          <c:val>
            <c:numRef>
              <c:f>'D3'!$B$5:$O$5</c:f>
              <c:numCache>
                <c:formatCode>General</c:formatCode>
                <c:ptCount val="14"/>
                <c:pt idx="0">
                  <c:v>21.5</c:v>
                </c:pt>
                <c:pt idx="1">
                  <c:v>21.1</c:v>
                </c:pt>
                <c:pt idx="2">
                  <c:v>21.4</c:v>
                </c:pt>
                <c:pt idx="3">
                  <c:v>21.3</c:v>
                </c:pt>
                <c:pt idx="4">
                  <c:v>22.2</c:v>
                </c:pt>
                <c:pt idx="5">
                  <c:v>22.4</c:v>
                </c:pt>
                <c:pt idx="6" formatCode="0.0">
                  <c:v>23.1796875</c:v>
                </c:pt>
                <c:pt idx="7">
                  <c:v>22.95</c:v>
                </c:pt>
                <c:pt idx="8">
                  <c:v>23.2</c:v>
                </c:pt>
                <c:pt idx="9">
                  <c:v>22.9</c:v>
                </c:pt>
                <c:pt idx="10" formatCode="0.0">
                  <c:v>22.610441767068274</c:v>
                </c:pt>
                <c:pt idx="11" formatCode="0.0">
                  <c:v>21.926829268292682</c:v>
                </c:pt>
                <c:pt idx="12" formatCode="0.0">
                  <c:v>22.3</c:v>
                </c:pt>
                <c:pt idx="13" formatCode="0.0">
                  <c:v>22.3</c:v>
                </c:pt>
              </c:numCache>
            </c:numRef>
          </c:val>
          <c:smooth val="0"/>
        </c:ser>
        <c:dLbls>
          <c:dLblPos val="b"/>
          <c:showLegendKey val="0"/>
          <c:showVal val="1"/>
          <c:showCatName val="0"/>
          <c:showSerName val="0"/>
          <c:showPercent val="0"/>
          <c:showBubbleSize val="0"/>
        </c:dLbls>
        <c:smooth val="0"/>
        <c:axId val="450877560"/>
        <c:axId val="450878344"/>
      </c:lineChart>
      <c:catAx>
        <c:axId val="450877560"/>
        <c:scaling>
          <c:orientation val="minMax"/>
        </c:scaling>
        <c:delete val="0"/>
        <c:axPos val="b"/>
        <c:numFmt formatCode="General" sourceLinked="1"/>
        <c:majorTickMark val="out"/>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2"/>
                </a:solidFill>
                <a:latin typeface="+mn-lt"/>
                <a:ea typeface="+mn-ea"/>
                <a:cs typeface="+mn-cs"/>
              </a:defRPr>
            </a:pPr>
            <a:endParaRPr lang="en-US"/>
          </a:p>
        </c:txPr>
        <c:crossAx val="450878344"/>
        <c:crosses val="autoZero"/>
        <c:auto val="1"/>
        <c:lblAlgn val="ctr"/>
        <c:lblOffset val="100"/>
        <c:noMultiLvlLbl val="0"/>
      </c:catAx>
      <c:valAx>
        <c:axId val="450878344"/>
        <c:scaling>
          <c:orientation val="minMax"/>
          <c:max val="26"/>
          <c:min val="19"/>
        </c:scaling>
        <c:delete val="0"/>
        <c:axPos val="l"/>
        <c:majorGridlines>
          <c:spPr>
            <a:ln w="9525" cap="flat" cmpd="sng" algn="ctr">
              <a:solidFill>
                <a:schemeClr val="tx2">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2"/>
                </a:solidFill>
                <a:latin typeface="+mn-lt"/>
                <a:ea typeface="+mn-ea"/>
                <a:cs typeface="+mn-cs"/>
              </a:defRPr>
            </a:pPr>
            <a:endParaRPr lang="en-US"/>
          </a:p>
        </c:txPr>
        <c:crossAx val="450877560"/>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800" b="0" i="0" u="none" strike="noStrike" kern="1200" baseline="0">
              <a:solidFill>
                <a:schemeClr val="tx2"/>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400" b="1" i="0" u="none" strike="noStrike" kern="1200" baseline="0">
                <a:solidFill>
                  <a:schemeClr val="tx2"/>
                </a:solidFill>
                <a:latin typeface="+mn-lt"/>
                <a:ea typeface="+mn-ea"/>
                <a:cs typeface="+mn-cs"/>
              </a:defRPr>
            </a:pPr>
            <a:r>
              <a:rPr lang="en-US" dirty="0"/>
              <a:t>D3 </a:t>
            </a:r>
            <a:r>
              <a:rPr lang="en-US" dirty="0" smtClean="0"/>
              <a:t>4</a:t>
            </a:r>
            <a:r>
              <a:rPr lang="en-US" baseline="30000" dirty="0" smtClean="0"/>
              <a:t>th</a:t>
            </a:r>
            <a:r>
              <a:rPr lang="en-US" dirty="0" smtClean="0"/>
              <a:t>-8</a:t>
            </a:r>
            <a:r>
              <a:rPr lang="en-US" baseline="30000" dirty="0" smtClean="0"/>
              <a:t>th</a:t>
            </a:r>
            <a:r>
              <a:rPr lang="en-US" dirty="0" smtClean="0"/>
              <a:t> </a:t>
            </a:r>
            <a:r>
              <a:rPr lang="en-US" dirty="0"/>
              <a:t>Class </a:t>
            </a:r>
            <a:r>
              <a:rPr lang="en-US" dirty="0" smtClean="0"/>
              <a:t>Size Trends</a:t>
            </a:r>
            <a:endParaRPr lang="en-US" dirty="0"/>
          </a:p>
        </c:rich>
      </c:tx>
      <c:layout/>
      <c:overlay val="0"/>
      <c:spPr>
        <a:noFill/>
        <a:ln>
          <a:noFill/>
        </a:ln>
        <a:effectLst/>
      </c:spPr>
      <c:txPr>
        <a:bodyPr rot="0" spcFirstLastPara="1" vertOverflow="ellipsis" vert="horz" wrap="square" anchor="ctr" anchorCtr="1"/>
        <a:lstStyle/>
        <a:p>
          <a:pPr>
            <a:defRPr sz="2400" b="1" i="0" u="none" strike="noStrike" kern="1200" baseline="0">
              <a:solidFill>
                <a:schemeClr val="tx2"/>
              </a:solidFill>
              <a:latin typeface="+mn-lt"/>
              <a:ea typeface="+mn-ea"/>
              <a:cs typeface="+mn-cs"/>
            </a:defRPr>
          </a:pPr>
          <a:endParaRPr lang="en-US"/>
        </a:p>
      </c:txPr>
    </c:title>
    <c:autoTitleDeleted val="0"/>
    <c:plotArea>
      <c:layout/>
      <c:lineChart>
        <c:grouping val="standard"/>
        <c:varyColors val="0"/>
        <c:ser>
          <c:idx val="0"/>
          <c:order val="0"/>
          <c:tx>
            <c:strRef>
              <c:f>'D3'!$A$10</c:f>
              <c:strCache>
                <c:ptCount val="1"/>
                <c:pt idx="0">
                  <c:v>C4E goals</c:v>
                </c:pt>
              </c:strCache>
            </c:strRef>
          </c:tx>
          <c:spPr>
            <a:ln w="38100" cap="rnd">
              <a:solidFill>
                <a:schemeClr val="accent6">
                  <a:lumMod val="75000"/>
                </a:schemeClr>
              </a:solidFill>
              <a:round/>
            </a:ln>
            <a:effectLst/>
          </c:spPr>
          <c:marker>
            <c:symbol val="none"/>
          </c:marker>
          <c:dLbls>
            <c:dLbl>
              <c:idx val="1"/>
              <c:layout>
                <c:manualLayout>
                  <c:x val="-3.8441358024691369E-2"/>
                  <c:y val="1.978018372703412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2.763888888888889E-2"/>
                  <c:y val="-2.8830927384077075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2"/>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2">
                          <a:lumMod val="35000"/>
                          <a:lumOff val="65000"/>
                        </a:schemeClr>
                      </a:solidFill>
                    </a:ln>
                    <a:effectLst/>
                  </c:spPr>
                </c15:leaderLines>
              </c:ext>
            </c:extLst>
          </c:dLbls>
          <c:cat>
            <c:strRef>
              <c:f>'D3'!$B$9:$O$9</c:f>
              <c:strCache>
                <c:ptCount val="14"/>
                <c:pt idx="0">
                  <c:v>Baseline</c:v>
                </c:pt>
                <c:pt idx="1">
                  <c:v>2007-8</c:v>
                </c:pt>
                <c:pt idx="2">
                  <c:v>2008-9</c:v>
                </c:pt>
                <c:pt idx="3">
                  <c:v>2009-10</c:v>
                </c:pt>
                <c:pt idx="4">
                  <c:v>2010-2011</c:v>
                </c:pt>
                <c:pt idx="5">
                  <c:v>2011-2012</c:v>
                </c:pt>
                <c:pt idx="6">
                  <c:v>2012-13</c:v>
                </c:pt>
                <c:pt idx="7">
                  <c:v>2013-14</c:v>
                </c:pt>
                <c:pt idx="8">
                  <c:v>2014-15</c:v>
                </c:pt>
                <c:pt idx="9">
                  <c:v>2015-16</c:v>
                </c:pt>
                <c:pt idx="10">
                  <c:v>2016-17</c:v>
                </c:pt>
                <c:pt idx="11">
                  <c:v>2017-18</c:v>
                </c:pt>
                <c:pt idx="12">
                  <c:v>2018-19</c:v>
                </c:pt>
                <c:pt idx="13">
                  <c:v>2019-20</c:v>
                </c:pt>
              </c:strCache>
            </c:strRef>
          </c:cat>
          <c:val>
            <c:numRef>
              <c:f>'D3'!$B$10:$O$10</c:f>
              <c:numCache>
                <c:formatCode>General</c:formatCode>
                <c:ptCount val="14"/>
                <c:pt idx="0">
                  <c:v>25.6</c:v>
                </c:pt>
                <c:pt idx="1">
                  <c:v>24.8</c:v>
                </c:pt>
                <c:pt idx="2">
                  <c:v>24.6</c:v>
                </c:pt>
                <c:pt idx="3">
                  <c:v>23.8</c:v>
                </c:pt>
                <c:pt idx="4">
                  <c:v>23.3</c:v>
                </c:pt>
                <c:pt idx="5">
                  <c:v>22.9</c:v>
                </c:pt>
                <c:pt idx="6">
                  <c:v>22.9</c:v>
                </c:pt>
                <c:pt idx="7">
                  <c:v>22.9</c:v>
                </c:pt>
                <c:pt idx="8">
                  <c:v>22.9</c:v>
                </c:pt>
                <c:pt idx="9">
                  <c:v>22.9</c:v>
                </c:pt>
                <c:pt idx="10">
                  <c:v>22.9</c:v>
                </c:pt>
                <c:pt idx="11">
                  <c:v>22.9</c:v>
                </c:pt>
                <c:pt idx="12">
                  <c:v>22.9</c:v>
                </c:pt>
                <c:pt idx="13">
                  <c:v>22.9</c:v>
                </c:pt>
              </c:numCache>
            </c:numRef>
          </c:val>
          <c:smooth val="0"/>
        </c:ser>
        <c:ser>
          <c:idx val="1"/>
          <c:order val="1"/>
          <c:tx>
            <c:strRef>
              <c:f>'D3'!$A$11</c:f>
              <c:strCache>
                <c:ptCount val="1"/>
                <c:pt idx="0">
                  <c:v>Citywide actual</c:v>
                </c:pt>
              </c:strCache>
            </c:strRef>
          </c:tx>
          <c:spPr>
            <a:ln w="38100" cap="rnd">
              <a:solidFill>
                <a:schemeClr val="tx1"/>
              </a:solidFill>
              <a:round/>
            </a:ln>
            <a:effectLst/>
          </c:spPr>
          <c:marker>
            <c:symbol val="none"/>
          </c:marker>
          <c:dLbls>
            <c:dLbl>
              <c:idx val="1"/>
              <c:layout>
                <c:manualLayout>
                  <c:x val="-4.3070987654321005E-2"/>
                  <c:y val="-4.271981627296588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2"/>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2">
                          <a:lumMod val="35000"/>
                          <a:lumOff val="65000"/>
                        </a:schemeClr>
                      </a:solidFill>
                    </a:ln>
                    <a:effectLst/>
                  </c:spPr>
                </c15:leaderLines>
              </c:ext>
            </c:extLst>
          </c:dLbls>
          <c:cat>
            <c:strRef>
              <c:f>'D3'!$B$9:$O$9</c:f>
              <c:strCache>
                <c:ptCount val="14"/>
                <c:pt idx="0">
                  <c:v>Baseline</c:v>
                </c:pt>
                <c:pt idx="1">
                  <c:v>2007-8</c:v>
                </c:pt>
                <c:pt idx="2">
                  <c:v>2008-9</c:v>
                </c:pt>
                <c:pt idx="3">
                  <c:v>2009-10</c:v>
                </c:pt>
                <c:pt idx="4">
                  <c:v>2010-2011</c:v>
                </c:pt>
                <c:pt idx="5">
                  <c:v>2011-2012</c:v>
                </c:pt>
                <c:pt idx="6">
                  <c:v>2012-13</c:v>
                </c:pt>
                <c:pt idx="7">
                  <c:v>2013-14</c:v>
                </c:pt>
                <c:pt idx="8">
                  <c:v>2014-15</c:v>
                </c:pt>
                <c:pt idx="9">
                  <c:v>2015-16</c:v>
                </c:pt>
                <c:pt idx="10">
                  <c:v>2016-17</c:v>
                </c:pt>
                <c:pt idx="11">
                  <c:v>2017-18</c:v>
                </c:pt>
                <c:pt idx="12">
                  <c:v>2018-19</c:v>
                </c:pt>
                <c:pt idx="13">
                  <c:v>2019-20</c:v>
                </c:pt>
              </c:strCache>
            </c:strRef>
          </c:cat>
          <c:val>
            <c:numRef>
              <c:f>'D3'!$B$11:$O$11</c:f>
              <c:numCache>
                <c:formatCode>General</c:formatCode>
                <c:ptCount val="14"/>
                <c:pt idx="0">
                  <c:v>25.6</c:v>
                </c:pt>
                <c:pt idx="1">
                  <c:v>25.1</c:v>
                </c:pt>
                <c:pt idx="2">
                  <c:v>25.3</c:v>
                </c:pt>
                <c:pt idx="3">
                  <c:v>25.8</c:v>
                </c:pt>
                <c:pt idx="4">
                  <c:v>26.3</c:v>
                </c:pt>
                <c:pt idx="5">
                  <c:v>26.6</c:v>
                </c:pt>
                <c:pt idx="6">
                  <c:v>26.7</c:v>
                </c:pt>
                <c:pt idx="7">
                  <c:v>26.8</c:v>
                </c:pt>
                <c:pt idx="8" formatCode="0.0">
                  <c:v>26.662623389660364</c:v>
                </c:pt>
                <c:pt idx="9">
                  <c:v>26.7</c:v>
                </c:pt>
                <c:pt idx="10">
                  <c:v>26.6</c:v>
                </c:pt>
                <c:pt idx="11">
                  <c:v>26.6</c:v>
                </c:pt>
                <c:pt idx="12">
                  <c:v>26.6</c:v>
                </c:pt>
                <c:pt idx="13">
                  <c:v>26.5</c:v>
                </c:pt>
              </c:numCache>
            </c:numRef>
          </c:val>
          <c:smooth val="0"/>
        </c:ser>
        <c:ser>
          <c:idx val="2"/>
          <c:order val="2"/>
          <c:tx>
            <c:strRef>
              <c:f>'D3'!$A$12</c:f>
              <c:strCache>
                <c:ptCount val="1"/>
                <c:pt idx="0">
                  <c:v>D3</c:v>
                </c:pt>
              </c:strCache>
            </c:strRef>
          </c:tx>
          <c:spPr>
            <a:ln w="38100" cap="rnd">
              <a:solidFill>
                <a:srgbClr val="C00000"/>
              </a:solidFill>
              <a:round/>
            </a:ln>
            <a:effectLst/>
          </c:spPr>
          <c:marker>
            <c:symbol val="none"/>
          </c:marker>
          <c:dLbls>
            <c:dLbl>
              <c:idx val="0"/>
              <c:layout>
                <c:manualLayout>
                  <c:x val="-3.226851851851853E-2"/>
                  <c:y val="-3.3460557013706621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3.2268518518518516E-2"/>
                  <c:y val="-4.0405001458151062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3.5354938271604963E-2"/>
                  <c:y val="3.5983887430737826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2"/>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2">
                          <a:lumMod val="35000"/>
                          <a:lumOff val="65000"/>
                        </a:schemeClr>
                      </a:solidFill>
                    </a:ln>
                    <a:effectLst/>
                  </c:spPr>
                </c15:leaderLines>
              </c:ext>
            </c:extLst>
          </c:dLbls>
          <c:cat>
            <c:strRef>
              <c:f>'D3'!$B$9:$O$9</c:f>
              <c:strCache>
                <c:ptCount val="14"/>
                <c:pt idx="0">
                  <c:v>Baseline</c:v>
                </c:pt>
                <c:pt idx="1">
                  <c:v>2007-8</c:v>
                </c:pt>
                <c:pt idx="2">
                  <c:v>2008-9</c:v>
                </c:pt>
                <c:pt idx="3">
                  <c:v>2009-10</c:v>
                </c:pt>
                <c:pt idx="4">
                  <c:v>2010-2011</c:v>
                </c:pt>
                <c:pt idx="5">
                  <c:v>2011-2012</c:v>
                </c:pt>
                <c:pt idx="6">
                  <c:v>2012-13</c:v>
                </c:pt>
                <c:pt idx="7">
                  <c:v>2013-14</c:v>
                </c:pt>
                <c:pt idx="8">
                  <c:v>2014-15</c:v>
                </c:pt>
                <c:pt idx="9">
                  <c:v>2015-16</c:v>
                </c:pt>
                <c:pt idx="10">
                  <c:v>2016-17</c:v>
                </c:pt>
                <c:pt idx="11">
                  <c:v>2017-18</c:v>
                </c:pt>
                <c:pt idx="12">
                  <c:v>2018-19</c:v>
                </c:pt>
                <c:pt idx="13">
                  <c:v>2019-20</c:v>
                </c:pt>
              </c:strCache>
            </c:strRef>
          </c:cat>
          <c:val>
            <c:numRef>
              <c:f>'D3'!$B$12:$O$12</c:f>
              <c:numCache>
                <c:formatCode>General</c:formatCode>
                <c:ptCount val="14"/>
                <c:pt idx="0">
                  <c:v>26.4</c:v>
                </c:pt>
                <c:pt idx="1">
                  <c:v>25.6</c:v>
                </c:pt>
                <c:pt idx="2">
                  <c:v>24.4</c:v>
                </c:pt>
                <c:pt idx="3">
                  <c:v>25.3</c:v>
                </c:pt>
                <c:pt idx="4">
                  <c:v>25.6</c:v>
                </c:pt>
                <c:pt idx="5" formatCode="0.0">
                  <c:v>25.960317460317459</c:v>
                </c:pt>
                <c:pt idx="6" formatCode="0.0">
                  <c:v>25.931451612903224</c:v>
                </c:pt>
                <c:pt idx="7">
                  <c:v>25.48</c:v>
                </c:pt>
                <c:pt idx="8">
                  <c:v>25.4</c:v>
                </c:pt>
                <c:pt idx="9" formatCode="0.0">
                  <c:v>25</c:v>
                </c:pt>
                <c:pt idx="10" formatCode="0.0">
                  <c:v>24.704280155642024</c:v>
                </c:pt>
                <c:pt idx="11" formatCode="0.0">
                  <c:v>25.153256704980844</c:v>
                </c:pt>
                <c:pt idx="12" formatCode="0.0">
                  <c:v>25.7</c:v>
                </c:pt>
                <c:pt idx="13" formatCode="0.0">
                  <c:v>25</c:v>
                </c:pt>
              </c:numCache>
            </c:numRef>
          </c:val>
          <c:smooth val="0"/>
        </c:ser>
        <c:dLbls>
          <c:dLblPos val="b"/>
          <c:showLegendKey val="0"/>
          <c:showVal val="1"/>
          <c:showCatName val="0"/>
          <c:showSerName val="0"/>
          <c:showPercent val="0"/>
          <c:showBubbleSize val="0"/>
        </c:dLbls>
        <c:smooth val="0"/>
        <c:axId val="450886184"/>
        <c:axId val="450889712"/>
      </c:lineChart>
      <c:catAx>
        <c:axId val="450886184"/>
        <c:scaling>
          <c:orientation val="minMax"/>
        </c:scaling>
        <c:delete val="0"/>
        <c:axPos val="b"/>
        <c:numFmt formatCode="General" sourceLinked="1"/>
        <c:majorTickMark val="out"/>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2"/>
                </a:solidFill>
                <a:latin typeface="+mn-lt"/>
                <a:ea typeface="+mn-ea"/>
                <a:cs typeface="+mn-cs"/>
              </a:defRPr>
            </a:pPr>
            <a:endParaRPr lang="en-US"/>
          </a:p>
        </c:txPr>
        <c:crossAx val="450889712"/>
        <c:crosses val="autoZero"/>
        <c:auto val="1"/>
        <c:lblAlgn val="ctr"/>
        <c:lblOffset val="100"/>
        <c:noMultiLvlLbl val="0"/>
      </c:catAx>
      <c:valAx>
        <c:axId val="450889712"/>
        <c:scaling>
          <c:orientation val="minMax"/>
          <c:max val="27"/>
          <c:min val="22"/>
        </c:scaling>
        <c:delete val="0"/>
        <c:axPos val="l"/>
        <c:majorGridlines>
          <c:spPr>
            <a:ln w="9525" cap="flat" cmpd="sng" algn="ctr">
              <a:solidFill>
                <a:schemeClr val="tx2">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2"/>
                </a:solidFill>
                <a:latin typeface="+mn-lt"/>
                <a:ea typeface="+mn-ea"/>
                <a:cs typeface="+mn-cs"/>
              </a:defRPr>
            </a:pPr>
            <a:endParaRPr lang="en-US"/>
          </a:p>
        </c:txPr>
        <c:crossAx val="450886184"/>
        <c:crosses val="autoZero"/>
        <c:crossBetween val="between"/>
        <c:majorUnit val="1"/>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800" b="0" i="0" u="none" strike="noStrike" kern="1200" baseline="0">
              <a:solidFill>
                <a:schemeClr val="tx2"/>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400" b="1" i="0" u="none" strike="noStrike" kern="1200" baseline="0">
                <a:solidFill>
                  <a:schemeClr val="tx2"/>
                </a:solidFill>
                <a:latin typeface="+mn-lt"/>
                <a:ea typeface="+mn-ea"/>
                <a:cs typeface="+mn-cs"/>
              </a:defRPr>
            </a:pPr>
            <a:r>
              <a:rPr lang="en-US" dirty="0"/>
              <a:t>D4 </a:t>
            </a:r>
            <a:r>
              <a:rPr lang="en-US" dirty="0" smtClean="0"/>
              <a:t>K-3</a:t>
            </a:r>
            <a:r>
              <a:rPr lang="en-US" baseline="30000" dirty="0" smtClean="0"/>
              <a:t>rd</a:t>
            </a:r>
            <a:r>
              <a:rPr lang="en-US" dirty="0" smtClean="0"/>
              <a:t> </a:t>
            </a:r>
            <a:r>
              <a:rPr lang="en-US" dirty="0"/>
              <a:t>Class </a:t>
            </a:r>
            <a:r>
              <a:rPr lang="en-US" dirty="0" smtClean="0"/>
              <a:t>Size Trends</a:t>
            </a:r>
            <a:endParaRPr lang="en-US" dirty="0"/>
          </a:p>
        </c:rich>
      </c:tx>
      <c:layout/>
      <c:overlay val="0"/>
      <c:spPr>
        <a:noFill/>
        <a:ln>
          <a:noFill/>
        </a:ln>
        <a:effectLst/>
      </c:spPr>
      <c:txPr>
        <a:bodyPr rot="0" spcFirstLastPara="1" vertOverflow="ellipsis" vert="horz" wrap="square" anchor="ctr" anchorCtr="1"/>
        <a:lstStyle/>
        <a:p>
          <a:pPr>
            <a:defRPr sz="2400" b="1" i="0" u="none" strike="noStrike" kern="1200" baseline="0">
              <a:solidFill>
                <a:schemeClr val="tx2"/>
              </a:solidFill>
              <a:latin typeface="+mn-lt"/>
              <a:ea typeface="+mn-ea"/>
              <a:cs typeface="+mn-cs"/>
            </a:defRPr>
          </a:pPr>
          <a:endParaRPr lang="en-US"/>
        </a:p>
      </c:txPr>
    </c:title>
    <c:autoTitleDeleted val="0"/>
    <c:plotArea>
      <c:layout/>
      <c:lineChart>
        <c:grouping val="standard"/>
        <c:varyColors val="0"/>
        <c:ser>
          <c:idx val="0"/>
          <c:order val="0"/>
          <c:tx>
            <c:strRef>
              <c:f>'D4'!$A$9</c:f>
              <c:strCache>
                <c:ptCount val="1"/>
                <c:pt idx="0">
                  <c:v>C4E goals</c:v>
                </c:pt>
              </c:strCache>
            </c:strRef>
          </c:tx>
          <c:spPr>
            <a:ln w="38100" cap="rnd">
              <a:solidFill>
                <a:schemeClr val="accent6">
                  <a:lumMod val="75000"/>
                </a:schemeClr>
              </a:solidFill>
              <a:round/>
            </a:ln>
            <a:effectLst/>
          </c:spPr>
          <c:marker>
            <c:symbol val="none"/>
          </c:marker>
          <c:dLbls>
            <c:dLbl>
              <c:idx val="1"/>
              <c:layout>
                <c:manualLayout>
                  <c:x val="-3.2268518518518516E-2"/>
                  <c:y val="2.6724628171478564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3.2268518518518488E-2"/>
                  <c:y val="1.7465368912219306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3.5354938271604935E-2"/>
                  <c:y val="4.5243146689997002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11"/>
              <c:layout>
                <c:manualLayout>
                  <c:x val="-3.5354938271604935E-2"/>
                  <c:y val="-2.4201297754447446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12"/>
              <c:layout>
                <c:manualLayout>
                  <c:x val="-3.6898148148148034E-2"/>
                  <c:y val="-2.651611256926226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13"/>
              <c:layout>
                <c:manualLayout>
                  <c:x val="-2.6232137649460485E-2"/>
                  <c:y val="-2.1886482939632631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2"/>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2">
                          <a:lumMod val="35000"/>
                          <a:lumOff val="65000"/>
                        </a:schemeClr>
                      </a:solidFill>
                    </a:ln>
                    <a:effectLst/>
                  </c:spPr>
                </c15:leaderLines>
              </c:ext>
            </c:extLst>
          </c:dLbls>
          <c:cat>
            <c:strRef>
              <c:f>'D4'!$B$8:$O$8</c:f>
              <c:strCache>
                <c:ptCount val="14"/>
                <c:pt idx="0">
                  <c:v>Baseline</c:v>
                </c:pt>
                <c:pt idx="1">
                  <c:v>2007-8</c:v>
                </c:pt>
                <c:pt idx="2">
                  <c:v>2008-9</c:v>
                </c:pt>
                <c:pt idx="3">
                  <c:v>2009-10</c:v>
                </c:pt>
                <c:pt idx="4">
                  <c:v>2010-11</c:v>
                </c:pt>
                <c:pt idx="5">
                  <c:v>2011-12</c:v>
                </c:pt>
                <c:pt idx="6">
                  <c:v>2012-13</c:v>
                </c:pt>
                <c:pt idx="7">
                  <c:v>2013-14</c:v>
                </c:pt>
                <c:pt idx="8">
                  <c:v>2014-15</c:v>
                </c:pt>
                <c:pt idx="9">
                  <c:v>2015-16</c:v>
                </c:pt>
                <c:pt idx="10">
                  <c:v>2016-17</c:v>
                </c:pt>
                <c:pt idx="11">
                  <c:v>2017-18</c:v>
                </c:pt>
                <c:pt idx="12">
                  <c:v>2018-19</c:v>
                </c:pt>
                <c:pt idx="13">
                  <c:v>2019-20</c:v>
                </c:pt>
              </c:strCache>
            </c:strRef>
          </c:cat>
          <c:val>
            <c:numRef>
              <c:f>'D4'!$B$9:$O$9</c:f>
              <c:numCache>
                <c:formatCode>General</c:formatCode>
                <c:ptCount val="14"/>
                <c:pt idx="0">
                  <c:v>21</c:v>
                </c:pt>
                <c:pt idx="1">
                  <c:v>20.7</c:v>
                </c:pt>
                <c:pt idx="2">
                  <c:v>20.5</c:v>
                </c:pt>
                <c:pt idx="3">
                  <c:v>20.3</c:v>
                </c:pt>
                <c:pt idx="4">
                  <c:v>20.100000000000001</c:v>
                </c:pt>
                <c:pt idx="5">
                  <c:v>19.899999999999999</c:v>
                </c:pt>
                <c:pt idx="6">
                  <c:v>19.899999999999999</c:v>
                </c:pt>
                <c:pt idx="7">
                  <c:v>19.899999999999999</c:v>
                </c:pt>
                <c:pt idx="8">
                  <c:v>19.899999999999999</c:v>
                </c:pt>
                <c:pt idx="9">
                  <c:v>19.899999999999999</c:v>
                </c:pt>
                <c:pt idx="10">
                  <c:v>19.899999999999999</c:v>
                </c:pt>
                <c:pt idx="11">
                  <c:v>19.899999999999999</c:v>
                </c:pt>
                <c:pt idx="12">
                  <c:v>19.899999999999999</c:v>
                </c:pt>
                <c:pt idx="13">
                  <c:v>19.899999999999999</c:v>
                </c:pt>
              </c:numCache>
            </c:numRef>
          </c:val>
          <c:smooth val="0"/>
        </c:ser>
        <c:ser>
          <c:idx val="1"/>
          <c:order val="1"/>
          <c:tx>
            <c:strRef>
              <c:f>'D4'!$A$10</c:f>
              <c:strCache>
                <c:ptCount val="1"/>
                <c:pt idx="0">
                  <c:v>Citywide actual</c:v>
                </c:pt>
              </c:strCache>
            </c:strRef>
          </c:tx>
          <c:spPr>
            <a:ln w="38100" cap="rnd">
              <a:solidFill>
                <a:schemeClr val="tx1"/>
              </a:solidFill>
              <a:round/>
            </a:ln>
            <a:effectLst/>
          </c:spPr>
          <c:marker>
            <c:symbol val="none"/>
          </c:marker>
          <c:dLbls>
            <c:dLbl>
              <c:idx val="1"/>
              <c:layout>
                <c:manualLayout>
                  <c:x val="-3.689814814814818E-2"/>
                  <c:y val="-2.6516112569262177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2"/>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2">
                          <a:lumMod val="35000"/>
                          <a:lumOff val="65000"/>
                        </a:schemeClr>
                      </a:solidFill>
                    </a:ln>
                    <a:effectLst/>
                  </c:spPr>
                </c15:leaderLines>
              </c:ext>
            </c:extLst>
          </c:dLbls>
          <c:cat>
            <c:strRef>
              <c:f>'D4'!$B$8:$O$8</c:f>
              <c:strCache>
                <c:ptCount val="14"/>
                <c:pt idx="0">
                  <c:v>Baseline</c:v>
                </c:pt>
                <c:pt idx="1">
                  <c:v>2007-8</c:v>
                </c:pt>
                <c:pt idx="2">
                  <c:v>2008-9</c:v>
                </c:pt>
                <c:pt idx="3">
                  <c:v>2009-10</c:v>
                </c:pt>
                <c:pt idx="4">
                  <c:v>2010-11</c:v>
                </c:pt>
                <c:pt idx="5">
                  <c:v>2011-12</c:v>
                </c:pt>
                <c:pt idx="6">
                  <c:v>2012-13</c:v>
                </c:pt>
                <c:pt idx="7">
                  <c:v>2013-14</c:v>
                </c:pt>
                <c:pt idx="8">
                  <c:v>2014-15</c:v>
                </c:pt>
                <c:pt idx="9">
                  <c:v>2015-16</c:v>
                </c:pt>
                <c:pt idx="10">
                  <c:v>2016-17</c:v>
                </c:pt>
                <c:pt idx="11">
                  <c:v>2017-18</c:v>
                </c:pt>
                <c:pt idx="12">
                  <c:v>2018-19</c:v>
                </c:pt>
                <c:pt idx="13">
                  <c:v>2019-20</c:v>
                </c:pt>
              </c:strCache>
            </c:strRef>
          </c:cat>
          <c:val>
            <c:numRef>
              <c:f>'D4'!$B$10:$O$10</c:f>
              <c:numCache>
                <c:formatCode>General</c:formatCode>
                <c:ptCount val="14"/>
                <c:pt idx="0">
                  <c:v>21</c:v>
                </c:pt>
                <c:pt idx="1">
                  <c:v>20.9</c:v>
                </c:pt>
                <c:pt idx="2">
                  <c:v>21.4</c:v>
                </c:pt>
                <c:pt idx="3">
                  <c:v>22.1</c:v>
                </c:pt>
                <c:pt idx="4">
                  <c:v>22.9</c:v>
                </c:pt>
                <c:pt idx="5">
                  <c:v>23.9</c:v>
                </c:pt>
                <c:pt idx="6">
                  <c:v>24.5</c:v>
                </c:pt>
                <c:pt idx="7" formatCode="0.0">
                  <c:v>24.86</c:v>
                </c:pt>
                <c:pt idx="8" formatCode="0.0">
                  <c:v>24.70293504689128</c:v>
                </c:pt>
                <c:pt idx="9">
                  <c:v>24.6</c:v>
                </c:pt>
                <c:pt idx="10">
                  <c:v>24.2</c:v>
                </c:pt>
                <c:pt idx="11" formatCode="0.0">
                  <c:v>24</c:v>
                </c:pt>
                <c:pt idx="12" formatCode="0.0">
                  <c:v>23.9</c:v>
                </c:pt>
                <c:pt idx="13" formatCode="0.0">
                  <c:v>23.8</c:v>
                </c:pt>
              </c:numCache>
            </c:numRef>
          </c:val>
          <c:smooth val="0"/>
        </c:ser>
        <c:ser>
          <c:idx val="2"/>
          <c:order val="2"/>
          <c:tx>
            <c:strRef>
              <c:f>'D4'!$A$11</c:f>
              <c:strCache>
                <c:ptCount val="1"/>
                <c:pt idx="0">
                  <c:v>D4</c:v>
                </c:pt>
              </c:strCache>
            </c:strRef>
          </c:tx>
          <c:spPr>
            <a:ln w="38100" cap="rnd">
              <a:solidFill>
                <a:srgbClr val="C00000"/>
              </a:solidFill>
              <a:round/>
            </a:ln>
            <a:effectLst/>
          </c:spPr>
          <c:marker>
            <c:symbol val="none"/>
          </c:marker>
          <c:dLbls>
            <c:dLbl>
              <c:idx val="3"/>
              <c:layout>
                <c:manualLayout>
                  <c:x val="-3.3811728395061726E-2"/>
                  <c:y val="-3.5775371828521432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3.5354938271604935E-2"/>
                  <c:y val="-4.5034631087780781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5"/>
              <c:layout>
                <c:manualLayout>
                  <c:x val="-3.6898148148148208E-2"/>
                  <c:y val="-2.1886482939632548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10"/>
              <c:layout>
                <c:manualLayout>
                  <c:x val="-3.5354938271605053E-2"/>
                  <c:y val="-3.114574219889189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2"/>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2">
                          <a:lumMod val="35000"/>
                          <a:lumOff val="65000"/>
                        </a:schemeClr>
                      </a:solidFill>
                    </a:ln>
                    <a:effectLst/>
                  </c:spPr>
                </c15:leaderLines>
              </c:ext>
            </c:extLst>
          </c:dLbls>
          <c:cat>
            <c:strRef>
              <c:f>'D4'!$B$8:$O$8</c:f>
              <c:strCache>
                <c:ptCount val="14"/>
                <c:pt idx="0">
                  <c:v>Baseline</c:v>
                </c:pt>
                <c:pt idx="1">
                  <c:v>2007-8</c:v>
                </c:pt>
                <c:pt idx="2">
                  <c:v>2008-9</c:v>
                </c:pt>
                <c:pt idx="3">
                  <c:v>2009-10</c:v>
                </c:pt>
                <c:pt idx="4">
                  <c:v>2010-11</c:v>
                </c:pt>
                <c:pt idx="5">
                  <c:v>2011-12</c:v>
                </c:pt>
                <c:pt idx="6">
                  <c:v>2012-13</c:v>
                </c:pt>
                <c:pt idx="7">
                  <c:v>2013-14</c:v>
                </c:pt>
                <c:pt idx="8">
                  <c:v>2014-15</c:v>
                </c:pt>
                <c:pt idx="9">
                  <c:v>2015-16</c:v>
                </c:pt>
                <c:pt idx="10">
                  <c:v>2016-17</c:v>
                </c:pt>
                <c:pt idx="11">
                  <c:v>2017-18</c:v>
                </c:pt>
                <c:pt idx="12">
                  <c:v>2018-19</c:v>
                </c:pt>
                <c:pt idx="13">
                  <c:v>2019-20</c:v>
                </c:pt>
              </c:strCache>
            </c:strRef>
          </c:cat>
          <c:val>
            <c:numRef>
              <c:f>'D4'!$B$11:$O$11</c:f>
              <c:numCache>
                <c:formatCode>General</c:formatCode>
                <c:ptCount val="14"/>
                <c:pt idx="0">
                  <c:v>19.399999999999999</c:v>
                </c:pt>
                <c:pt idx="1">
                  <c:v>19.600000000000001</c:v>
                </c:pt>
                <c:pt idx="2">
                  <c:v>19.899999999999999</c:v>
                </c:pt>
                <c:pt idx="3">
                  <c:v>20.2</c:v>
                </c:pt>
                <c:pt idx="4">
                  <c:v>19.8</c:v>
                </c:pt>
                <c:pt idx="5">
                  <c:v>20.399999999999999</c:v>
                </c:pt>
                <c:pt idx="6">
                  <c:v>21.3</c:v>
                </c:pt>
                <c:pt idx="7" formatCode="0.0">
                  <c:v>21.47</c:v>
                </c:pt>
                <c:pt idx="8" formatCode="0.0">
                  <c:v>21.022471910112358</c:v>
                </c:pt>
                <c:pt idx="9">
                  <c:v>20.8</c:v>
                </c:pt>
                <c:pt idx="10" formatCode="0.0">
                  <c:v>20.185393258426966</c:v>
                </c:pt>
                <c:pt idx="11" formatCode="0.0">
                  <c:v>19.448863636363637</c:v>
                </c:pt>
                <c:pt idx="12" formatCode="0.0">
                  <c:v>19.600000000000001</c:v>
                </c:pt>
                <c:pt idx="13" formatCode="0.0">
                  <c:v>18.3</c:v>
                </c:pt>
              </c:numCache>
            </c:numRef>
          </c:val>
          <c:smooth val="0"/>
        </c:ser>
        <c:dLbls>
          <c:dLblPos val="b"/>
          <c:showLegendKey val="0"/>
          <c:showVal val="1"/>
          <c:showCatName val="0"/>
          <c:showSerName val="0"/>
          <c:showPercent val="0"/>
          <c:showBubbleSize val="0"/>
        </c:dLbls>
        <c:smooth val="0"/>
        <c:axId val="450890496"/>
        <c:axId val="450887752"/>
      </c:lineChart>
      <c:catAx>
        <c:axId val="450890496"/>
        <c:scaling>
          <c:orientation val="minMax"/>
        </c:scaling>
        <c:delete val="0"/>
        <c:axPos val="b"/>
        <c:numFmt formatCode="General" sourceLinked="1"/>
        <c:majorTickMark val="out"/>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2"/>
                </a:solidFill>
                <a:latin typeface="+mn-lt"/>
                <a:ea typeface="+mn-ea"/>
                <a:cs typeface="+mn-cs"/>
              </a:defRPr>
            </a:pPr>
            <a:endParaRPr lang="en-US"/>
          </a:p>
        </c:txPr>
        <c:crossAx val="450887752"/>
        <c:crosses val="autoZero"/>
        <c:auto val="1"/>
        <c:lblAlgn val="ctr"/>
        <c:lblOffset val="100"/>
        <c:noMultiLvlLbl val="0"/>
      </c:catAx>
      <c:valAx>
        <c:axId val="450887752"/>
        <c:scaling>
          <c:orientation val="minMax"/>
          <c:max val="26"/>
          <c:min val="17"/>
        </c:scaling>
        <c:delete val="0"/>
        <c:axPos val="l"/>
        <c:majorGridlines>
          <c:spPr>
            <a:ln w="9525" cap="flat" cmpd="sng" algn="ctr">
              <a:solidFill>
                <a:schemeClr val="tx2">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2"/>
                </a:solidFill>
                <a:latin typeface="+mn-lt"/>
                <a:ea typeface="+mn-ea"/>
                <a:cs typeface="+mn-cs"/>
              </a:defRPr>
            </a:pPr>
            <a:endParaRPr lang="en-US"/>
          </a:p>
        </c:txPr>
        <c:crossAx val="450890496"/>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800" b="0" i="0" u="none" strike="noStrike" kern="1200" baseline="0">
              <a:solidFill>
                <a:schemeClr val="tx2"/>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400" b="1" i="0" u="none" strike="noStrike" kern="1200" baseline="0">
                <a:solidFill>
                  <a:schemeClr val="tx2"/>
                </a:solidFill>
                <a:latin typeface="+mn-lt"/>
                <a:ea typeface="+mn-ea"/>
                <a:cs typeface="+mn-cs"/>
              </a:defRPr>
            </a:pPr>
            <a:r>
              <a:rPr lang="en-US" dirty="0" smtClean="0"/>
              <a:t>D4</a:t>
            </a:r>
            <a:r>
              <a:rPr lang="en-US" baseline="0" dirty="0" smtClean="0"/>
              <a:t> 4</a:t>
            </a:r>
            <a:r>
              <a:rPr lang="en-US" baseline="30000" dirty="0" smtClean="0"/>
              <a:t>th</a:t>
            </a:r>
            <a:r>
              <a:rPr lang="en-US" baseline="0" dirty="0" smtClean="0"/>
              <a:t>-8</a:t>
            </a:r>
            <a:r>
              <a:rPr lang="en-US" baseline="30000" dirty="0" smtClean="0"/>
              <a:t>th</a:t>
            </a:r>
            <a:r>
              <a:rPr lang="en-US" baseline="0" dirty="0" smtClean="0"/>
              <a:t> Class Size Trends</a:t>
            </a:r>
            <a:endParaRPr lang="en-US" dirty="0"/>
          </a:p>
        </c:rich>
      </c:tx>
      <c:layout/>
      <c:overlay val="0"/>
      <c:spPr>
        <a:noFill/>
        <a:ln>
          <a:noFill/>
        </a:ln>
        <a:effectLst/>
      </c:spPr>
      <c:txPr>
        <a:bodyPr rot="0" spcFirstLastPara="1" vertOverflow="ellipsis" vert="horz" wrap="square" anchor="ctr" anchorCtr="1"/>
        <a:lstStyle/>
        <a:p>
          <a:pPr>
            <a:defRPr sz="2400" b="1" i="0" u="none" strike="noStrike" kern="1200" baseline="0">
              <a:solidFill>
                <a:schemeClr val="tx2"/>
              </a:solidFill>
              <a:latin typeface="+mn-lt"/>
              <a:ea typeface="+mn-ea"/>
              <a:cs typeface="+mn-cs"/>
            </a:defRPr>
          </a:pPr>
          <a:endParaRPr lang="en-US"/>
        </a:p>
      </c:txPr>
    </c:title>
    <c:autoTitleDeleted val="0"/>
    <c:plotArea>
      <c:layout/>
      <c:lineChart>
        <c:grouping val="standard"/>
        <c:varyColors val="0"/>
        <c:ser>
          <c:idx val="0"/>
          <c:order val="0"/>
          <c:tx>
            <c:strRef>
              <c:f>'D4'!$A$16</c:f>
              <c:strCache>
                <c:ptCount val="1"/>
                <c:pt idx="0">
                  <c:v>C4E target</c:v>
                </c:pt>
              </c:strCache>
            </c:strRef>
          </c:tx>
          <c:spPr>
            <a:ln w="38100" cap="rnd">
              <a:solidFill>
                <a:schemeClr val="accent6">
                  <a:lumMod val="75000"/>
                </a:schemeClr>
              </a:solidFill>
              <a:round/>
            </a:ln>
            <a:effectLst/>
          </c:spPr>
          <c:marker>
            <c:symbol val="none"/>
          </c:marker>
          <c:dLbls>
            <c:dLbl>
              <c:idx val="12"/>
              <c:layout>
                <c:manualLayout>
                  <c:x val="-2.91820987654321E-2"/>
                  <c:y val="3.5983887430737826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2"/>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2">
                          <a:lumMod val="35000"/>
                          <a:lumOff val="65000"/>
                        </a:schemeClr>
                      </a:solidFill>
                    </a:ln>
                    <a:effectLst/>
                  </c:spPr>
                </c15:leaderLines>
              </c:ext>
            </c:extLst>
          </c:dLbls>
          <c:cat>
            <c:strRef>
              <c:f>'D4'!$B$15:$O$15</c:f>
              <c:strCache>
                <c:ptCount val="14"/>
                <c:pt idx="0">
                  <c:v>Baseline</c:v>
                </c:pt>
                <c:pt idx="1">
                  <c:v>2007-8</c:v>
                </c:pt>
                <c:pt idx="2">
                  <c:v>2008-9</c:v>
                </c:pt>
                <c:pt idx="3">
                  <c:v>2009-10</c:v>
                </c:pt>
                <c:pt idx="4">
                  <c:v>2010-11</c:v>
                </c:pt>
                <c:pt idx="5">
                  <c:v>2011-12</c:v>
                </c:pt>
                <c:pt idx="6">
                  <c:v>2012-13</c:v>
                </c:pt>
                <c:pt idx="7">
                  <c:v>2013-14</c:v>
                </c:pt>
                <c:pt idx="8">
                  <c:v>2014-15</c:v>
                </c:pt>
                <c:pt idx="9">
                  <c:v>2015-16</c:v>
                </c:pt>
                <c:pt idx="10">
                  <c:v>2016-17</c:v>
                </c:pt>
                <c:pt idx="11">
                  <c:v>2017-18</c:v>
                </c:pt>
                <c:pt idx="12">
                  <c:v>2018-19</c:v>
                </c:pt>
                <c:pt idx="13">
                  <c:v>2019-20</c:v>
                </c:pt>
              </c:strCache>
            </c:strRef>
          </c:cat>
          <c:val>
            <c:numRef>
              <c:f>'D4'!$B$16:$O$16</c:f>
              <c:numCache>
                <c:formatCode>General</c:formatCode>
                <c:ptCount val="14"/>
                <c:pt idx="0">
                  <c:v>25.6</c:v>
                </c:pt>
                <c:pt idx="1">
                  <c:v>24.8</c:v>
                </c:pt>
                <c:pt idx="2">
                  <c:v>24.6</c:v>
                </c:pt>
                <c:pt idx="3">
                  <c:v>23.8</c:v>
                </c:pt>
                <c:pt idx="4">
                  <c:v>23.3</c:v>
                </c:pt>
                <c:pt idx="5">
                  <c:v>22.9</c:v>
                </c:pt>
                <c:pt idx="6">
                  <c:v>22.9</c:v>
                </c:pt>
                <c:pt idx="7">
                  <c:v>22.9</c:v>
                </c:pt>
                <c:pt idx="8">
                  <c:v>22.9</c:v>
                </c:pt>
                <c:pt idx="9">
                  <c:v>22.9</c:v>
                </c:pt>
                <c:pt idx="10">
                  <c:v>22.9</c:v>
                </c:pt>
                <c:pt idx="11">
                  <c:v>22.9</c:v>
                </c:pt>
                <c:pt idx="12">
                  <c:v>22.9</c:v>
                </c:pt>
                <c:pt idx="13">
                  <c:v>22.9</c:v>
                </c:pt>
              </c:numCache>
            </c:numRef>
          </c:val>
          <c:smooth val="0"/>
        </c:ser>
        <c:ser>
          <c:idx val="1"/>
          <c:order val="1"/>
          <c:tx>
            <c:strRef>
              <c:f>'D4'!$A$17</c:f>
              <c:strCache>
                <c:ptCount val="1"/>
                <c:pt idx="0">
                  <c:v>Citywide actual</c:v>
                </c:pt>
              </c:strCache>
            </c:strRef>
          </c:tx>
          <c:spPr>
            <a:ln w="38100" cap="rnd">
              <a:solidFill>
                <a:schemeClr val="tx1"/>
              </a:solidFill>
              <a:round/>
            </a:ln>
            <a:effectLst/>
          </c:spPr>
          <c:marker>
            <c:symbol val="none"/>
          </c:marker>
          <c:dLbls>
            <c:dLbl>
              <c:idx val="1"/>
              <c:layout>
                <c:manualLayout>
                  <c:x val="-3.2268518518518516E-2"/>
                  <c:y val="-2.8830927384077033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2"/>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2">
                          <a:lumMod val="35000"/>
                          <a:lumOff val="65000"/>
                        </a:schemeClr>
                      </a:solidFill>
                    </a:ln>
                    <a:effectLst/>
                  </c:spPr>
                </c15:leaderLines>
              </c:ext>
            </c:extLst>
          </c:dLbls>
          <c:cat>
            <c:strRef>
              <c:f>'D4'!$B$15:$O$15</c:f>
              <c:strCache>
                <c:ptCount val="14"/>
                <c:pt idx="0">
                  <c:v>Baseline</c:v>
                </c:pt>
                <c:pt idx="1">
                  <c:v>2007-8</c:v>
                </c:pt>
                <c:pt idx="2">
                  <c:v>2008-9</c:v>
                </c:pt>
                <c:pt idx="3">
                  <c:v>2009-10</c:v>
                </c:pt>
                <c:pt idx="4">
                  <c:v>2010-11</c:v>
                </c:pt>
                <c:pt idx="5">
                  <c:v>2011-12</c:v>
                </c:pt>
                <c:pt idx="6">
                  <c:v>2012-13</c:v>
                </c:pt>
                <c:pt idx="7">
                  <c:v>2013-14</c:v>
                </c:pt>
                <c:pt idx="8">
                  <c:v>2014-15</c:v>
                </c:pt>
                <c:pt idx="9">
                  <c:v>2015-16</c:v>
                </c:pt>
                <c:pt idx="10">
                  <c:v>2016-17</c:v>
                </c:pt>
                <c:pt idx="11">
                  <c:v>2017-18</c:v>
                </c:pt>
                <c:pt idx="12">
                  <c:v>2018-19</c:v>
                </c:pt>
                <c:pt idx="13">
                  <c:v>2019-20</c:v>
                </c:pt>
              </c:strCache>
            </c:strRef>
          </c:cat>
          <c:val>
            <c:numRef>
              <c:f>'D4'!$B$17:$O$17</c:f>
              <c:numCache>
                <c:formatCode>General</c:formatCode>
                <c:ptCount val="14"/>
                <c:pt idx="0">
                  <c:v>25.6</c:v>
                </c:pt>
                <c:pt idx="1">
                  <c:v>25.1</c:v>
                </c:pt>
                <c:pt idx="2">
                  <c:v>25.3</c:v>
                </c:pt>
                <c:pt idx="3">
                  <c:v>25.8</c:v>
                </c:pt>
                <c:pt idx="4">
                  <c:v>26.3</c:v>
                </c:pt>
                <c:pt idx="5">
                  <c:v>26.6</c:v>
                </c:pt>
                <c:pt idx="6">
                  <c:v>26.7</c:v>
                </c:pt>
                <c:pt idx="7">
                  <c:v>26.8</c:v>
                </c:pt>
                <c:pt idx="8" formatCode="0.0">
                  <c:v>26.662623389660364</c:v>
                </c:pt>
                <c:pt idx="9">
                  <c:v>26.7</c:v>
                </c:pt>
                <c:pt idx="10">
                  <c:v>26.6</c:v>
                </c:pt>
                <c:pt idx="11">
                  <c:v>26.6</c:v>
                </c:pt>
                <c:pt idx="12">
                  <c:v>26.6</c:v>
                </c:pt>
                <c:pt idx="13">
                  <c:v>26.5</c:v>
                </c:pt>
              </c:numCache>
            </c:numRef>
          </c:val>
          <c:smooth val="0"/>
        </c:ser>
        <c:ser>
          <c:idx val="2"/>
          <c:order val="2"/>
          <c:tx>
            <c:strRef>
              <c:f>'D4'!$A$18</c:f>
              <c:strCache>
                <c:ptCount val="1"/>
                <c:pt idx="0">
                  <c:v>D4</c:v>
                </c:pt>
              </c:strCache>
            </c:strRef>
          </c:tx>
          <c:spPr>
            <a:ln w="38100" cap="rnd">
              <a:solidFill>
                <a:srgbClr val="C00000"/>
              </a:solidFill>
              <a:round/>
            </a:ln>
            <a:effectLst/>
          </c:spPr>
          <c:marker>
            <c:symbol val="none"/>
          </c:marker>
          <c:dLbls>
            <c:dLbl>
              <c:idx val="0"/>
              <c:layout>
                <c:manualLayout>
                  <c:x val="-3.8441358024691369E-2"/>
                  <c:y val="3.8298702245552638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3.6898148148148145E-2"/>
                  <c:y val="-2.4201297754447362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10"/>
              <c:layout>
                <c:manualLayout>
                  <c:x val="-3.5354938271605053E-2"/>
                  <c:y val="-4.0405001458151062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12"/>
              <c:layout>
                <c:manualLayout>
                  <c:x val="-3.072530864197531E-2"/>
                  <c:y val="-1.9571668124817729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2"/>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2">
                          <a:lumMod val="35000"/>
                          <a:lumOff val="65000"/>
                        </a:schemeClr>
                      </a:solidFill>
                    </a:ln>
                    <a:effectLst/>
                  </c:spPr>
                </c15:leaderLines>
              </c:ext>
            </c:extLst>
          </c:dLbls>
          <c:cat>
            <c:strRef>
              <c:f>'D4'!$B$15:$O$15</c:f>
              <c:strCache>
                <c:ptCount val="14"/>
                <c:pt idx="0">
                  <c:v>Baseline</c:v>
                </c:pt>
                <c:pt idx="1">
                  <c:v>2007-8</c:v>
                </c:pt>
                <c:pt idx="2">
                  <c:v>2008-9</c:v>
                </c:pt>
                <c:pt idx="3">
                  <c:v>2009-10</c:v>
                </c:pt>
                <c:pt idx="4">
                  <c:v>2010-11</c:v>
                </c:pt>
                <c:pt idx="5">
                  <c:v>2011-12</c:v>
                </c:pt>
                <c:pt idx="6">
                  <c:v>2012-13</c:v>
                </c:pt>
                <c:pt idx="7">
                  <c:v>2013-14</c:v>
                </c:pt>
                <c:pt idx="8">
                  <c:v>2014-15</c:v>
                </c:pt>
                <c:pt idx="9">
                  <c:v>2015-16</c:v>
                </c:pt>
                <c:pt idx="10">
                  <c:v>2016-17</c:v>
                </c:pt>
                <c:pt idx="11">
                  <c:v>2017-18</c:v>
                </c:pt>
                <c:pt idx="12">
                  <c:v>2018-19</c:v>
                </c:pt>
                <c:pt idx="13">
                  <c:v>2019-20</c:v>
                </c:pt>
              </c:strCache>
            </c:strRef>
          </c:cat>
          <c:val>
            <c:numRef>
              <c:f>'D4'!$B$18:$O$18</c:f>
              <c:numCache>
                <c:formatCode>General</c:formatCode>
                <c:ptCount val="14"/>
                <c:pt idx="0">
                  <c:v>23.8</c:v>
                </c:pt>
                <c:pt idx="1">
                  <c:v>22.5</c:v>
                </c:pt>
                <c:pt idx="2">
                  <c:v>23</c:v>
                </c:pt>
                <c:pt idx="3">
                  <c:v>22.9</c:v>
                </c:pt>
                <c:pt idx="4">
                  <c:v>23.4</c:v>
                </c:pt>
                <c:pt idx="5">
                  <c:v>24</c:v>
                </c:pt>
                <c:pt idx="6">
                  <c:v>24.1</c:v>
                </c:pt>
                <c:pt idx="7" formatCode="0.0">
                  <c:v>24.51</c:v>
                </c:pt>
                <c:pt idx="8" formatCode="0.0">
                  <c:v>24.259067357512954</c:v>
                </c:pt>
                <c:pt idx="9">
                  <c:v>23.9</c:v>
                </c:pt>
                <c:pt idx="10" formatCode="0.0">
                  <c:v>23.07</c:v>
                </c:pt>
                <c:pt idx="11" formatCode="0.0">
                  <c:v>21.845410628019323</c:v>
                </c:pt>
                <c:pt idx="12" formatCode="0.0">
                  <c:v>23</c:v>
                </c:pt>
                <c:pt idx="13" formatCode="0.0">
                  <c:v>22.3</c:v>
                </c:pt>
              </c:numCache>
            </c:numRef>
          </c:val>
          <c:smooth val="0"/>
        </c:ser>
        <c:dLbls>
          <c:dLblPos val="b"/>
          <c:showLegendKey val="0"/>
          <c:showVal val="1"/>
          <c:showCatName val="0"/>
          <c:showSerName val="0"/>
          <c:showPercent val="0"/>
          <c:showBubbleSize val="0"/>
        </c:dLbls>
        <c:smooth val="0"/>
        <c:axId val="450888536"/>
        <c:axId val="450885792"/>
      </c:lineChart>
      <c:catAx>
        <c:axId val="450888536"/>
        <c:scaling>
          <c:orientation val="minMax"/>
        </c:scaling>
        <c:delete val="0"/>
        <c:axPos val="b"/>
        <c:numFmt formatCode="General" sourceLinked="1"/>
        <c:majorTickMark val="out"/>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2"/>
                </a:solidFill>
                <a:latin typeface="+mn-lt"/>
                <a:ea typeface="+mn-ea"/>
                <a:cs typeface="+mn-cs"/>
              </a:defRPr>
            </a:pPr>
            <a:endParaRPr lang="en-US"/>
          </a:p>
        </c:txPr>
        <c:crossAx val="450885792"/>
        <c:crosses val="autoZero"/>
        <c:auto val="1"/>
        <c:lblAlgn val="ctr"/>
        <c:lblOffset val="100"/>
        <c:noMultiLvlLbl val="0"/>
      </c:catAx>
      <c:valAx>
        <c:axId val="450885792"/>
        <c:scaling>
          <c:orientation val="minMax"/>
          <c:max val="27"/>
          <c:min val="21"/>
        </c:scaling>
        <c:delete val="0"/>
        <c:axPos val="l"/>
        <c:majorGridlines>
          <c:spPr>
            <a:ln w="9525" cap="flat" cmpd="sng" algn="ctr">
              <a:solidFill>
                <a:schemeClr val="tx2">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2"/>
                </a:solidFill>
                <a:latin typeface="+mn-lt"/>
                <a:ea typeface="+mn-ea"/>
                <a:cs typeface="+mn-cs"/>
              </a:defRPr>
            </a:pPr>
            <a:endParaRPr lang="en-US"/>
          </a:p>
        </c:txPr>
        <c:crossAx val="450888536"/>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800" b="0" i="0" u="none" strike="noStrike" kern="1200" baseline="0">
              <a:solidFill>
                <a:schemeClr val="tx2"/>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400" b="1" i="0" u="none" strike="noStrike" kern="1200" baseline="0">
                <a:solidFill>
                  <a:schemeClr val="tx2"/>
                </a:solidFill>
                <a:latin typeface="+mn-lt"/>
                <a:ea typeface="+mn-ea"/>
                <a:cs typeface="+mn-cs"/>
              </a:defRPr>
            </a:pPr>
            <a:r>
              <a:rPr lang="en-US" dirty="0" smtClean="0"/>
              <a:t>D5 K-3</a:t>
            </a:r>
            <a:r>
              <a:rPr lang="en-US" baseline="30000" dirty="0" smtClean="0"/>
              <a:t>rd</a:t>
            </a:r>
            <a:r>
              <a:rPr lang="en-US" dirty="0" smtClean="0"/>
              <a:t> Class</a:t>
            </a:r>
            <a:r>
              <a:rPr lang="en-US" baseline="0" dirty="0" smtClean="0"/>
              <a:t> Size Trends</a:t>
            </a:r>
            <a:endParaRPr lang="en-US" dirty="0"/>
          </a:p>
        </c:rich>
      </c:tx>
      <c:layout/>
      <c:overlay val="0"/>
      <c:spPr>
        <a:noFill/>
        <a:ln>
          <a:noFill/>
        </a:ln>
        <a:effectLst/>
      </c:spPr>
      <c:txPr>
        <a:bodyPr rot="0" spcFirstLastPara="1" vertOverflow="ellipsis" vert="horz" wrap="square" anchor="ctr" anchorCtr="1"/>
        <a:lstStyle/>
        <a:p>
          <a:pPr>
            <a:defRPr sz="2400" b="1" i="0" u="none" strike="noStrike" kern="1200" baseline="0">
              <a:solidFill>
                <a:schemeClr val="tx2"/>
              </a:solidFill>
              <a:latin typeface="+mn-lt"/>
              <a:ea typeface="+mn-ea"/>
              <a:cs typeface="+mn-cs"/>
            </a:defRPr>
          </a:pPr>
          <a:endParaRPr lang="en-US"/>
        </a:p>
      </c:txPr>
    </c:title>
    <c:autoTitleDeleted val="0"/>
    <c:plotArea>
      <c:layout/>
      <c:lineChart>
        <c:grouping val="standard"/>
        <c:varyColors val="0"/>
        <c:ser>
          <c:idx val="0"/>
          <c:order val="0"/>
          <c:tx>
            <c:strRef>
              <c:f>'D5'!$A$9</c:f>
              <c:strCache>
                <c:ptCount val="1"/>
                <c:pt idx="0">
                  <c:v>C4E goals</c:v>
                </c:pt>
              </c:strCache>
            </c:strRef>
          </c:tx>
          <c:spPr>
            <a:ln w="38100" cap="rnd">
              <a:solidFill>
                <a:schemeClr val="accent6">
                  <a:lumMod val="75000"/>
                </a:schemeClr>
              </a:solidFill>
              <a:round/>
            </a:ln>
            <a:effectLst/>
          </c:spPr>
          <c:marker>
            <c:symbol val="none"/>
          </c:marker>
          <c:dLbls>
            <c:dLbl>
              <c:idx val="3"/>
              <c:layout>
                <c:manualLayout>
                  <c:x val="-2.91820987654321E-2"/>
                  <c:y val="-2.4201297754447362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11"/>
              <c:layout>
                <c:manualLayout>
                  <c:x val="-3.2268518518518516E-2"/>
                  <c:y val="-2.1886482939632631E-2"/>
                </c:manualLayout>
              </c:layout>
              <c:dLblPos val="r"/>
              <c:showLegendKey val="0"/>
              <c:showVal val="1"/>
              <c:showCatName val="0"/>
              <c:showSerName val="0"/>
              <c:showPercent val="0"/>
              <c:showBubbleSize val="0"/>
              <c:extLst>
                <c:ext xmlns:c15="http://schemas.microsoft.com/office/drawing/2012/chart" uri="{CE6537A1-D6FC-4f65-9D91-7224C49458BB}">
                  <c15:layout>
                    <c:manualLayout>
                      <c:w val="4.7561728395061731E-2"/>
                      <c:h val="4.6504629629629632E-2"/>
                    </c:manualLayout>
                  </c15:layout>
                </c:ext>
              </c:extLst>
            </c:dLbl>
            <c:dLbl>
              <c:idx val="12"/>
              <c:layout>
                <c:manualLayout>
                  <c:x val="-3.5354938271604935E-2"/>
                  <c:y val="-2.4201297754447446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13"/>
              <c:layout>
                <c:manualLayout>
                  <c:x val="-4.0121026538349376E-2"/>
                  <c:y val="-2.4201297754447446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2"/>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2">
                          <a:lumMod val="35000"/>
                          <a:lumOff val="65000"/>
                        </a:schemeClr>
                      </a:solidFill>
                    </a:ln>
                    <a:effectLst/>
                  </c:spPr>
                </c15:leaderLines>
              </c:ext>
            </c:extLst>
          </c:dLbls>
          <c:cat>
            <c:strRef>
              <c:f>'D5'!$B$8:$O$8</c:f>
              <c:strCache>
                <c:ptCount val="14"/>
                <c:pt idx="0">
                  <c:v>Baseline</c:v>
                </c:pt>
                <c:pt idx="1">
                  <c:v>2007-8</c:v>
                </c:pt>
                <c:pt idx="2">
                  <c:v>2008-9</c:v>
                </c:pt>
                <c:pt idx="3">
                  <c:v>2009-10</c:v>
                </c:pt>
                <c:pt idx="4">
                  <c:v>2010-11</c:v>
                </c:pt>
                <c:pt idx="5">
                  <c:v>2011-12</c:v>
                </c:pt>
                <c:pt idx="6">
                  <c:v>2012-13</c:v>
                </c:pt>
                <c:pt idx="7">
                  <c:v>2013-14</c:v>
                </c:pt>
                <c:pt idx="8">
                  <c:v>2014-15</c:v>
                </c:pt>
                <c:pt idx="9">
                  <c:v>2015-16</c:v>
                </c:pt>
                <c:pt idx="10">
                  <c:v>2016-17</c:v>
                </c:pt>
                <c:pt idx="11">
                  <c:v>2017-18</c:v>
                </c:pt>
                <c:pt idx="12">
                  <c:v>2018-19</c:v>
                </c:pt>
                <c:pt idx="13">
                  <c:v>2019-20</c:v>
                </c:pt>
              </c:strCache>
            </c:strRef>
          </c:cat>
          <c:val>
            <c:numRef>
              <c:f>'D5'!$B$9:$O$9</c:f>
              <c:numCache>
                <c:formatCode>General</c:formatCode>
                <c:ptCount val="14"/>
                <c:pt idx="0">
                  <c:v>21</c:v>
                </c:pt>
                <c:pt idx="1">
                  <c:v>20.7</c:v>
                </c:pt>
                <c:pt idx="2">
                  <c:v>20.5</c:v>
                </c:pt>
                <c:pt idx="3">
                  <c:v>20.3</c:v>
                </c:pt>
                <c:pt idx="4">
                  <c:v>20.100000000000001</c:v>
                </c:pt>
                <c:pt idx="5">
                  <c:v>19.899999999999999</c:v>
                </c:pt>
                <c:pt idx="6">
                  <c:v>19.899999999999999</c:v>
                </c:pt>
                <c:pt idx="7">
                  <c:v>19.899999999999999</c:v>
                </c:pt>
                <c:pt idx="8">
                  <c:v>19.899999999999999</c:v>
                </c:pt>
                <c:pt idx="9">
                  <c:v>19.899999999999999</c:v>
                </c:pt>
                <c:pt idx="10">
                  <c:v>19.899999999999999</c:v>
                </c:pt>
                <c:pt idx="11">
                  <c:v>19.899999999999999</c:v>
                </c:pt>
                <c:pt idx="12">
                  <c:v>19.899999999999999</c:v>
                </c:pt>
                <c:pt idx="13">
                  <c:v>19.899999999999999</c:v>
                </c:pt>
              </c:numCache>
            </c:numRef>
          </c:val>
          <c:smooth val="0"/>
        </c:ser>
        <c:ser>
          <c:idx val="1"/>
          <c:order val="1"/>
          <c:tx>
            <c:strRef>
              <c:f>'D5'!$A$10</c:f>
              <c:strCache>
                <c:ptCount val="1"/>
                <c:pt idx="0">
                  <c:v>Citywide actual</c:v>
                </c:pt>
              </c:strCache>
            </c:strRef>
          </c:tx>
          <c:spPr>
            <a:ln w="38100" cap="rnd">
              <a:solidFill>
                <a:schemeClr val="tx1"/>
              </a:solidFill>
              <a:round/>
            </a:ln>
            <a:effectLst/>
          </c:spPr>
          <c:marker>
            <c:symbol val="none"/>
          </c:marker>
          <c:dLbls>
            <c:dLbl>
              <c:idx val="1"/>
              <c:layout>
                <c:manualLayout>
                  <c:x val="-3.689814814814818E-2"/>
                  <c:y val="-2.4201297754447362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2"/>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2">
                          <a:lumMod val="35000"/>
                          <a:lumOff val="65000"/>
                        </a:schemeClr>
                      </a:solidFill>
                    </a:ln>
                    <a:effectLst/>
                  </c:spPr>
                </c15:leaderLines>
              </c:ext>
            </c:extLst>
          </c:dLbls>
          <c:cat>
            <c:strRef>
              <c:f>'D5'!$B$8:$O$8</c:f>
              <c:strCache>
                <c:ptCount val="14"/>
                <c:pt idx="0">
                  <c:v>Baseline</c:v>
                </c:pt>
                <c:pt idx="1">
                  <c:v>2007-8</c:v>
                </c:pt>
                <c:pt idx="2">
                  <c:v>2008-9</c:v>
                </c:pt>
                <c:pt idx="3">
                  <c:v>2009-10</c:v>
                </c:pt>
                <c:pt idx="4">
                  <c:v>2010-11</c:v>
                </c:pt>
                <c:pt idx="5">
                  <c:v>2011-12</c:v>
                </c:pt>
                <c:pt idx="6">
                  <c:v>2012-13</c:v>
                </c:pt>
                <c:pt idx="7">
                  <c:v>2013-14</c:v>
                </c:pt>
                <c:pt idx="8">
                  <c:v>2014-15</c:v>
                </c:pt>
                <c:pt idx="9">
                  <c:v>2015-16</c:v>
                </c:pt>
                <c:pt idx="10">
                  <c:v>2016-17</c:v>
                </c:pt>
                <c:pt idx="11">
                  <c:v>2017-18</c:v>
                </c:pt>
                <c:pt idx="12">
                  <c:v>2018-19</c:v>
                </c:pt>
                <c:pt idx="13">
                  <c:v>2019-20</c:v>
                </c:pt>
              </c:strCache>
            </c:strRef>
          </c:cat>
          <c:val>
            <c:numRef>
              <c:f>'D5'!$B$10:$O$10</c:f>
              <c:numCache>
                <c:formatCode>General</c:formatCode>
                <c:ptCount val="14"/>
                <c:pt idx="0">
                  <c:v>21</c:v>
                </c:pt>
                <c:pt idx="1">
                  <c:v>20.9</c:v>
                </c:pt>
                <c:pt idx="2">
                  <c:v>21.4</c:v>
                </c:pt>
                <c:pt idx="3">
                  <c:v>22.1</c:v>
                </c:pt>
                <c:pt idx="4">
                  <c:v>22.9</c:v>
                </c:pt>
                <c:pt idx="5">
                  <c:v>23.9</c:v>
                </c:pt>
                <c:pt idx="6">
                  <c:v>24.5</c:v>
                </c:pt>
                <c:pt idx="7" formatCode="0.00">
                  <c:v>24.86</c:v>
                </c:pt>
                <c:pt idx="8" formatCode="0.0">
                  <c:v>24.70293504689128</c:v>
                </c:pt>
                <c:pt idx="9">
                  <c:v>24.6</c:v>
                </c:pt>
                <c:pt idx="10">
                  <c:v>24.2</c:v>
                </c:pt>
                <c:pt idx="11" formatCode="0.0">
                  <c:v>24</c:v>
                </c:pt>
                <c:pt idx="12" formatCode="0.0">
                  <c:v>23.9</c:v>
                </c:pt>
                <c:pt idx="13" formatCode="0.0">
                  <c:v>23.8</c:v>
                </c:pt>
              </c:numCache>
            </c:numRef>
          </c:val>
          <c:smooth val="0"/>
        </c:ser>
        <c:ser>
          <c:idx val="2"/>
          <c:order val="2"/>
          <c:tx>
            <c:strRef>
              <c:f>'D5'!$A$11</c:f>
              <c:strCache>
                <c:ptCount val="1"/>
                <c:pt idx="0">
                  <c:v>D5</c:v>
                </c:pt>
              </c:strCache>
            </c:strRef>
          </c:tx>
          <c:spPr>
            <a:ln w="38100" cap="rnd">
              <a:solidFill>
                <a:srgbClr val="C00000"/>
              </a:solidFill>
              <a:round/>
            </a:ln>
            <a:effectLst/>
          </c:spPr>
          <c:marker>
            <c:symbol val="none"/>
          </c:marker>
          <c:dLbls>
            <c:dLbl>
              <c:idx val="3"/>
              <c:layout>
                <c:manualLayout>
                  <c:x val="-3.072530864197531E-2"/>
                  <c:y val="3.1354257801108197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11"/>
              <c:layout>
                <c:manualLayout>
                  <c:x val="-3.2268518518518516E-2"/>
                  <c:y val="2.6724628171478564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2"/>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2">
                          <a:lumMod val="35000"/>
                          <a:lumOff val="65000"/>
                        </a:schemeClr>
                      </a:solidFill>
                    </a:ln>
                    <a:effectLst/>
                  </c:spPr>
                </c15:leaderLines>
              </c:ext>
            </c:extLst>
          </c:dLbls>
          <c:cat>
            <c:strRef>
              <c:f>'D5'!$B$8:$O$8</c:f>
              <c:strCache>
                <c:ptCount val="14"/>
                <c:pt idx="0">
                  <c:v>Baseline</c:v>
                </c:pt>
                <c:pt idx="1">
                  <c:v>2007-8</c:v>
                </c:pt>
                <c:pt idx="2">
                  <c:v>2008-9</c:v>
                </c:pt>
                <c:pt idx="3">
                  <c:v>2009-10</c:v>
                </c:pt>
                <c:pt idx="4">
                  <c:v>2010-11</c:v>
                </c:pt>
                <c:pt idx="5">
                  <c:v>2011-12</c:v>
                </c:pt>
                <c:pt idx="6">
                  <c:v>2012-13</c:v>
                </c:pt>
                <c:pt idx="7">
                  <c:v>2013-14</c:v>
                </c:pt>
                <c:pt idx="8">
                  <c:v>2014-15</c:v>
                </c:pt>
                <c:pt idx="9">
                  <c:v>2015-16</c:v>
                </c:pt>
                <c:pt idx="10">
                  <c:v>2016-17</c:v>
                </c:pt>
                <c:pt idx="11">
                  <c:v>2017-18</c:v>
                </c:pt>
                <c:pt idx="12">
                  <c:v>2018-19</c:v>
                </c:pt>
                <c:pt idx="13">
                  <c:v>2019-20</c:v>
                </c:pt>
              </c:strCache>
            </c:strRef>
          </c:cat>
          <c:val>
            <c:numRef>
              <c:f>'D5'!$B$11:$O$11</c:f>
              <c:numCache>
                <c:formatCode>General</c:formatCode>
                <c:ptCount val="14"/>
                <c:pt idx="0">
                  <c:v>19.7</c:v>
                </c:pt>
                <c:pt idx="1">
                  <c:v>19.100000000000001</c:v>
                </c:pt>
                <c:pt idx="2">
                  <c:v>18.899999999999999</c:v>
                </c:pt>
                <c:pt idx="3">
                  <c:v>20.100000000000001</c:v>
                </c:pt>
                <c:pt idx="4">
                  <c:v>20.9</c:v>
                </c:pt>
                <c:pt idx="5">
                  <c:v>21.6</c:v>
                </c:pt>
                <c:pt idx="6">
                  <c:v>21.4</c:v>
                </c:pt>
                <c:pt idx="7">
                  <c:v>20.85</c:v>
                </c:pt>
                <c:pt idx="8">
                  <c:v>21.3</c:v>
                </c:pt>
                <c:pt idx="9">
                  <c:v>21.4</c:v>
                </c:pt>
                <c:pt idx="10" formatCode="0.0">
                  <c:v>21.156716417910449</c:v>
                </c:pt>
                <c:pt idx="11" formatCode="0.0">
                  <c:v>19.551470588235293</c:v>
                </c:pt>
                <c:pt idx="12">
                  <c:v>19.2</c:v>
                </c:pt>
                <c:pt idx="13">
                  <c:v>19</c:v>
                </c:pt>
              </c:numCache>
            </c:numRef>
          </c:val>
          <c:smooth val="0"/>
        </c:ser>
        <c:dLbls>
          <c:dLblPos val="b"/>
          <c:showLegendKey val="0"/>
          <c:showVal val="1"/>
          <c:showCatName val="0"/>
          <c:showSerName val="0"/>
          <c:showPercent val="0"/>
          <c:showBubbleSize val="0"/>
        </c:dLbls>
        <c:smooth val="0"/>
        <c:axId val="450892064"/>
        <c:axId val="450890888"/>
      </c:lineChart>
      <c:catAx>
        <c:axId val="450892064"/>
        <c:scaling>
          <c:orientation val="minMax"/>
        </c:scaling>
        <c:delete val="0"/>
        <c:axPos val="b"/>
        <c:numFmt formatCode="General" sourceLinked="1"/>
        <c:majorTickMark val="out"/>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2"/>
                </a:solidFill>
                <a:latin typeface="+mn-lt"/>
                <a:ea typeface="+mn-ea"/>
                <a:cs typeface="+mn-cs"/>
              </a:defRPr>
            </a:pPr>
            <a:endParaRPr lang="en-US"/>
          </a:p>
        </c:txPr>
        <c:crossAx val="450890888"/>
        <c:crosses val="autoZero"/>
        <c:auto val="1"/>
        <c:lblAlgn val="ctr"/>
        <c:lblOffset val="100"/>
        <c:noMultiLvlLbl val="0"/>
      </c:catAx>
      <c:valAx>
        <c:axId val="450890888"/>
        <c:scaling>
          <c:orientation val="minMax"/>
          <c:max val="26"/>
          <c:min val="17"/>
        </c:scaling>
        <c:delete val="0"/>
        <c:axPos val="l"/>
        <c:majorGridlines>
          <c:spPr>
            <a:ln w="9525" cap="flat" cmpd="sng" algn="ctr">
              <a:solidFill>
                <a:schemeClr val="tx2">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2"/>
                </a:solidFill>
                <a:latin typeface="+mn-lt"/>
                <a:ea typeface="+mn-ea"/>
                <a:cs typeface="+mn-cs"/>
              </a:defRPr>
            </a:pPr>
            <a:endParaRPr lang="en-US"/>
          </a:p>
        </c:txPr>
        <c:crossAx val="450892064"/>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800" b="0" i="0" u="none" strike="noStrike" kern="1200" baseline="0">
              <a:solidFill>
                <a:schemeClr val="tx2"/>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31">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10.xml><?xml version="1.0" encoding="utf-8"?>
<cs:chartStyle xmlns:cs="http://schemas.microsoft.com/office/drawing/2012/chartStyle" xmlns:a="http://schemas.openxmlformats.org/drawingml/2006/main" id="231">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11.xml><?xml version="1.0" encoding="utf-8"?>
<cs:chartStyle xmlns:cs="http://schemas.microsoft.com/office/drawing/2012/chartStyle" xmlns:a="http://schemas.openxmlformats.org/drawingml/2006/main" id="231">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12.xml><?xml version="1.0" encoding="utf-8"?>
<cs:chartStyle xmlns:cs="http://schemas.microsoft.com/office/drawing/2012/chartStyle" xmlns:a="http://schemas.openxmlformats.org/drawingml/2006/main" id="231">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2.xml><?xml version="1.0" encoding="utf-8"?>
<cs:chartStyle xmlns:cs="http://schemas.microsoft.com/office/drawing/2012/chartStyle" xmlns:a="http://schemas.openxmlformats.org/drawingml/2006/main" id="231">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3.xml><?xml version="1.0" encoding="utf-8"?>
<cs:chartStyle xmlns:cs="http://schemas.microsoft.com/office/drawing/2012/chartStyle" xmlns:a="http://schemas.openxmlformats.org/drawingml/2006/main" id="231">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4.xml><?xml version="1.0" encoding="utf-8"?>
<cs:chartStyle xmlns:cs="http://schemas.microsoft.com/office/drawing/2012/chartStyle" xmlns:a="http://schemas.openxmlformats.org/drawingml/2006/main" id="231">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5.xml><?xml version="1.0" encoding="utf-8"?>
<cs:chartStyle xmlns:cs="http://schemas.microsoft.com/office/drawing/2012/chartStyle" xmlns:a="http://schemas.openxmlformats.org/drawingml/2006/main" id="231">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6.xml><?xml version="1.0" encoding="utf-8"?>
<cs:chartStyle xmlns:cs="http://schemas.microsoft.com/office/drawing/2012/chartStyle" xmlns:a="http://schemas.openxmlformats.org/drawingml/2006/main" id="231">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7.xml><?xml version="1.0" encoding="utf-8"?>
<cs:chartStyle xmlns:cs="http://schemas.microsoft.com/office/drawing/2012/chartStyle" xmlns:a="http://schemas.openxmlformats.org/drawingml/2006/main" id="231">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8.xml><?xml version="1.0" encoding="utf-8"?>
<cs:chartStyle xmlns:cs="http://schemas.microsoft.com/office/drawing/2012/chartStyle" xmlns:a="http://schemas.openxmlformats.org/drawingml/2006/main" id="231">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9.xml><?xml version="1.0" encoding="utf-8"?>
<cs:chartStyle xmlns:cs="http://schemas.microsoft.com/office/drawing/2012/chartStyle" xmlns:a="http://schemas.openxmlformats.org/drawingml/2006/main" id="231">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8658EB3-F8BD-4201-9DF3-A56CFD25A35B}" type="datetimeFigureOut">
              <a:rPr lang="en-US" smtClean="0"/>
              <a:t>12/20/2019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8747CB-E137-4047-8B96-2856C79EA68A}" type="slidenum">
              <a:rPr lang="en-US" smtClean="0"/>
              <a:t>‹#›</a:t>
            </a:fld>
            <a:endParaRPr lang="en-US"/>
          </a:p>
        </p:txBody>
      </p:sp>
    </p:spTree>
    <p:extLst>
      <p:ext uri="{BB962C8B-B14F-4D97-AF65-F5344CB8AC3E}">
        <p14:creationId xmlns:p14="http://schemas.microsoft.com/office/powerpoint/2010/main" val="20955896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8658EB3-F8BD-4201-9DF3-A56CFD25A35B}" type="datetimeFigureOut">
              <a:rPr lang="en-US" smtClean="0"/>
              <a:t>12/20/2019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8747CB-E137-4047-8B96-2856C79EA68A}" type="slidenum">
              <a:rPr lang="en-US" smtClean="0"/>
              <a:t>‹#›</a:t>
            </a:fld>
            <a:endParaRPr lang="en-US"/>
          </a:p>
        </p:txBody>
      </p:sp>
    </p:spTree>
    <p:extLst>
      <p:ext uri="{BB962C8B-B14F-4D97-AF65-F5344CB8AC3E}">
        <p14:creationId xmlns:p14="http://schemas.microsoft.com/office/powerpoint/2010/main" val="19173693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8658EB3-F8BD-4201-9DF3-A56CFD25A35B}" type="datetimeFigureOut">
              <a:rPr lang="en-US" smtClean="0"/>
              <a:t>12/20/2019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8747CB-E137-4047-8B96-2856C79EA68A}" type="slidenum">
              <a:rPr lang="en-US" smtClean="0"/>
              <a:t>‹#›</a:t>
            </a:fld>
            <a:endParaRPr lang="en-US"/>
          </a:p>
        </p:txBody>
      </p:sp>
    </p:spTree>
    <p:extLst>
      <p:ext uri="{BB962C8B-B14F-4D97-AF65-F5344CB8AC3E}">
        <p14:creationId xmlns:p14="http://schemas.microsoft.com/office/powerpoint/2010/main" val="9292127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A02957E-13FF-471D-89A3-46101C1E205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BFD43F2E-B81E-4B68-96B3-B8C140F0DD8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50592C77-43CA-4358-ADE9-FB31A6708F05}"/>
              </a:ext>
            </a:extLst>
          </p:cNvPr>
          <p:cNvSpPr>
            <a:spLocks noGrp="1"/>
          </p:cNvSpPr>
          <p:nvPr>
            <p:ph type="dt" sz="half" idx="10"/>
          </p:nvPr>
        </p:nvSpPr>
        <p:spPr/>
        <p:txBody>
          <a:bodyPr/>
          <a:lstStyle/>
          <a:p>
            <a:fld id="{B54BA4A9-3DFD-424E-BD13-C79258E54CA7}" type="datetimeFigureOut">
              <a:rPr lang="en-US" smtClean="0">
                <a:solidFill>
                  <a:prstClr val="black">
                    <a:tint val="75000"/>
                  </a:prstClr>
                </a:solidFill>
              </a:rPr>
              <a:pPr/>
              <a:t>12/20/2019</a:t>
            </a:fld>
            <a:endParaRPr lang="en-US" dirty="0">
              <a:solidFill>
                <a:prstClr val="black">
                  <a:tint val="75000"/>
                </a:prstClr>
              </a:solidFill>
            </a:endParaRPr>
          </a:p>
        </p:txBody>
      </p:sp>
      <p:sp>
        <p:nvSpPr>
          <p:cNvPr id="5" name="Footer Placeholder 4">
            <a:extLst>
              <a:ext uri="{FF2B5EF4-FFF2-40B4-BE49-F238E27FC236}">
                <a16:creationId xmlns:a16="http://schemas.microsoft.com/office/drawing/2014/main" xmlns="" id="{2CCE0314-726B-4160-9D71-0745B225EC23}"/>
              </a:ext>
            </a:extLst>
          </p:cNvPr>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a:extLst>
              <a:ext uri="{FF2B5EF4-FFF2-40B4-BE49-F238E27FC236}">
                <a16:creationId xmlns:a16="http://schemas.microsoft.com/office/drawing/2014/main" xmlns="" id="{A241F8D9-75C1-4550-989C-6F4D804D4FD8}"/>
              </a:ext>
            </a:extLst>
          </p:cNvPr>
          <p:cNvSpPr>
            <a:spLocks noGrp="1"/>
          </p:cNvSpPr>
          <p:nvPr>
            <p:ph type="sldNum" sz="quarter" idx="12"/>
          </p:nvPr>
        </p:nvSpPr>
        <p:spPr/>
        <p:txBody>
          <a:bodyPr/>
          <a:lstStyle/>
          <a:p>
            <a:fld id="{3D34C711-BBA2-4F77-B12C-1426B82A205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2136436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80CBDAD-46E8-40A1-9F2A-0C59E01748F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29469BC8-A5EC-4805-A76A-017C685DE40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89117C1B-715A-46D1-B8F8-DBEF6194F290}"/>
              </a:ext>
            </a:extLst>
          </p:cNvPr>
          <p:cNvSpPr>
            <a:spLocks noGrp="1"/>
          </p:cNvSpPr>
          <p:nvPr>
            <p:ph type="dt" sz="half" idx="10"/>
          </p:nvPr>
        </p:nvSpPr>
        <p:spPr/>
        <p:txBody>
          <a:bodyPr/>
          <a:lstStyle/>
          <a:p>
            <a:fld id="{B54BA4A9-3DFD-424E-BD13-C79258E54CA7}" type="datetimeFigureOut">
              <a:rPr lang="en-US" smtClean="0">
                <a:solidFill>
                  <a:prstClr val="black">
                    <a:tint val="75000"/>
                  </a:prstClr>
                </a:solidFill>
              </a:rPr>
              <a:pPr/>
              <a:t>12/20/2019</a:t>
            </a:fld>
            <a:endParaRPr lang="en-US" dirty="0">
              <a:solidFill>
                <a:prstClr val="black">
                  <a:tint val="75000"/>
                </a:prstClr>
              </a:solidFill>
            </a:endParaRPr>
          </a:p>
        </p:txBody>
      </p:sp>
      <p:sp>
        <p:nvSpPr>
          <p:cNvPr id="5" name="Footer Placeholder 4">
            <a:extLst>
              <a:ext uri="{FF2B5EF4-FFF2-40B4-BE49-F238E27FC236}">
                <a16:creationId xmlns:a16="http://schemas.microsoft.com/office/drawing/2014/main" xmlns="" id="{96EA75ED-D139-4481-BD93-B16337E778BC}"/>
              </a:ext>
            </a:extLst>
          </p:cNvPr>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a:extLst>
              <a:ext uri="{FF2B5EF4-FFF2-40B4-BE49-F238E27FC236}">
                <a16:creationId xmlns:a16="http://schemas.microsoft.com/office/drawing/2014/main" xmlns="" id="{25E4FF2F-D3B0-47B1-B081-ED48552217F9}"/>
              </a:ext>
            </a:extLst>
          </p:cNvPr>
          <p:cNvSpPr>
            <a:spLocks noGrp="1"/>
          </p:cNvSpPr>
          <p:nvPr>
            <p:ph type="sldNum" sz="quarter" idx="12"/>
          </p:nvPr>
        </p:nvSpPr>
        <p:spPr/>
        <p:txBody>
          <a:bodyPr/>
          <a:lstStyle/>
          <a:p>
            <a:fld id="{3D34C711-BBA2-4F77-B12C-1426B82A205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8277097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758A1BA-B27F-4578-A877-62A773518A1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E5752AA4-E2A6-4C21-97B7-6254C8AB5E3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06659373-2B22-496F-A56E-DDFAE8FBC00D}"/>
              </a:ext>
            </a:extLst>
          </p:cNvPr>
          <p:cNvSpPr>
            <a:spLocks noGrp="1"/>
          </p:cNvSpPr>
          <p:nvPr>
            <p:ph type="dt" sz="half" idx="10"/>
          </p:nvPr>
        </p:nvSpPr>
        <p:spPr/>
        <p:txBody>
          <a:bodyPr/>
          <a:lstStyle/>
          <a:p>
            <a:fld id="{B54BA4A9-3DFD-424E-BD13-C79258E54CA7}" type="datetimeFigureOut">
              <a:rPr lang="en-US" smtClean="0">
                <a:solidFill>
                  <a:prstClr val="black">
                    <a:tint val="75000"/>
                  </a:prstClr>
                </a:solidFill>
              </a:rPr>
              <a:pPr/>
              <a:t>12/20/2019</a:t>
            </a:fld>
            <a:endParaRPr lang="en-US" dirty="0">
              <a:solidFill>
                <a:prstClr val="black">
                  <a:tint val="75000"/>
                </a:prstClr>
              </a:solidFill>
            </a:endParaRPr>
          </a:p>
        </p:txBody>
      </p:sp>
      <p:sp>
        <p:nvSpPr>
          <p:cNvPr id="5" name="Footer Placeholder 4">
            <a:extLst>
              <a:ext uri="{FF2B5EF4-FFF2-40B4-BE49-F238E27FC236}">
                <a16:creationId xmlns:a16="http://schemas.microsoft.com/office/drawing/2014/main" xmlns="" id="{59F2B67A-0AAE-4938-B3E2-4BDD1CF6B071}"/>
              </a:ext>
            </a:extLst>
          </p:cNvPr>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a:extLst>
              <a:ext uri="{FF2B5EF4-FFF2-40B4-BE49-F238E27FC236}">
                <a16:creationId xmlns:a16="http://schemas.microsoft.com/office/drawing/2014/main" xmlns="" id="{AF2FBC0D-B48E-491E-8CAB-7F686F8C7625}"/>
              </a:ext>
            </a:extLst>
          </p:cNvPr>
          <p:cNvSpPr>
            <a:spLocks noGrp="1"/>
          </p:cNvSpPr>
          <p:nvPr>
            <p:ph type="sldNum" sz="quarter" idx="12"/>
          </p:nvPr>
        </p:nvSpPr>
        <p:spPr/>
        <p:txBody>
          <a:bodyPr/>
          <a:lstStyle/>
          <a:p>
            <a:fld id="{3D34C711-BBA2-4F77-B12C-1426B82A205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605206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5577359-8051-4BED-8AE9-4066FB1A6E5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63FA151D-124E-4EF5-9ED2-1268545663A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BF8D2745-EF94-421E-B299-42369FD5577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7CAD6B61-525A-4824-A80F-E56F8F81B7A8}"/>
              </a:ext>
            </a:extLst>
          </p:cNvPr>
          <p:cNvSpPr>
            <a:spLocks noGrp="1"/>
          </p:cNvSpPr>
          <p:nvPr>
            <p:ph type="dt" sz="half" idx="10"/>
          </p:nvPr>
        </p:nvSpPr>
        <p:spPr/>
        <p:txBody>
          <a:bodyPr/>
          <a:lstStyle/>
          <a:p>
            <a:fld id="{B54BA4A9-3DFD-424E-BD13-C79258E54CA7}" type="datetimeFigureOut">
              <a:rPr lang="en-US" smtClean="0">
                <a:solidFill>
                  <a:prstClr val="black">
                    <a:tint val="75000"/>
                  </a:prstClr>
                </a:solidFill>
              </a:rPr>
              <a:pPr/>
              <a:t>12/20/2019</a:t>
            </a:fld>
            <a:endParaRPr lang="en-US" dirty="0">
              <a:solidFill>
                <a:prstClr val="black">
                  <a:tint val="75000"/>
                </a:prstClr>
              </a:solidFill>
            </a:endParaRPr>
          </a:p>
        </p:txBody>
      </p:sp>
      <p:sp>
        <p:nvSpPr>
          <p:cNvPr id="6" name="Footer Placeholder 5">
            <a:extLst>
              <a:ext uri="{FF2B5EF4-FFF2-40B4-BE49-F238E27FC236}">
                <a16:creationId xmlns:a16="http://schemas.microsoft.com/office/drawing/2014/main" xmlns="" id="{C8E88936-F991-48E0-BFC8-C6A1B91E4F2D}"/>
              </a:ext>
            </a:extLst>
          </p:cNvPr>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a:extLst>
              <a:ext uri="{FF2B5EF4-FFF2-40B4-BE49-F238E27FC236}">
                <a16:creationId xmlns:a16="http://schemas.microsoft.com/office/drawing/2014/main" xmlns="" id="{0E50BF6F-8087-4609-AD72-ABA974DF6BAC}"/>
              </a:ext>
            </a:extLst>
          </p:cNvPr>
          <p:cNvSpPr>
            <a:spLocks noGrp="1"/>
          </p:cNvSpPr>
          <p:nvPr>
            <p:ph type="sldNum" sz="quarter" idx="12"/>
          </p:nvPr>
        </p:nvSpPr>
        <p:spPr/>
        <p:txBody>
          <a:bodyPr/>
          <a:lstStyle/>
          <a:p>
            <a:fld id="{3D34C711-BBA2-4F77-B12C-1426B82A205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7546231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D86BABF-7994-4475-AE6E-452BE6C4293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ADF08246-CCAA-49EF-8CF5-D3A467C3223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D06F0BE2-3B20-44CD-B96B-9C2D6C95FDD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AE0473CD-B002-4C29-995A-21C0C17CB6E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003F95EC-75B0-463C-925A-80C2D8C7BBF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7DE34CA8-A02B-439E-9832-28374D3F390C}"/>
              </a:ext>
            </a:extLst>
          </p:cNvPr>
          <p:cNvSpPr>
            <a:spLocks noGrp="1"/>
          </p:cNvSpPr>
          <p:nvPr>
            <p:ph type="dt" sz="half" idx="10"/>
          </p:nvPr>
        </p:nvSpPr>
        <p:spPr/>
        <p:txBody>
          <a:bodyPr/>
          <a:lstStyle/>
          <a:p>
            <a:fld id="{B54BA4A9-3DFD-424E-BD13-C79258E54CA7}" type="datetimeFigureOut">
              <a:rPr lang="en-US" smtClean="0">
                <a:solidFill>
                  <a:prstClr val="black">
                    <a:tint val="75000"/>
                  </a:prstClr>
                </a:solidFill>
              </a:rPr>
              <a:pPr/>
              <a:t>12/20/2019</a:t>
            </a:fld>
            <a:endParaRPr lang="en-US" dirty="0">
              <a:solidFill>
                <a:prstClr val="black">
                  <a:tint val="75000"/>
                </a:prstClr>
              </a:solidFill>
            </a:endParaRPr>
          </a:p>
        </p:txBody>
      </p:sp>
      <p:sp>
        <p:nvSpPr>
          <p:cNvPr id="8" name="Footer Placeholder 7">
            <a:extLst>
              <a:ext uri="{FF2B5EF4-FFF2-40B4-BE49-F238E27FC236}">
                <a16:creationId xmlns:a16="http://schemas.microsoft.com/office/drawing/2014/main" xmlns="" id="{8CFD1BAD-35AD-47D6-9483-344732529308}"/>
              </a:ext>
            </a:extLst>
          </p:cNvPr>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a:extLst>
              <a:ext uri="{FF2B5EF4-FFF2-40B4-BE49-F238E27FC236}">
                <a16:creationId xmlns:a16="http://schemas.microsoft.com/office/drawing/2014/main" xmlns="" id="{A6AFF060-67D7-4D38-8AE8-3B955798BF1C}"/>
              </a:ext>
            </a:extLst>
          </p:cNvPr>
          <p:cNvSpPr>
            <a:spLocks noGrp="1"/>
          </p:cNvSpPr>
          <p:nvPr>
            <p:ph type="sldNum" sz="quarter" idx="12"/>
          </p:nvPr>
        </p:nvSpPr>
        <p:spPr/>
        <p:txBody>
          <a:bodyPr/>
          <a:lstStyle/>
          <a:p>
            <a:fld id="{3D34C711-BBA2-4F77-B12C-1426B82A205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7367509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9979D17-9518-4E5C-9861-2FEA26F0F7B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F8129E2F-BCC8-4608-8DA5-4C4F8CF343FA}"/>
              </a:ext>
            </a:extLst>
          </p:cNvPr>
          <p:cNvSpPr>
            <a:spLocks noGrp="1"/>
          </p:cNvSpPr>
          <p:nvPr>
            <p:ph type="dt" sz="half" idx="10"/>
          </p:nvPr>
        </p:nvSpPr>
        <p:spPr/>
        <p:txBody>
          <a:bodyPr/>
          <a:lstStyle/>
          <a:p>
            <a:fld id="{B54BA4A9-3DFD-424E-BD13-C79258E54CA7}" type="datetimeFigureOut">
              <a:rPr lang="en-US" smtClean="0">
                <a:solidFill>
                  <a:prstClr val="black">
                    <a:tint val="75000"/>
                  </a:prstClr>
                </a:solidFill>
              </a:rPr>
              <a:pPr/>
              <a:t>12/20/2019</a:t>
            </a:fld>
            <a:endParaRPr lang="en-US" dirty="0">
              <a:solidFill>
                <a:prstClr val="black">
                  <a:tint val="75000"/>
                </a:prstClr>
              </a:solidFill>
            </a:endParaRPr>
          </a:p>
        </p:txBody>
      </p:sp>
      <p:sp>
        <p:nvSpPr>
          <p:cNvPr id="4" name="Footer Placeholder 3">
            <a:extLst>
              <a:ext uri="{FF2B5EF4-FFF2-40B4-BE49-F238E27FC236}">
                <a16:creationId xmlns:a16="http://schemas.microsoft.com/office/drawing/2014/main" xmlns="" id="{51F24C0F-2648-4E50-89B2-878CA3603EFF}"/>
              </a:ext>
            </a:extLst>
          </p:cNvPr>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a:extLst>
              <a:ext uri="{FF2B5EF4-FFF2-40B4-BE49-F238E27FC236}">
                <a16:creationId xmlns:a16="http://schemas.microsoft.com/office/drawing/2014/main" xmlns="" id="{6F290DF9-028D-4AB8-A58C-6CBC58805A68}"/>
              </a:ext>
            </a:extLst>
          </p:cNvPr>
          <p:cNvSpPr>
            <a:spLocks noGrp="1"/>
          </p:cNvSpPr>
          <p:nvPr>
            <p:ph type="sldNum" sz="quarter" idx="12"/>
          </p:nvPr>
        </p:nvSpPr>
        <p:spPr/>
        <p:txBody>
          <a:bodyPr/>
          <a:lstStyle/>
          <a:p>
            <a:fld id="{3D34C711-BBA2-4F77-B12C-1426B82A205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86066828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F810EB8A-DFBE-41E0-848C-44F9CC7267D0}"/>
              </a:ext>
            </a:extLst>
          </p:cNvPr>
          <p:cNvSpPr>
            <a:spLocks noGrp="1"/>
          </p:cNvSpPr>
          <p:nvPr>
            <p:ph type="dt" sz="half" idx="10"/>
          </p:nvPr>
        </p:nvSpPr>
        <p:spPr/>
        <p:txBody>
          <a:bodyPr/>
          <a:lstStyle/>
          <a:p>
            <a:fld id="{B54BA4A9-3DFD-424E-BD13-C79258E54CA7}" type="datetimeFigureOut">
              <a:rPr lang="en-US" smtClean="0">
                <a:solidFill>
                  <a:prstClr val="black">
                    <a:tint val="75000"/>
                  </a:prstClr>
                </a:solidFill>
              </a:rPr>
              <a:pPr/>
              <a:t>12/20/2019</a:t>
            </a:fld>
            <a:endParaRPr lang="en-US" dirty="0">
              <a:solidFill>
                <a:prstClr val="black">
                  <a:tint val="75000"/>
                </a:prstClr>
              </a:solidFill>
            </a:endParaRPr>
          </a:p>
        </p:txBody>
      </p:sp>
      <p:sp>
        <p:nvSpPr>
          <p:cNvPr id="3" name="Footer Placeholder 2">
            <a:extLst>
              <a:ext uri="{FF2B5EF4-FFF2-40B4-BE49-F238E27FC236}">
                <a16:creationId xmlns:a16="http://schemas.microsoft.com/office/drawing/2014/main" xmlns="" id="{56D39BFD-7799-4366-96AA-25678FAA1E45}"/>
              </a:ext>
            </a:extLst>
          </p:cNvPr>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a:extLst>
              <a:ext uri="{FF2B5EF4-FFF2-40B4-BE49-F238E27FC236}">
                <a16:creationId xmlns:a16="http://schemas.microsoft.com/office/drawing/2014/main" xmlns="" id="{34196F7D-11D6-4FF5-B6D6-3101C5AEE365}"/>
              </a:ext>
            </a:extLst>
          </p:cNvPr>
          <p:cNvSpPr>
            <a:spLocks noGrp="1"/>
          </p:cNvSpPr>
          <p:nvPr>
            <p:ph type="sldNum" sz="quarter" idx="12"/>
          </p:nvPr>
        </p:nvSpPr>
        <p:spPr/>
        <p:txBody>
          <a:bodyPr/>
          <a:lstStyle/>
          <a:p>
            <a:fld id="{3D34C711-BBA2-4F77-B12C-1426B82A205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55697657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D789565-1E80-488A-A0B2-5F397FE6E83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E331C5E3-708E-4EF0-82FD-28FC7AF8B28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568B854A-F328-4221-AA3D-1684F824884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78FBFAD7-459A-4FFB-A235-49BAF9692553}"/>
              </a:ext>
            </a:extLst>
          </p:cNvPr>
          <p:cNvSpPr>
            <a:spLocks noGrp="1"/>
          </p:cNvSpPr>
          <p:nvPr>
            <p:ph type="dt" sz="half" idx="10"/>
          </p:nvPr>
        </p:nvSpPr>
        <p:spPr/>
        <p:txBody>
          <a:bodyPr/>
          <a:lstStyle/>
          <a:p>
            <a:fld id="{B54BA4A9-3DFD-424E-BD13-C79258E54CA7}" type="datetimeFigureOut">
              <a:rPr lang="en-US" smtClean="0">
                <a:solidFill>
                  <a:prstClr val="black">
                    <a:tint val="75000"/>
                  </a:prstClr>
                </a:solidFill>
              </a:rPr>
              <a:pPr/>
              <a:t>12/20/2019</a:t>
            </a:fld>
            <a:endParaRPr lang="en-US" dirty="0">
              <a:solidFill>
                <a:prstClr val="black">
                  <a:tint val="75000"/>
                </a:prstClr>
              </a:solidFill>
            </a:endParaRPr>
          </a:p>
        </p:txBody>
      </p:sp>
      <p:sp>
        <p:nvSpPr>
          <p:cNvPr id="6" name="Footer Placeholder 5">
            <a:extLst>
              <a:ext uri="{FF2B5EF4-FFF2-40B4-BE49-F238E27FC236}">
                <a16:creationId xmlns:a16="http://schemas.microsoft.com/office/drawing/2014/main" xmlns="" id="{F0758291-D01F-4B6E-843B-76C8B6D5641F}"/>
              </a:ext>
            </a:extLst>
          </p:cNvPr>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a:extLst>
              <a:ext uri="{FF2B5EF4-FFF2-40B4-BE49-F238E27FC236}">
                <a16:creationId xmlns:a16="http://schemas.microsoft.com/office/drawing/2014/main" xmlns="" id="{9CEC3781-BC6B-4651-BA3F-33BD5AC7FB6A}"/>
              </a:ext>
            </a:extLst>
          </p:cNvPr>
          <p:cNvSpPr>
            <a:spLocks noGrp="1"/>
          </p:cNvSpPr>
          <p:nvPr>
            <p:ph type="sldNum" sz="quarter" idx="12"/>
          </p:nvPr>
        </p:nvSpPr>
        <p:spPr/>
        <p:txBody>
          <a:bodyPr/>
          <a:lstStyle/>
          <a:p>
            <a:fld id="{3D34C711-BBA2-4F77-B12C-1426B82A205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3902730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8658EB3-F8BD-4201-9DF3-A56CFD25A35B}" type="datetimeFigureOut">
              <a:rPr lang="en-US" smtClean="0"/>
              <a:t>12/20/2019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8747CB-E137-4047-8B96-2856C79EA68A}" type="slidenum">
              <a:rPr lang="en-US" smtClean="0"/>
              <a:t>‹#›</a:t>
            </a:fld>
            <a:endParaRPr lang="en-US"/>
          </a:p>
        </p:txBody>
      </p:sp>
    </p:spTree>
    <p:extLst>
      <p:ext uri="{BB962C8B-B14F-4D97-AF65-F5344CB8AC3E}">
        <p14:creationId xmlns:p14="http://schemas.microsoft.com/office/powerpoint/2010/main" val="211925715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7BCDB3B-6304-4770-BC62-CE450973950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DB5B3BD3-7DD7-4AD1-8578-71513D47D5D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xmlns="" id="{FCA3BC78-BB39-466D-8B3B-3B70023F4E0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E939D62C-4EA0-4AB7-B1E2-3D2C53D62DBB}"/>
              </a:ext>
            </a:extLst>
          </p:cNvPr>
          <p:cNvSpPr>
            <a:spLocks noGrp="1"/>
          </p:cNvSpPr>
          <p:nvPr>
            <p:ph type="dt" sz="half" idx="10"/>
          </p:nvPr>
        </p:nvSpPr>
        <p:spPr/>
        <p:txBody>
          <a:bodyPr/>
          <a:lstStyle/>
          <a:p>
            <a:fld id="{B54BA4A9-3DFD-424E-BD13-C79258E54CA7}" type="datetimeFigureOut">
              <a:rPr lang="en-US" smtClean="0">
                <a:solidFill>
                  <a:prstClr val="black">
                    <a:tint val="75000"/>
                  </a:prstClr>
                </a:solidFill>
              </a:rPr>
              <a:pPr/>
              <a:t>12/20/2019</a:t>
            </a:fld>
            <a:endParaRPr lang="en-US" dirty="0">
              <a:solidFill>
                <a:prstClr val="black">
                  <a:tint val="75000"/>
                </a:prstClr>
              </a:solidFill>
            </a:endParaRPr>
          </a:p>
        </p:txBody>
      </p:sp>
      <p:sp>
        <p:nvSpPr>
          <p:cNvPr id="6" name="Footer Placeholder 5">
            <a:extLst>
              <a:ext uri="{FF2B5EF4-FFF2-40B4-BE49-F238E27FC236}">
                <a16:creationId xmlns:a16="http://schemas.microsoft.com/office/drawing/2014/main" xmlns="" id="{40EEECF6-ACC6-43E4-AF9D-14846679588B}"/>
              </a:ext>
            </a:extLst>
          </p:cNvPr>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a:extLst>
              <a:ext uri="{FF2B5EF4-FFF2-40B4-BE49-F238E27FC236}">
                <a16:creationId xmlns:a16="http://schemas.microsoft.com/office/drawing/2014/main" xmlns="" id="{F1B0454C-5C6D-4F02-B779-7F6F91A5465C}"/>
              </a:ext>
            </a:extLst>
          </p:cNvPr>
          <p:cNvSpPr>
            <a:spLocks noGrp="1"/>
          </p:cNvSpPr>
          <p:nvPr>
            <p:ph type="sldNum" sz="quarter" idx="12"/>
          </p:nvPr>
        </p:nvSpPr>
        <p:spPr/>
        <p:txBody>
          <a:bodyPr/>
          <a:lstStyle/>
          <a:p>
            <a:fld id="{3D34C711-BBA2-4F77-B12C-1426B82A205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1391790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A5CD807-63EC-4F72-81D0-07EAE07F8BC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FFE66380-5D1A-4353-AAED-5FDB0A82680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BD20F944-7F3C-4964-B384-202515B0824F}"/>
              </a:ext>
            </a:extLst>
          </p:cNvPr>
          <p:cNvSpPr>
            <a:spLocks noGrp="1"/>
          </p:cNvSpPr>
          <p:nvPr>
            <p:ph type="dt" sz="half" idx="10"/>
          </p:nvPr>
        </p:nvSpPr>
        <p:spPr/>
        <p:txBody>
          <a:bodyPr/>
          <a:lstStyle/>
          <a:p>
            <a:fld id="{B54BA4A9-3DFD-424E-BD13-C79258E54CA7}" type="datetimeFigureOut">
              <a:rPr lang="en-US" smtClean="0">
                <a:solidFill>
                  <a:prstClr val="black">
                    <a:tint val="75000"/>
                  </a:prstClr>
                </a:solidFill>
              </a:rPr>
              <a:pPr/>
              <a:t>12/20/2019</a:t>
            </a:fld>
            <a:endParaRPr lang="en-US" dirty="0">
              <a:solidFill>
                <a:prstClr val="black">
                  <a:tint val="75000"/>
                </a:prstClr>
              </a:solidFill>
            </a:endParaRPr>
          </a:p>
        </p:txBody>
      </p:sp>
      <p:sp>
        <p:nvSpPr>
          <p:cNvPr id="5" name="Footer Placeholder 4">
            <a:extLst>
              <a:ext uri="{FF2B5EF4-FFF2-40B4-BE49-F238E27FC236}">
                <a16:creationId xmlns:a16="http://schemas.microsoft.com/office/drawing/2014/main" xmlns="" id="{9BFA64A1-A13C-4B86-AFC6-65DC0A2DBFF5}"/>
              </a:ext>
            </a:extLst>
          </p:cNvPr>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a:extLst>
              <a:ext uri="{FF2B5EF4-FFF2-40B4-BE49-F238E27FC236}">
                <a16:creationId xmlns:a16="http://schemas.microsoft.com/office/drawing/2014/main" xmlns="" id="{FF584235-ADAE-46AB-8F43-7442BD92982B}"/>
              </a:ext>
            </a:extLst>
          </p:cNvPr>
          <p:cNvSpPr>
            <a:spLocks noGrp="1"/>
          </p:cNvSpPr>
          <p:nvPr>
            <p:ph type="sldNum" sz="quarter" idx="12"/>
          </p:nvPr>
        </p:nvSpPr>
        <p:spPr/>
        <p:txBody>
          <a:bodyPr/>
          <a:lstStyle/>
          <a:p>
            <a:fld id="{3D34C711-BBA2-4F77-B12C-1426B82A205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9698114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81ED70F3-66B4-4CD9-ADE8-3BF18BF19C1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6D044D97-F224-42DB-931E-CC4A7A2084D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D2DE66DA-68AA-40C7-A83D-4186C17E7C7E}"/>
              </a:ext>
            </a:extLst>
          </p:cNvPr>
          <p:cNvSpPr>
            <a:spLocks noGrp="1"/>
          </p:cNvSpPr>
          <p:nvPr>
            <p:ph type="dt" sz="half" idx="10"/>
          </p:nvPr>
        </p:nvSpPr>
        <p:spPr/>
        <p:txBody>
          <a:bodyPr/>
          <a:lstStyle/>
          <a:p>
            <a:fld id="{B54BA4A9-3DFD-424E-BD13-C79258E54CA7}" type="datetimeFigureOut">
              <a:rPr lang="en-US" smtClean="0">
                <a:solidFill>
                  <a:prstClr val="black">
                    <a:tint val="75000"/>
                  </a:prstClr>
                </a:solidFill>
              </a:rPr>
              <a:pPr/>
              <a:t>12/20/2019</a:t>
            </a:fld>
            <a:endParaRPr lang="en-US" dirty="0">
              <a:solidFill>
                <a:prstClr val="black">
                  <a:tint val="75000"/>
                </a:prstClr>
              </a:solidFill>
            </a:endParaRPr>
          </a:p>
        </p:txBody>
      </p:sp>
      <p:sp>
        <p:nvSpPr>
          <p:cNvPr id="5" name="Footer Placeholder 4">
            <a:extLst>
              <a:ext uri="{FF2B5EF4-FFF2-40B4-BE49-F238E27FC236}">
                <a16:creationId xmlns:a16="http://schemas.microsoft.com/office/drawing/2014/main" xmlns="" id="{953179AD-3F3A-4F24-9FEF-A4AB203F9142}"/>
              </a:ext>
            </a:extLst>
          </p:cNvPr>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a:extLst>
              <a:ext uri="{FF2B5EF4-FFF2-40B4-BE49-F238E27FC236}">
                <a16:creationId xmlns:a16="http://schemas.microsoft.com/office/drawing/2014/main" xmlns="" id="{C29B3584-482F-47DA-BEF0-C6F37A7E798F}"/>
              </a:ext>
            </a:extLst>
          </p:cNvPr>
          <p:cNvSpPr>
            <a:spLocks noGrp="1"/>
          </p:cNvSpPr>
          <p:nvPr>
            <p:ph type="sldNum" sz="quarter" idx="12"/>
          </p:nvPr>
        </p:nvSpPr>
        <p:spPr/>
        <p:txBody>
          <a:bodyPr/>
          <a:lstStyle/>
          <a:p>
            <a:fld id="{3D34C711-BBA2-4F77-B12C-1426B82A205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67810688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5" name="Google Shape;15;p3"/>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609585" lvl="0" indent="-457189" algn="l">
              <a:lnSpc>
                <a:spcPct val="115000"/>
              </a:lnSpc>
              <a:spcBef>
                <a:spcPts val="0"/>
              </a:spcBef>
              <a:spcAft>
                <a:spcPts val="0"/>
              </a:spcAft>
              <a:buSzPts val="1800"/>
              <a:buChar char="●"/>
              <a:defRPr/>
            </a:lvl1pPr>
            <a:lvl2pPr marL="1219170" lvl="1" indent="-423323" algn="l">
              <a:lnSpc>
                <a:spcPct val="115000"/>
              </a:lnSpc>
              <a:spcBef>
                <a:spcPts val="2133"/>
              </a:spcBef>
              <a:spcAft>
                <a:spcPts val="0"/>
              </a:spcAft>
              <a:buSzPts val="1400"/>
              <a:buChar char="○"/>
              <a:defRPr/>
            </a:lvl2pPr>
            <a:lvl3pPr marL="1828754" lvl="2" indent="-423323" algn="l">
              <a:lnSpc>
                <a:spcPct val="115000"/>
              </a:lnSpc>
              <a:spcBef>
                <a:spcPts val="2133"/>
              </a:spcBef>
              <a:spcAft>
                <a:spcPts val="0"/>
              </a:spcAft>
              <a:buSzPts val="1400"/>
              <a:buChar char="■"/>
              <a:defRPr/>
            </a:lvl3pPr>
            <a:lvl4pPr marL="2438339" lvl="3" indent="-423323" algn="l">
              <a:lnSpc>
                <a:spcPct val="115000"/>
              </a:lnSpc>
              <a:spcBef>
                <a:spcPts val="2133"/>
              </a:spcBef>
              <a:spcAft>
                <a:spcPts val="0"/>
              </a:spcAft>
              <a:buSzPts val="1400"/>
              <a:buChar char="●"/>
              <a:defRPr/>
            </a:lvl4pPr>
            <a:lvl5pPr marL="3047924" lvl="4" indent="-423323" algn="l">
              <a:lnSpc>
                <a:spcPct val="115000"/>
              </a:lnSpc>
              <a:spcBef>
                <a:spcPts val="2133"/>
              </a:spcBef>
              <a:spcAft>
                <a:spcPts val="0"/>
              </a:spcAft>
              <a:buSzPts val="1400"/>
              <a:buChar char="○"/>
              <a:defRPr/>
            </a:lvl5pPr>
            <a:lvl6pPr marL="3657509" lvl="5" indent="-423323" algn="l">
              <a:lnSpc>
                <a:spcPct val="115000"/>
              </a:lnSpc>
              <a:spcBef>
                <a:spcPts val="2133"/>
              </a:spcBef>
              <a:spcAft>
                <a:spcPts val="0"/>
              </a:spcAft>
              <a:buSzPts val="1400"/>
              <a:buChar char="■"/>
              <a:defRPr/>
            </a:lvl6pPr>
            <a:lvl7pPr marL="4267093" lvl="6" indent="-423323" algn="l">
              <a:lnSpc>
                <a:spcPct val="115000"/>
              </a:lnSpc>
              <a:spcBef>
                <a:spcPts val="2133"/>
              </a:spcBef>
              <a:spcAft>
                <a:spcPts val="0"/>
              </a:spcAft>
              <a:buSzPts val="1400"/>
              <a:buChar char="●"/>
              <a:defRPr/>
            </a:lvl7pPr>
            <a:lvl8pPr marL="4876678" lvl="7" indent="-423323" algn="l">
              <a:lnSpc>
                <a:spcPct val="115000"/>
              </a:lnSpc>
              <a:spcBef>
                <a:spcPts val="2133"/>
              </a:spcBef>
              <a:spcAft>
                <a:spcPts val="0"/>
              </a:spcAft>
              <a:buSzPts val="1400"/>
              <a:buChar char="○"/>
              <a:defRPr/>
            </a:lvl8pPr>
            <a:lvl9pPr marL="5486263" lvl="8" indent="-423323" algn="l">
              <a:lnSpc>
                <a:spcPct val="115000"/>
              </a:lnSpc>
              <a:spcBef>
                <a:spcPts val="2133"/>
              </a:spcBef>
              <a:spcAft>
                <a:spcPts val="2133"/>
              </a:spcAft>
              <a:buSzPts val="1400"/>
              <a:buChar char="■"/>
              <a:defRPr/>
            </a:lvl9pPr>
          </a:lstStyle>
          <a:p>
            <a:endParaRPr/>
          </a:p>
        </p:txBody>
      </p:sp>
      <p:sp>
        <p:nvSpPr>
          <p:cNvPr id="16" name="Google Shape;16;p3"/>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00000000-1234-1234-1234-123412341234}" type="slidenum">
              <a:rPr lang="en-US" smtClean="0">
                <a:solidFill>
                  <a:srgbClr val="44546A"/>
                </a:solidFill>
              </a:rPr>
              <a:pPr/>
              <a:t>‹#›</a:t>
            </a:fld>
            <a:endParaRPr lang="en-US">
              <a:solidFill>
                <a:srgbClr val="44546A"/>
              </a:solidFill>
            </a:endParaRPr>
          </a:p>
        </p:txBody>
      </p:sp>
    </p:spTree>
    <p:extLst>
      <p:ext uri="{BB962C8B-B14F-4D97-AF65-F5344CB8AC3E}">
        <p14:creationId xmlns:p14="http://schemas.microsoft.com/office/powerpoint/2010/main" val="36279317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8658EB3-F8BD-4201-9DF3-A56CFD25A35B}" type="datetimeFigureOut">
              <a:rPr lang="en-US" smtClean="0"/>
              <a:t>12/20/2019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8747CB-E137-4047-8B96-2856C79EA68A}" type="slidenum">
              <a:rPr lang="en-US" smtClean="0"/>
              <a:t>‹#›</a:t>
            </a:fld>
            <a:endParaRPr lang="en-US"/>
          </a:p>
        </p:txBody>
      </p:sp>
    </p:spTree>
    <p:extLst>
      <p:ext uri="{BB962C8B-B14F-4D97-AF65-F5344CB8AC3E}">
        <p14:creationId xmlns:p14="http://schemas.microsoft.com/office/powerpoint/2010/main" val="27563284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8658EB3-F8BD-4201-9DF3-A56CFD25A35B}" type="datetimeFigureOut">
              <a:rPr lang="en-US" smtClean="0"/>
              <a:t>12/20/2019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8747CB-E137-4047-8B96-2856C79EA68A}" type="slidenum">
              <a:rPr lang="en-US" smtClean="0"/>
              <a:t>‹#›</a:t>
            </a:fld>
            <a:endParaRPr lang="en-US"/>
          </a:p>
        </p:txBody>
      </p:sp>
    </p:spTree>
    <p:extLst>
      <p:ext uri="{BB962C8B-B14F-4D97-AF65-F5344CB8AC3E}">
        <p14:creationId xmlns:p14="http://schemas.microsoft.com/office/powerpoint/2010/main" val="16745616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8658EB3-F8BD-4201-9DF3-A56CFD25A35B}" type="datetimeFigureOut">
              <a:rPr lang="en-US" smtClean="0"/>
              <a:t>12/20/2019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78747CB-E137-4047-8B96-2856C79EA68A}" type="slidenum">
              <a:rPr lang="en-US" smtClean="0"/>
              <a:t>‹#›</a:t>
            </a:fld>
            <a:endParaRPr lang="en-US"/>
          </a:p>
        </p:txBody>
      </p:sp>
    </p:spTree>
    <p:extLst>
      <p:ext uri="{BB962C8B-B14F-4D97-AF65-F5344CB8AC3E}">
        <p14:creationId xmlns:p14="http://schemas.microsoft.com/office/powerpoint/2010/main" val="12633906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8658EB3-F8BD-4201-9DF3-A56CFD25A35B}" type="datetimeFigureOut">
              <a:rPr lang="en-US" smtClean="0"/>
              <a:t>12/20/2019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78747CB-E137-4047-8B96-2856C79EA68A}" type="slidenum">
              <a:rPr lang="en-US" smtClean="0"/>
              <a:t>‹#›</a:t>
            </a:fld>
            <a:endParaRPr lang="en-US"/>
          </a:p>
        </p:txBody>
      </p:sp>
    </p:spTree>
    <p:extLst>
      <p:ext uri="{BB962C8B-B14F-4D97-AF65-F5344CB8AC3E}">
        <p14:creationId xmlns:p14="http://schemas.microsoft.com/office/powerpoint/2010/main" val="3420142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658EB3-F8BD-4201-9DF3-A56CFD25A35B}" type="datetimeFigureOut">
              <a:rPr lang="en-US" smtClean="0"/>
              <a:t>12/20/2019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78747CB-E137-4047-8B96-2856C79EA68A}" type="slidenum">
              <a:rPr lang="en-US" smtClean="0"/>
              <a:t>‹#›</a:t>
            </a:fld>
            <a:endParaRPr lang="en-US"/>
          </a:p>
        </p:txBody>
      </p:sp>
    </p:spTree>
    <p:extLst>
      <p:ext uri="{BB962C8B-B14F-4D97-AF65-F5344CB8AC3E}">
        <p14:creationId xmlns:p14="http://schemas.microsoft.com/office/powerpoint/2010/main" val="37966086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8658EB3-F8BD-4201-9DF3-A56CFD25A35B}" type="datetimeFigureOut">
              <a:rPr lang="en-US" smtClean="0"/>
              <a:t>12/20/2019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8747CB-E137-4047-8B96-2856C79EA68A}" type="slidenum">
              <a:rPr lang="en-US" smtClean="0"/>
              <a:t>‹#›</a:t>
            </a:fld>
            <a:endParaRPr lang="en-US"/>
          </a:p>
        </p:txBody>
      </p:sp>
    </p:spTree>
    <p:extLst>
      <p:ext uri="{BB962C8B-B14F-4D97-AF65-F5344CB8AC3E}">
        <p14:creationId xmlns:p14="http://schemas.microsoft.com/office/powerpoint/2010/main" val="20128315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8658EB3-F8BD-4201-9DF3-A56CFD25A35B}" type="datetimeFigureOut">
              <a:rPr lang="en-US" smtClean="0"/>
              <a:t>12/20/2019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8747CB-E137-4047-8B96-2856C79EA68A}" type="slidenum">
              <a:rPr lang="en-US" smtClean="0"/>
              <a:t>‹#›</a:t>
            </a:fld>
            <a:endParaRPr lang="en-US"/>
          </a:p>
        </p:txBody>
      </p:sp>
    </p:spTree>
    <p:extLst>
      <p:ext uri="{BB962C8B-B14F-4D97-AF65-F5344CB8AC3E}">
        <p14:creationId xmlns:p14="http://schemas.microsoft.com/office/powerpoint/2010/main" val="451330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8658EB3-F8BD-4201-9DF3-A56CFD25A35B}" type="datetimeFigureOut">
              <a:rPr lang="en-US" smtClean="0"/>
              <a:t>12/20/2019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8747CB-E137-4047-8B96-2856C79EA68A}" type="slidenum">
              <a:rPr lang="en-US" smtClean="0"/>
              <a:t>‹#›</a:t>
            </a:fld>
            <a:endParaRPr lang="en-US"/>
          </a:p>
        </p:txBody>
      </p:sp>
    </p:spTree>
    <p:extLst>
      <p:ext uri="{BB962C8B-B14F-4D97-AF65-F5344CB8AC3E}">
        <p14:creationId xmlns:p14="http://schemas.microsoft.com/office/powerpoint/2010/main" val="14498644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A0B594EA-A468-4403-B47B-9A2D8C06D29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1452083B-AE02-4D27-AF66-76765734AEC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8F872D7B-16A2-447F-8A77-FE3DB7DBDAD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54BA4A9-3DFD-424E-BD13-C79258E54CA7}" type="datetimeFigureOut">
              <a:rPr lang="en-US" smtClean="0">
                <a:solidFill>
                  <a:prstClr val="black">
                    <a:tint val="75000"/>
                  </a:prstClr>
                </a:solidFill>
              </a:rPr>
              <a:pPr/>
              <a:t>12/20/2019</a:t>
            </a:fld>
            <a:endParaRPr lang="en-US" dirty="0">
              <a:solidFill>
                <a:prstClr val="black">
                  <a:tint val="75000"/>
                </a:prstClr>
              </a:solidFill>
            </a:endParaRPr>
          </a:p>
        </p:txBody>
      </p:sp>
      <p:sp>
        <p:nvSpPr>
          <p:cNvPr id="5" name="Footer Placeholder 4">
            <a:extLst>
              <a:ext uri="{FF2B5EF4-FFF2-40B4-BE49-F238E27FC236}">
                <a16:creationId xmlns:a16="http://schemas.microsoft.com/office/drawing/2014/main" xmlns="" id="{7150C5DF-4087-4B72-8D08-4E15B5411A6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a:extLst>
              <a:ext uri="{FF2B5EF4-FFF2-40B4-BE49-F238E27FC236}">
                <a16:creationId xmlns:a16="http://schemas.microsoft.com/office/drawing/2014/main" xmlns="" id="{D0C6C1A6-4727-4D39-B0FF-3FD53FF5E41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D34C711-BBA2-4F77-B12C-1426B82A205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34996476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solidFill>
                  <a:schemeClr val="tx1">
                    <a:lumMod val="85000"/>
                    <a:lumOff val="15000"/>
                  </a:schemeClr>
                </a:solidFill>
              </a:rPr>
              <a:t>Class Size Trends for Manhattan 2006-2019</a:t>
            </a:r>
            <a:endParaRPr lang="en-US" dirty="0">
              <a:solidFill>
                <a:schemeClr val="tx1">
                  <a:lumMod val="85000"/>
                  <a:lumOff val="15000"/>
                </a:schemeClr>
              </a:solidFill>
            </a:endParaRPr>
          </a:p>
        </p:txBody>
      </p:sp>
      <p:sp>
        <p:nvSpPr>
          <p:cNvPr id="3" name="Subtitle 2"/>
          <p:cNvSpPr>
            <a:spLocks noGrp="1"/>
          </p:cNvSpPr>
          <p:nvPr>
            <p:ph type="subTitle" idx="1"/>
          </p:nvPr>
        </p:nvSpPr>
        <p:spPr>
          <a:xfrm>
            <a:off x="2590521" y="4220224"/>
            <a:ext cx="6901210" cy="1655762"/>
          </a:xfrm>
        </p:spPr>
        <p:txBody>
          <a:bodyPr>
            <a:normAutofit/>
          </a:bodyPr>
          <a:lstStyle/>
          <a:p>
            <a:pPr algn="l"/>
            <a:r>
              <a:rPr lang="en-US" dirty="0" smtClean="0">
                <a:solidFill>
                  <a:schemeClr val="tx1">
                    <a:lumMod val="85000"/>
                    <a:lumOff val="15000"/>
                  </a:schemeClr>
                </a:solidFill>
              </a:rPr>
              <a:t>Class Size Matters</a:t>
            </a:r>
          </a:p>
          <a:p>
            <a:pPr algn="l"/>
            <a:r>
              <a:rPr lang="en-US" dirty="0">
                <a:solidFill>
                  <a:schemeClr val="tx1">
                    <a:lumMod val="85000"/>
                    <a:lumOff val="15000"/>
                  </a:schemeClr>
                </a:solidFill>
              </a:rPr>
              <a:t>www.classsizematters.org</a:t>
            </a:r>
          </a:p>
          <a:p>
            <a:pPr algn="l"/>
            <a:r>
              <a:rPr lang="en-US" dirty="0">
                <a:solidFill>
                  <a:schemeClr val="tx1">
                    <a:lumMod val="85000"/>
                    <a:lumOff val="15000"/>
                  </a:schemeClr>
                </a:solidFill>
              </a:rPr>
              <a:t>Info@classsizematters.org </a:t>
            </a:r>
          </a:p>
        </p:txBody>
      </p:sp>
      <p:pic>
        <p:nvPicPr>
          <p:cNvPr id="4" name="Picture 3" descr="A close up of a sign&#10;&#10;Description automatically generated">
            <a:extLst>
              <a:ext uri="{FF2B5EF4-FFF2-40B4-BE49-F238E27FC236}">
                <a16:creationId xmlns="" xmlns:a16="http://schemas.microsoft.com/office/drawing/2014/main" xmlns:lc="http://schemas.openxmlformats.org/drawingml/2006/lockedCanvas" id="{6ACE20B9-23B1-4D5F-AD32-5D7B618B24F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4142" y="1292289"/>
            <a:ext cx="2416379" cy="2573409"/>
          </a:xfrm>
          <a:prstGeom prst="rect">
            <a:avLst/>
          </a:prstGeom>
        </p:spPr>
      </p:pic>
    </p:spTree>
    <p:extLst>
      <p:ext uri="{BB962C8B-B14F-4D97-AF65-F5344CB8AC3E}">
        <p14:creationId xmlns:p14="http://schemas.microsoft.com/office/powerpoint/2010/main" val="21129789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lumMod val="85000"/>
                    <a:lumOff val="15000"/>
                  </a:schemeClr>
                </a:solidFill>
              </a:rPr>
              <a:t>D3 Class Size Trends</a:t>
            </a:r>
            <a:endParaRPr lang="en-US" dirty="0">
              <a:solidFill>
                <a:schemeClr val="tx1">
                  <a:lumMod val="85000"/>
                  <a:lumOff val="15000"/>
                </a:schemeClr>
              </a:solidFill>
            </a:endParaRPr>
          </a:p>
        </p:txBody>
      </p:sp>
      <p:sp>
        <p:nvSpPr>
          <p:cNvPr id="3" name="Content Placeholder 2"/>
          <p:cNvSpPr>
            <a:spLocks noGrp="1"/>
          </p:cNvSpPr>
          <p:nvPr>
            <p:ph idx="1"/>
          </p:nvPr>
        </p:nvSpPr>
        <p:spPr/>
        <p:txBody>
          <a:bodyPr/>
          <a:lstStyle/>
          <a:p>
            <a:r>
              <a:rPr lang="en-US" dirty="0" smtClean="0">
                <a:solidFill>
                  <a:schemeClr val="tx1">
                    <a:lumMod val="85000"/>
                    <a:lumOff val="15000"/>
                  </a:schemeClr>
                </a:solidFill>
                <a:latin typeface="+mj-lt"/>
              </a:rPr>
              <a:t>3.7% increase in K-3</a:t>
            </a:r>
            <a:r>
              <a:rPr lang="en-US" baseline="30000" dirty="0" smtClean="0">
                <a:solidFill>
                  <a:schemeClr val="tx1">
                    <a:lumMod val="85000"/>
                    <a:lumOff val="15000"/>
                  </a:schemeClr>
                </a:solidFill>
                <a:latin typeface="+mj-lt"/>
              </a:rPr>
              <a:t>rd</a:t>
            </a:r>
            <a:r>
              <a:rPr lang="en-US" dirty="0" smtClean="0">
                <a:solidFill>
                  <a:schemeClr val="tx1">
                    <a:lumMod val="85000"/>
                    <a:lumOff val="15000"/>
                  </a:schemeClr>
                </a:solidFill>
                <a:latin typeface="+mj-lt"/>
              </a:rPr>
              <a:t> class size since 2006</a:t>
            </a:r>
          </a:p>
          <a:p>
            <a:r>
              <a:rPr lang="en-US" dirty="0" smtClean="0">
                <a:solidFill>
                  <a:schemeClr val="tx1">
                    <a:lumMod val="85000"/>
                    <a:lumOff val="15000"/>
                  </a:schemeClr>
                </a:solidFill>
                <a:latin typeface="+mj-lt"/>
              </a:rPr>
              <a:t>5.3% decrease in 4</a:t>
            </a:r>
            <a:r>
              <a:rPr lang="en-US" baseline="30000" dirty="0" smtClean="0">
                <a:solidFill>
                  <a:schemeClr val="tx1">
                    <a:lumMod val="85000"/>
                    <a:lumOff val="15000"/>
                  </a:schemeClr>
                </a:solidFill>
                <a:latin typeface="+mj-lt"/>
              </a:rPr>
              <a:t>th</a:t>
            </a:r>
            <a:r>
              <a:rPr lang="en-US" dirty="0" smtClean="0">
                <a:solidFill>
                  <a:schemeClr val="tx1">
                    <a:lumMod val="85000"/>
                    <a:lumOff val="15000"/>
                  </a:schemeClr>
                </a:solidFill>
                <a:latin typeface="+mj-lt"/>
              </a:rPr>
              <a:t>-8</a:t>
            </a:r>
            <a:r>
              <a:rPr lang="en-US" baseline="30000" dirty="0" smtClean="0">
                <a:solidFill>
                  <a:schemeClr val="tx1">
                    <a:lumMod val="85000"/>
                    <a:lumOff val="15000"/>
                  </a:schemeClr>
                </a:solidFill>
                <a:latin typeface="+mj-lt"/>
              </a:rPr>
              <a:t>th</a:t>
            </a:r>
            <a:r>
              <a:rPr lang="en-US" dirty="0" smtClean="0">
                <a:solidFill>
                  <a:schemeClr val="tx1">
                    <a:lumMod val="85000"/>
                    <a:lumOff val="15000"/>
                  </a:schemeClr>
                </a:solidFill>
                <a:latin typeface="+mj-lt"/>
              </a:rPr>
              <a:t> class size since 2006</a:t>
            </a:r>
          </a:p>
          <a:p>
            <a:endParaRPr lang="en-US" dirty="0">
              <a:solidFill>
                <a:schemeClr val="tx1">
                  <a:lumMod val="85000"/>
                  <a:lumOff val="15000"/>
                </a:schemeClr>
              </a:solidFill>
              <a:latin typeface="+mj-lt"/>
            </a:endParaRPr>
          </a:p>
          <a:p>
            <a:r>
              <a:rPr lang="en-US" dirty="0" smtClean="0">
                <a:solidFill>
                  <a:schemeClr val="tx1">
                    <a:lumMod val="85000"/>
                    <a:lumOff val="15000"/>
                  </a:schemeClr>
                </a:solidFill>
                <a:latin typeface="+mj-lt"/>
              </a:rPr>
              <a:t>K-3</a:t>
            </a:r>
            <a:r>
              <a:rPr lang="en-US" baseline="30000" dirty="0" smtClean="0">
                <a:solidFill>
                  <a:schemeClr val="tx1">
                    <a:lumMod val="85000"/>
                    <a:lumOff val="15000"/>
                  </a:schemeClr>
                </a:solidFill>
                <a:latin typeface="+mj-lt"/>
              </a:rPr>
              <a:t>rd</a:t>
            </a:r>
            <a:r>
              <a:rPr lang="en-US" dirty="0" smtClean="0">
                <a:solidFill>
                  <a:schemeClr val="tx1">
                    <a:lumMod val="85000"/>
                    <a:lumOff val="15000"/>
                  </a:schemeClr>
                </a:solidFill>
                <a:latin typeface="+mj-lt"/>
              </a:rPr>
              <a:t> class sizes were larger than the C4E goal in 2006 by 0.5 students per class, and are now larger than the C4E goal in 2019 by 2.4 students per class</a:t>
            </a:r>
          </a:p>
          <a:p>
            <a:r>
              <a:rPr lang="en-US" dirty="0" smtClean="0">
                <a:solidFill>
                  <a:schemeClr val="tx1">
                    <a:lumMod val="85000"/>
                    <a:lumOff val="15000"/>
                  </a:schemeClr>
                </a:solidFill>
                <a:latin typeface="+mj-lt"/>
              </a:rPr>
              <a:t>4</a:t>
            </a:r>
            <a:r>
              <a:rPr lang="en-US" baseline="30000" dirty="0" smtClean="0">
                <a:solidFill>
                  <a:schemeClr val="tx1">
                    <a:lumMod val="85000"/>
                    <a:lumOff val="15000"/>
                  </a:schemeClr>
                </a:solidFill>
                <a:latin typeface="+mj-lt"/>
              </a:rPr>
              <a:t>th</a:t>
            </a:r>
            <a:r>
              <a:rPr lang="en-US" dirty="0" smtClean="0">
                <a:solidFill>
                  <a:schemeClr val="tx1">
                    <a:lumMod val="85000"/>
                    <a:lumOff val="15000"/>
                  </a:schemeClr>
                </a:solidFill>
                <a:latin typeface="+mj-lt"/>
              </a:rPr>
              <a:t>-8</a:t>
            </a:r>
            <a:r>
              <a:rPr lang="en-US" baseline="30000" dirty="0" smtClean="0">
                <a:solidFill>
                  <a:schemeClr val="tx1">
                    <a:lumMod val="85000"/>
                    <a:lumOff val="15000"/>
                  </a:schemeClr>
                </a:solidFill>
                <a:latin typeface="+mj-lt"/>
              </a:rPr>
              <a:t>th</a:t>
            </a:r>
            <a:r>
              <a:rPr lang="en-US" dirty="0" smtClean="0">
                <a:solidFill>
                  <a:schemeClr val="tx1">
                    <a:lumMod val="85000"/>
                    <a:lumOff val="15000"/>
                  </a:schemeClr>
                </a:solidFill>
                <a:latin typeface="+mj-lt"/>
              </a:rPr>
              <a:t> class sizes were larger than the C4E goal in 2006 by 0.8 students per class, and are now larger than the C4E goal in 2019 by 2.1 students per class</a:t>
            </a:r>
          </a:p>
        </p:txBody>
      </p:sp>
    </p:spTree>
    <p:extLst>
      <p:ext uri="{BB962C8B-B14F-4D97-AF65-F5344CB8AC3E}">
        <p14:creationId xmlns:p14="http://schemas.microsoft.com/office/powerpoint/2010/main" val="25349969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a:extLst>
              <a:ext uri="{FF2B5EF4-FFF2-40B4-BE49-F238E27FC236}">
                <a16:creationId xmlns="" xmlns:xdr="http://schemas.openxmlformats.org/drawingml/2006/spreadsheetDrawing" xmlns:a16="http://schemas.microsoft.com/office/drawing/2014/main" xmlns:lc="http://schemas.openxmlformats.org/drawingml/2006/lockedCanvas" id="{00000000-0008-0000-0300-000003000000}"/>
              </a:ext>
            </a:extLst>
          </p:cNvPr>
          <p:cNvGraphicFramePr>
            <a:graphicFrameLocks/>
          </p:cNvGraphicFramePr>
          <p:nvPr>
            <p:extLst>
              <p:ext uri="{D42A27DB-BD31-4B8C-83A1-F6EECF244321}">
                <p14:modId xmlns:p14="http://schemas.microsoft.com/office/powerpoint/2010/main" val="1845491768"/>
              </p:ext>
            </p:extLst>
          </p:nvPr>
        </p:nvGraphicFramePr>
        <p:xfrm>
          <a:off x="1522851" y="814148"/>
          <a:ext cx="8229600" cy="54864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0827112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a:extLst>
              <a:ext uri="{FF2B5EF4-FFF2-40B4-BE49-F238E27FC236}">
                <a16:creationId xmlns="" xmlns:xdr="http://schemas.openxmlformats.org/drawingml/2006/spreadsheetDrawing" xmlns:a16="http://schemas.microsoft.com/office/drawing/2014/main" xmlns:lc="http://schemas.openxmlformats.org/drawingml/2006/lockedCanvas" id="{00000000-0008-0000-0300-000002000000}"/>
              </a:ext>
            </a:extLst>
          </p:cNvPr>
          <p:cNvGraphicFramePr>
            <a:graphicFrameLocks/>
          </p:cNvGraphicFramePr>
          <p:nvPr>
            <p:extLst>
              <p:ext uri="{D42A27DB-BD31-4B8C-83A1-F6EECF244321}">
                <p14:modId xmlns:p14="http://schemas.microsoft.com/office/powerpoint/2010/main" val="3060086146"/>
              </p:ext>
            </p:extLst>
          </p:nvPr>
        </p:nvGraphicFramePr>
        <p:xfrm>
          <a:off x="1588305" y="1005743"/>
          <a:ext cx="8229600" cy="54864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303407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lumMod val="85000"/>
                    <a:lumOff val="15000"/>
                  </a:schemeClr>
                </a:solidFill>
              </a:rPr>
              <a:t>D4 Class Size Trends</a:t>
            </a:r>
            <a:endParaRPr lang="en-US" dirty="0">
              <a:solidFill>
                <a:schemeClr val="tx1">
                  <a:lumMod val="85000"/>
                  <a:lumOff val="15000"/>
                </a:schemeClr>
              </a:solidFill>
            </a:endParaRPr>
          </a:p>
        </p:txBody>
      </p:sp>
      <p:sp>
        <p:nvSpPr>
          <p:cNvPr id="3" name="Content Placeholder 2"/>
          <p:cNvSpPr>
            <a:spLocks noGrp="1"/>
          </p:cNvSpPr>
          <p:nvPr>
            <p:ph idx="1"/>
          </p:nvPr>
        </p:nvSpPr>
        <p:spPr/>
        <p:txBody>
          <a:bodyPr/>
          <a:lstStyle/>
          <a:p>
            <a:r>
              <a:rPr lang="en-US" dirty="0" smtClean="0">
                <a:solidFill>
                  <a:schemeClr val="tx1">
                    <a:lumMod val="85000"/>
                    <a:lumOff val="15000"/>
                  </a:schemeClr>
                </a:solidFill>
                <a:latin typeface="+mj-lt"/>
              </a:rPr>
              <a:t>5.7% decrease in K-3</a:t>
            </a:r>
            <a:r>
              <a:rPr lang="en-US" baseline="30000" dirty="0" smtClean="0">
                <a:solidFill>
                  <a:schemeClr val="tx1">
                    <a:lumMod val="85000"/>
                    <a:lumOff val="15000"/>
                  </a:schemeClr>
                </a:solidFill>
                <a:latin typeface="+mj-lt"/>
              </a:rPr>
              <a:t>rd</a:t>
            </a:r>
            <a:r>
              <a:rPr lang="en-US" dirty="0" smtClean="0">
                <a:solidFill>
                  <a:schemeClr val="tx1">
                    <a:lumMod val="85000"/>
                    <a:lumOff val="15000"/>
                  </a:schemeClr>
                </a:solidFill>
                <a:latin typeface="+mj-lt"/>
              </a:rPr>
              <a:t> class size since 2006</a:t>
            </a:r>
          </a:p>
          <a:p>
            <a:r>
              <a:rPr lang="en-US" dirty="0" smtClean="0">
                <a:solidFill>
                  <a:schemeClr val="tx1">
                    <a:lumMod val="85000"/>
                    <a:lumOff val="15000"/>
                  </a:schemeClr>
                </a:solidFill>
                <a:latin typeface="+mj-lt"/>
              </a:rPr>
              <a:t>6.3% decrease in 4</a:t>
            </a:r>
            <a:r>
              <a:rPr lang="en-US" baseline="30000" dirty="0" smtClean="0">
                <a:solidFill>
                  <a:schemeClr val="tx1">
                    <a:lumMod val="85000"/>
                    <a:lumOff val="15000"/>
                  </a:schemeClr>
                </a:solidFill>
                <a:latin typeface="+mj-lt"/>
              </a:rPr>
              <a:t>th</a:t>
            </a:r>
            <a:r>
              <a:rPr lang="en-US" dirty="0" smtClean="0">
                <a:solidFill>
                  <a:schemeClr val="tx1">
                    <a:lumMod val="85000"/>
                    <a:lumOff val="15000"/>
                  </a:schemeClr>
                </a:solidFill>
                <a:latin typeface="+mj-lt"/>
              </a:rPr>
              <a:t>-8</a:t>
            </a:r>
            <a:r>
              <a:rPr lang="en-US" baseline="30000" dirty="0" smtClean="0">
                <a:solidFill>
                  <a:schemeClr val="tx1">
                    <a:lumMod val="85000"/>
                    <a:lumOff val="15000"/>
                  </a:schemeClr>
                </a:solidFill>
                <a:latin typeface="+mj-lt"/>
              </a:rPr>
              <a:t>th</a:t>
            </a:r>
            <a:r>
              <a:rPr lang="en-US" dirty="0" smtClean="0">
                <a:solidFill>
                  <a:schemeClr val="tx1">
                    <a:lumMod val="85000"/>
                    <a:lumOff val="15000"/>
                  </a:schemeClr>
                </a:solidFill>
                <a:latin typeface="+mj-lt"/>
              </a:rPr>
              <a:t> class size since 2006</a:t>
            </a:r>
          </a:p>
          <a:p>
            <a:endParaRPr lang="en-US" dirty="0">
              <a:solidFill>
                <a:schemeClr val="tx1">
                  <a:lumMod val="85000"/>
                  <a:lumOff val="15000"/>
                </a:schemeClr>
              </a:solidFill>
              <a:latin typeface="+mj-lt"/>
            </a:endParaRPr>
          </a:p>
          <a:p>
            <a:r>
              <a:rPr lang="en-US" dirty="0">
                <a:solidFill>
                  <a:schemeClr val="tx1">
                    <a:lumMod val="85000"/>
                    <a:lumOff val="15000"/>
                  </a:schemeClr>
                </a:solidFill>
                <a:latin typeface="+mj-lt"/>
              </a:rPr>
              <a:t>K-8</a:t>
            </a:r>
            <a:r>
              <a:rPr lang="en-US" baseline="30000" dirty="0">
                <a:solidFill>
                  <a:schemeClr val="tx1">
                    <a:lumMod val="85000"/>
                    <a:lumOff val="15000"/>
                  </a:schemeClr>
                </a:solidFill>
                <a:latin typeface="+mj-lt"/>
              </a:rPr>
              <a:t>th</a:t>
            </a:r>
            <a:r>
              <a:rPr lang="en-US" dirty="0">
                <a:solidFill>
                  <a:schemeClr val="tx1">
                    <a:lumMod val="85000"/>
                    <a:lumOff val="15000"/>
                  </a:schemeClr>
                </a:solidFill>
                <a:latin typeface="+mj-lt"/>
              </a:rPr>
              <a:t> class sizes were smaller than the C4E goals in 2006, and although they grew to be larger than the C4E goals briefly, they are now smaller than the C4E goal </a:t>
            </a:r>
            <a:r>
              <a:rPr lang="en-US" dirty="0" smtClean="0">
                <a:solidFill>
                  <a:schemeClr val="tx1">
                    <a:lumMod val="85000"/>
                    <a:lumOff val="15000"/>
                  </a:schemeClr>
                </a:solidFill>
                <a:latin typeface="+mj-lt"/>
              </a:rPr>
              <a:t>again in 2019 </a:t>
            </a:r>
            <a:endParaRPr lang="en-US" dirty="0">
              <a:solidFill>
                <a:schemeClr val="tx1">
                  <a:lumMod val="85000"/>
                  <a:lumOff val="15000"/>
                </a:schemeClr>
              </a:solidFill>
              <a:latin typeface="+mj-lt"/>
            </a:endParaRPr>
          </a:p>
          <a:p>
            <a:endParaRPr lang="en-US" dirty="0" smtClean="0">
              <a:solidFill>
                <a:schemeClr val="tx1">
                  <a:lumMod val="85000"/>
                  <a:lumOff val="15000"/>
                </a:schemeClr>
              </a:solidFill>
              <a:latin typeface="+mj-lt"/>
            </a:endParaRPr>
          </a:p>
          <a:p>
            <a:endParaRPr lang="en-US" dirty="0"/>
          </a:p>
          <a:p>
            <a:endParaRPr lang="en-US" dirty="0"/>
          </a:p>
        </p:txBody>
      </p:sp>
    </p:spTree>
    <p:extLst>
      <p:ext uri="{BB962C8B-B14F-4D97-AF65-F5344CB8AC3E}">
        <p14:creationId xmlns:p14="http://schemas.microsoft.com/office/powerpoint/2010/main" val="39091225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a:extLst>
              <a:ext uri="{FF2B5EF4-FFF2-40B4-BE49-F238E27FC236}">
                <a16:creationId xmlns:lc="http://schemas.openxmlformats.org/drawingml/2006/lockedCanvas" xmlns="" xmlns:a16="http://schemas.microsoft.com/office/drawing/2014/main" xmlns:xdr="http://schemas.openxmlformats.org/drawingml/2006/spreadsheetDrawing" id="{00000000-0008-0000-0400-000003000000}"/>
              </a:ext>
            </a:extLst>
          </p:cNvPr>
          <p:cNvGraphicFramePr>
            <a:graphicFrameLocks/>
          </p:cNvGraphicFramePr>
          <p:nvPr>
            <p:extLst>
              <p:ext uri="{D42A27DB-BD31-4B8C-83A1-F6EECF244321}">
                <p14:modId xmlns:p14="http://schemas.microsoft.com/office/powerpoint/2010/main" val="3786153536"/>
              </p:ext>
            </p:extLst>
          </p:nvPr>
        </p:nvGraphicFramePr>
        <p:xfrm>
          <a:off x="1664520" y="903770"/>
          <a:ext cx="8229600" cy="54864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8161565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a:extLst>
              <a:ext uri="{FF2B5EF4-FFF2-40B4-BE49-F238E27FC236}">
                <a16:creationId xmlns:lc="http://schemas.openxmlformats.org/drawingml/2006/lockedCanvas" xmlns="" xmlns:a16="http://schemas.microsoft.com/office/drawing/2014/main" xmlns:xdr="http://schemas.openxmlformats.org/drawingml/2006/spreadsheetDrawing" id="{00000000-0008-0000-0400-000002000000}"/>
              </a:ext>
            </a:extLst>
          </p:cNvPr>
          <p:cNvGraphicFramePr>
            <a:graphicFrameLocks/>
          </p:cNvGraphicFramePr>
          <p:nvPr>
            <p:extLst>
              <p:ext uri="{D42A27DB-BD31-4B8C-83A1-F6EECF244321}">
                <p14:modId xmlns:p14="http://schemas.microsoft.com/office/powerpoint/2010/main" val="739560944"/>
              </p:ext>
            </p:extLst>
          </p:nvPr>
        </p:nvGraphicFramePr>
        <p:xfrm>
          <a:off x="1665579" y="889834"/>
          <a:ext cx="8229600" cy="54864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807064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lumMod val="85000"/>
                    <a:lumOff val="15000"/>
                  </a:schemeClr>
                </a:solidFill>
              </a:rPr>
              <a:t>D5 Class Size Trends</a:t>
            </a:r>
            <a:endParaRPr lang="en-US" dirty="0">
              <a:solidFill>
                <a:schemeClr val="tx1">
                  <a:lumMod val="85000"/>
                  <a:lumOff val="15000"/>
                </a:schemeClr>
              </a:solidFill>
            </a:endParaRPr>
          </a:p>
        </p:txBody>
      </p:sp>
      <p:sp>
        <p:nvSpPr>
          <p:cNvPr id="3" name="Content Placeholder 2"/>
          <p:cNvSpPr>
            <a:spLocks noGrp="1"/>
          </p:cNvSpPr>
          <p:nvPr>
            <p:ph idx="1"/>
          </p:nvPr>
        </p:nvSpPr>
        <p:spPr/>
        <p:txBody>
          <a:bodyPr/>
          <a:lstStyle/>
          <a:p>
            <a:r>
              <a:rPr lang="en-US" dirty="0" smtClean="0">
                <a:solidFill>
                  <a:schemeClr val="tx1">
                    <a:lumMod val="85000"/>
                    <a:lumOff val="15000"/>
                  </a:schemeClr>
                </a:solidFill>
                <a:latin typeface="+mj-lt"/>
              </a:rPr>
              <a:t>3.6% decrease in K-3</a:t>
            </a:r>
            <a:r>
              <a:rPr lang="en-US" baseline="30000" dirty="0" smtClean="0">
                <a:solidFill>
                  <a:schemeClr val="tx1">
                    <a:lumMod val="85000"/>
                    <a:lumOff val="15000"/>
                  </a:schemeClr>
                </a:solidFill>
                <a:latin typeface="+mj-lt"/>
              </a:rPr>
              <a:t>rd</a:t>
            </a:r>
            <a:r>
              <a:rPr lang="en-US" dirty="0" smtClean="0">
                <a:solidFill>
                  <a:schemeClr val="tx1">
                    <a:lumMod val="85000"/>
                    <a:lumOff val="15000"/>
                  </a:schemeClr>
                </a:solidFill>
                <a:latin typeface="+mj-lt"/>
              </a:rPr>
              <a:t> class size since 2006</a:t>
            </a:r>
          </a:p>
          <a:p>
            <a:r>
              <a:rPr lang="en-US" dirty="0" smtClean="0">
                <a:solidFill>
                  <a:schemeClr val="tx1">
                    <a:lumMod val="85000"/>
                    <a:lumOff val="15000"/>
                  </a:schemeClr>
                </a:solidFill>
                <a:latin typeface="+mj-lt"/>
              </a:rPr>
              <a:t>9.1% decrease in 4</a:t>
            </a:r>
            <a:r>
              <a:rPr lang="en-US" baseline="30000" dirty="0" smtClean="0">
                <a:solidFill>
                  <a:schemeClr val="tx1">
                    <a:lumMod val="85000"/>
                    <a:lumOff val="15000"/>
                  </a:schemeClr>
                </a:solidFill>
                <a:latin typeface="+mj-lt"/>
              </a:rPr>
              <a:t>th</a:t>
            </a:r>
            <a:r>
              <a:rPr lang="en-US" dirty="0" smtClean="0">
                <a:solidFill>
                  <a:schemeClr val="tx1">
                    <a:lumMod val="85000"/>
                    <a:lumOff val="15000"/>
                  </a:schemeClr>
                </a:solidFill>
                <a:latin typeface="+mj-lt"/>
              </a:rPr>
              <a:t>-8</a:t>
            </a:r>
            <a:r>
              <a:rPr lang="en-US" baseline="30000" dirty="0" smtClean="0">
                <a:solidFill>
                  <a:schemeClr val="tx1">
                    <a:lumMod val="85000"/>
                    <a:lumOff val="15000"/>
                  </a:schemeClr>
                </a:solidFill>
                <a:latin typeface="+mj-lt"/>
              </a:rPr>
              <a:t>th</a:t>
            </a:r>
            <a:r>
              <a:rPr lang="en-US" dirty="0" smtClean="0">
                <a:solidFill>
                  <a:schemeClr val="tx1">
                    <a:lumMod val="85000"/>
                    <a:lumOff val="15000"/>
                  </a:schemeClr>
                </a:solidFill>
                <a:latin typeface="+mj-lt"/>
              </a:rPr>
              <a:t> class size since 2006</a:t>
            </a:r>
          </a:p>
          <a:p>
            <a:endParaRPr lang="en-US" dirty="0">
              <a:solidFill>
                <a:schemeClr val="tx1">
                  <a:lumMod val="85000"/>
                  <a:lumOff val="15000"/>
                </a:schemeClr>
              </a:solidFill>
              <a:latin typeface="+mj-lt"/>
            </a:endParaRPr>
          </a:p>
          <a:p>
            <a:r>
              <a:rPr lang="en-US" dirty="0" smtClean="0">
                <a:solidFill>
                  <a:schemeClr val="tx1">
                    <a:lumMod val="85000"/>
                    <a:lumOff val="15000"/>
                  </a:schemeClr>
                </a:solidFill>
                <a:latin typeface="+mj-lt"/>
              </a:rPr>
              <a:t>K-8</a:t>
            </a:r>
            <a:r>
              <a:rPr lang="en-US" baseline="30000" dirty="0" smtClean="0">
                <a:solidFill>
                  <a:schemeClr val="tx1">
                    <a:lumMod val="85000"/>
                    <a:lumOff val="15000"/>
                  </a:schemeClr>
                </a:solidFill>
                <a:latin typeface="+mj-lt"/>
              </a:rPr>
              <a:t>th</a:t>
            </a:r>
            <a:r>
              <a:rPr lang="en-US" dirty="0" smtClean="0">
                <a:solidFill>
                  <a:schemeClr val="tx1">
                    <a:lumMod val="85000"/>
                    <a:lumOff val="15000"/>
                  </a:schemeClr>
                </a:solidFill>
                <a:latin typeface="+mj-lt"/>
              </a:rPr>
              <a:t> class sizes were smaller than the C4E goals in 2006, and although they grew to be larger than the C4E goals briefly, they are now smaller than the C4E goal again in 2019</a:t>
            </a:r>
          </a:p>
        </p:txBody>
      </p:sp>
    </p:spTree>
    <p:extLst>
      <p:ext uri="{BB962C8B-B14F-4D97-AF65-F5344CB8AC3E}">
        <p14:creationId xmlns:p14="http://schemas.microsoft.com/office/powerpoint/2010/main" val="14376629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a:extLst>
              <a:ext uri="{FF2B5EF4-FFF2-40B4-BE49-F238E27FC236}">
                <a16:creationId xmlns="" xmlns:xdr="http://schemas.openxmlformats.org/drawingml/2006/spreadsheetDrawing" xmlns:a16="http://schemas.microsoft.com/office/drawing/2014/main" xmlns:lc="http://schemas.openxmlformats.org/drawingml/2006/lockedCanvas" id="{9D36C21A-93EC-4D33-9B3A-B7BBDFFDB117}"/>
              </a:ext>
            </a:extLst>
          </p:cNvPr>
          <p:cNvGraphicFramePr>
            <a:graphicFrameLocks/>
          </p:cNvGraphicFramePr>
          <p:nvPr>
            <p:extLst>
              <p:ext uri="{D42A27DB-BD31-4B8C-83A1-F6EECF244321}">
                <p14:modId xmlns:p14="http://schemas.microsoft.com/office/powerpoint/2010/main" val="2284145392"/>
              </p:ext>
            </p:extLst>
          </p:nvPr>
        </p:nvGraphicFramePr>
        <p:xfrm>
          <a:off x="1440169" y="788486"/>
          <a:ext cx="8229600" cy="54864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0902455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a:extLst>
              <a:ext uri="{FF2B5EF4-FFF2-40B4-BE49-F238E27FC236}">
                <a16:creationId xmlns="" xmlns:xdr="http://schemas.openxmlformats.org/drawingml/2006/spreadsheetDrawing" xmlns:a16="http://schemas.microsoft.com/office/drawing/2014/main" xmlns:lc="http://schemas.openxmlformats.org/drawingml/2006/lockedCanvas" id="{E7275CA4-13B2-4D59-9133-930B684E24FF}"/>
              </a:ext>
            </a:extLst>
          </p:cNvPr>
          <p:cNvGraphicFramePr>
            <a:graphicFrameLocks/>
          </p:cNvGraphicFramePr>
          <p:nvPr>
            <p:extLst>
              <p:ext uri="{D42A27DB-BD31-4B8C-83A1-F6EECF244321}">
                <p14:modId xmlns:p14="http://schemas.microsoft.com/office/powerpoint/2010/main" val="4119946463"/>
              </p:ext>
            </p:extLst>
          </p:nvPr>
        </p:nvGraphicFramePr>
        <p:xfrm>
          <a:off x="1465234" y="894081"/>
          <a:ext cx="8229600" cy="54864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8973121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lumMod val="85000"/>
                    <a:lumOff val="15000"/>
                  </a:schemeClr>
                </a:solidFill>
              </a:rPr>
              <a:t>D6 Class Size Trends</a:t>
            </a:r>
            <a:endParaRPr lang="en-US" dirty="0">
              <a:solidFill>
                <a:schemeClr val="tx1">
                  <a:lumMod val="85000"/>
                  <a:lumOff val="15000"/>
                </a:schemeClr>
              </a:solidFill>
            </a:endParaRPr>
          </a:p>
        </p:txBody>
      </p:sp>
      <p:sp>
        <p:nvSpPr>
          <p:cNvPr id="3" name="Content Placeholder 2"/>
          <p:cNvSpPr>
            <a:spLocks noGrp="1"/>
          </p:cNvSpPr>
          <p:nvPr>
            <p:ph idx="1"/>
          </p:nvPr>
        </p:nvSpPr>
        <p:spPr/>
        <p:txBody>
          <a:bodyPr>
            <a:normAutofit/>
          </a:bodyPr>
          <a:lstStyle/>
          <a:p>
            <a:r>
              <a:rPr lang="en-US" dirty="0" smtClean="0">
                <a:solidFill>
                  <a:schemeClr val="tx1">
                    <a:lumMod val="85000"/>
                    <a:lumOff val="15000"/>
                  </a:schemeClr>
                </a:solidFill>
                <a:latin typeface="+mj-lt"/>
              </a:rPr>
              <a:t>1.8% decrease in K-3</a:t>
            </a:r>
            <a:r>
              <a:rPr lang="en-US" baseline="30000" dirty="0" smtClean="0">
                <a:solidFill>
                  <a:schemeClr val="tx1">
                    <a:lumMod val="85000"/>
                    <a:lumOff val="15000"/>
                  </a:schemeClr>
                </a:solidFill>
                <a:latin typeface="+mj-lt"/>
              </a:rPr>
              <a:t>rd</a:t>
            </a:r>
            <a:r>
              <a:rPr lang="en-US" dirty="0" smtClean="0">
                <a:solidFill>
                  <a:schemeClr val="tx1">
                    <a:lumMod val="85000"/>
                    <a:lumOff val="15000"/>
                  </a:schemeClr>
                </a:solidFill>
                <a:latin typeface="+mj-lt"/>
              </a:rPr>
              <a:t> class size since 2006</a:t>
            </a:r>
          </a:p>
          <a:p>
            <a:r>
              <a:rPr lang="en-US" dirty="0" smtClean="0">
                <a:solidFill>
                  <a:schemeClr val="tx1">
                    <a:lumMod val="85000"/>
                    <a:lumOff val="15000"/>
                  </a:schemeClr>
                </a:solidFill>
                <a:latin typeface="+mj-lt"/>
              </a:rPr>
              <a:t>3.5% decrease in 4</a:t>
            </a:r>
            <a:r>
              <a:rPr lang="en-US" baseline="30000" dirty="0" smtClean="0">
                <a:solidFill>
                  <a:schemeClr val="tx1">
                    <a:lumMod val="85000"/>
                    <a:lumOff val="15000"/>
                  </a:schemeClr>
                </a:solidFill>
                <a:latin typeface="+mj-lt"/>
              </a:rPr>
              <a:t>th</a:t>
            </a:r>
            <a:r>
              <a:rPr lang="en-US" dirty="0" smtClean="0">
                <a:solidFill>
                  <a:schemeClr val="tx1">
                    <a:lumMod val="85000"/>
                    <a:lumOff val="15000"/>
                  </a:schemeClr>
                </a:solidFill>
                <a:latin typeface="+mj-lt"/>
              </a:rPr>
              <a:t>-8</a:t>
            </a:r>
            <a:r>
              <a:rPr lang="en-US" baseline="30000" dirty="0" smtClean="0">
                <a:solidFill>
                  <a:schemeClr val="tx1">
                    <a:lumMod val="85000"/>
                    <a:lumOff val="15000"/>
                  </a:schemeClr>
                </a:solidFill>
                <a:latin typeface="+mj-lt"/>
              </a:rPr>
              <a:t>th</a:t>
            </a:r>
            <a:r>
              <a:rPr lang="en-US" dirty="0" smtClean="0">
                <a:solidFill>
                  <a:schemeClr val="tx1">
                    <a:lumMod val="85000"/>
                    <a:lumOff val="15000"/>
                  </a:schemeClr>
                </a:solidFill>
                <a:latin typeface="+mj-lt"/>
              </a:rPr>
              <a:t> class size since 2006</a:t>
            </a:r>
          </a:p>
          <a:p>
            <a:endParaRPr lang="en-US" dirty="0">
              <a:solidFill>
                <a:schemeClr val="tx1">
                  <a:lumMod val="85000"/>
                  <a:lumOff val="15000"/>
                </a:schemeClr>
              </a:solidFill>
              <a:latin typeface="+mj-lt"/>
            </a:endParaRPr>
          </a:p>
          <a:p>
            <a:r>
              <a:rPr lang="en-US" dirty="0" smtClean="0">
                <a:solidFill>
                  <a:schemeClr val="tx1">
                    <a:lumMod val="85000"/>
                    <a:lumOff val="15000"/>
                  </a:schemeClr>
                </a:solidFill>
                <a:latin typeface="+mj-lt"/>
              </a:rPr>
              <a:t>K-3</a:t>
            </a:r>
            <a:r>
              <a:rPr lang="en-US" baseline="30000" dirty="0" smtClean="0">
                <a:solidFill>
                  <a:schemeClr val="tx1">
                    <a:lumMod val="85000"/>
                    <a:lumOff val="15000"/>
                  </a:schemeClr>
                </a:solidFill>
                <a:latin typeface="+mj-lt"/>
              </a:rPr>
              <a:t>rd</a:t>
            </a:r>
            <a:r>
              <a:rPr lang="en-US" dirty="0" smtClean="0">
                <a:solidFill>
                  <a:schemeClr val="tx1">
                    <a:lumMod val="85000"/>
                    <a:lumOff val="15000"/>
                  </a:schemeClr>
                </a:solidFill>
                <a:latin typeface="+mj-lt"/>
              </a:rPr>
              <a:t> class sizes were larger than the C4E goal in 2006 by 1.4 students per class, and are now larger than the C4E goal in 2019 by 2.1 students per class</a:t>
            </a:r>
          </a:p>
          <a:p>
            <a:r>
              <a:rPr lang="en-US" dirty="0" smtClean="0">
                <a:solidFill>
                  <a:schemeClr val="tx1">
                    <a:lumMod val="85000"/>
                    <a:lumOff val="15000"/>
                  </a:schemeClr>
                </a:solidFill>
                <a:latin typeface="+mj-lt"/>
              </a:rPr>
              <a:t>4</a:t>
            </a:r>
            <a:r>
              <a:rPr lang="en-US" baseline="30000" dirty="0" smtClean="0">
                <a:solidFill>
                  <a:schemeClr val="tx1">
                    <a:lumMod val="85000"/>
                    <a:lumOff val="15000"/>
                  </a:schemeClr>
                </a:solidFill>
                <a:latin typeface="+mj-lt"/>
              </a:rPr>
              <a:t>th</a:t>
            </a:r>
            <a:r>
              <a:rPr lang="en-US" dirty="0" smtClean="0">
                <a:solidFill>
                  <a:schemeClr val="tx1">
                    <a:lumMod val="85000"/>
                    <a:lumOff val="15000"/>
                  </a:schemeClr>
                </a:solidFill>
                <a:latin typeface="+mj-lt"/>
              </a:rPr>
              <a:t>-8</a:t>
            </a:r>
            <a:r>
              <a:rPr lang="en-US" baseline="30000" dirty="0" smtClean="0">
                <a:solidFill>
                  <a:schemeClr val="tx1">
                    <a:lumMod val="85000"/>
                    <a:lumOff val="15000"/>
                  </a:schemeClr>
                </a:solidFill>
                <a:latin typeface="+mj-lt"/>
              </a:rPr>
              <a:t>th</a:t>
            </a:r>
            <a:r>
              <a:rPr lang="en-US" dirty="0" smtClean="0">
                <a:solidFill>
                  <a:schemeClr val="tx1">
                    <a:lumMod val="85000"/>
                    <a:lumOff val="15000"/>
                  </a:schemeClr>
                </a:solidFill>
                <a:latin typeface="+mj-lt"/>
              </a:rPr>
              <a:t> class sizes were larger than the C4E goal in 2006 by 0.2 students per class, and are now larger than the C4E goal in 2019 by 2.0 students per class</a:t>
            </a:r>
            <a:endParaRPr lang="en-US" dirty="0">
              <a:solidFill>
                <a:schemeClr val="tx1">
                  <a:lumMod val="85000"/>
                  <a:lumOff val="15000"/>
                </a:schemeClr>
              </a:solidFill>
              <a:latin typeface="+mj-lt"/>
            </a:endParaRPr>
          </a:p>
        </p:txBody>
      </p:sp>
    </p:spTree>
    <p:extLst>
      <p:ext uri="{BB962C8B-B14F-4D97-AF65-F5344CB8AC3E}">
        <p14:creationId xmlns:p14="http://schemas.microsoft.com/office/powerpoint/2010/main" val="35661763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xmlns="" id="{66B332A4-D438-4773-A77F-5ED49A448D9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953768" y="0"/>
            <a:ext cx="8284464" cy="6858000"/>
          </a:xfrm>
          <a:custGeom>
            <a:avLst/>
            <a:gdLst>
              <a:gd name="connsiteX0" fmla="*/ 1818109 w 8284464"/>
              <a:gd name="connsiteY0" fmla="*/ 0 h 6858000"/>
              <a:gd name="connsiteX1" fmla="*/ 6466355 w 8284464"/>
              <a:gd name="connsiteY1" fmla="*/ 0 h 6858000"/>
              <a:gd name="connsiteX2" fmla="*/ 6620596 w 8284464"/>
              <a:gd name="connsiteY2" fmla="*/ 109683 h 6858000"/>
              <a:gd name="connsiteX3" fmla="*/ 8284464 w 8284464"/>
              <a:gd name="connsiteY3" fmla="*/ 3429000 h 6858000"/>
              <a:gd name="connsiteX4" fmla="*/ 6620596 w 8284464"/>
              <a:gd name="connsiteY4" fmla="*/ 6748318 h 6858000"/>
              <a:gd name="connsiteX5" fmla="*/ 6466355 w 8284464"/>
              <a:gd name="connsiteY5" fmla="*/ 6858000 h 6858000"/>
              <a:gd name="connsiteX6" fmla="*/ 1818109 w 8284464"/>
              <a:gd name="connsiteY6" fmla="*/ 6858000 h 6858000"/>
              <a:gd name="connsiteX7" fmla="*/ 1663869 w 8284464"/>
              <a:gd name="connsiteY7" fmla="*/ 6748318 h 6858000"/>
              <a:gd name="connsiteX8" fmla="*/ 0 w 8284464"/>
              <a:gd name="connsiteY8" fmla="*/ 3429000 h 6858000"/>
              <a:gd name="connsiteX9" fmla="*/ 1663869 w 8284464"/>
              <a:gd name="connsiteY9" fmla="*/ 10968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84464" h="6858000">
                <a:moveTo>
                  <a:pt x="1818109" y="0"/>
                </a:moveTo>
                <a:lnTo>
                  <a:pt x="6466355" y="0"/>
                </a:lnTo>
                <a:lnTo>
                  <a:pt x="6620596" y="109683"/>
                </a:lnTo>
                <a:cubicBezTo>
                  <a:pt x="7630666" y="865069"/>
                  <a:pt x="8284464" y="2070683"/>
                  <a:pt x="8284464" y="3429000"/>
                </a:cubicBezTo>
                <a:cubicBezTo>
                  <a:pt x="8284464" y="4787317"/>
                  <a:pt x="7630666" y="5992931"/>
                  <a:pt x="6620596" y="6748318"/>
                </a:cubicBezTo>
                <a:lnTo>
                  <a:pt x="6466355" y="6858000"/>
                </a:lnTo>
                <a:lnTo>
                  <a:pt x="1818109" y="6858000"/>
                </a:lnTo>
                <a:lnTo>
                  <a:pt x="1663869" y="6748318"/>
                </a:lnTo>
                <a:cubicBezTo>
                  <a:pt x="653798" y="5992931"/>
                  <a:pt x="0" y="4787317"/>
                  <a:pt x="0" y="3429000"/>
                </a:cubicBezTo>
                <a:cubicBezTo>
                  <a:pt x="0" y="2070683"/>
                  <a:pt x="653798" y="865069"/>
                  <a:pt x="1663869" y="109683"/>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prstClr val="white"/>
              </a:solidFill>
            </a:endParaRPr>
          </a:p>
        </p:txBody>
      </p:sp>
      <p:sp>
        <p:nvSpPr>
          <p:cNvPr id="9" name="Freeform: Shape 8">
            <a:extLst>
              <a:ext uri="{FF2B5EF4-FFF2-40B4-BE49-F238E27FC236}">
                <a16:creationId xmlns:a16="http://schemas.microsoft.com/office/drawing/2014/main" xmlns="" id="{DF9AD32D-FF05-44F4-BD4D-9CEE89B71EB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2118360" y="0"/>
            <a:ext cx="7955280" cy="6858000"/>
          </a:xfrm>
          <a:custGeom>
            <a:avLst/>
            <a:gdLst>
              <a:gd name="connsiteX0" fmla="*/ 1962423 w 7955280"/>
              <a:gd name="connsiteY0" fmla="*/ 0 h 6858000"/>
              <a:gd name="connsiteX1" fmla="*/ 5992858 w 7955280"/>
              <a:gd name="connsiteY1" fmla="*/ 0 h 6858000"/>
              <a:gd name="connsiteX2" fmla="*/ 6040191 w 7955280"/>
              <a:gd name="connsiteY2" fmla="*/ 27216 h 6858000"/>
              <a:gd name="connsiteX3" fmla="*/ 7955280 w 7955280"/>
              <a:gd name="connsiteY3" fmla="*/ 3429000 h 6858000"/>
              <a:gd name="connsiteX4" fmla="*/ 6040191 w 7955280"/>
              <a:gd name="connsiteY4" fmla="*/ 6830784 h 6858000"/>
              <a:gd name="connsiteX5" fmla="*/ 5992858 w 7955280"/>
              <a:gd name="connsiteY5" fmla="*/ 6858000 h 6858000"/>
              <a:gd name="connsiteX6" fmla="*/ 1962423 w 7955280"/>
              <a:gd name="connsiteY6" fmla="*/ 6858000 h 6858000"/>
              <a:gd name="connsiteX7" fmla="*/ 1915089 w 7955280"/>
              <a:gd name="connsiteY7" fmla="*/ 6830784 h 6858000"/>
              <a:gd name="connsiteX8" fmla="*/ 0 w 7955280"/>
              <a:gd name="connsiteY8" fmla="*/ 3429000 h 6858000"/>
              <a:gd name="connsiteX9" fmla="*/ 1915089 w 7955280"/>
              <a:gd name="connsiteY9" fmla="*/ 2721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55280" h="6858000">
                <a:moveTo>
                  <a:pt x="1962423" y="0"/>
                </a:moveTo>
                <a:lnTo>
                  <a:pt x="5992858" y="0"/>
                </a:lnTo>
                <a:lnTo>
                  <a:pt x="6040191" y="27216"/>
                </a:lnTo>
                <a:cubicBezTo>
                  <a:pt x="7188332" y="724844"/>
                  <a:pt x="7955280" y="1987357"/>
                  <a:pt x="7955280" y="3429000"/>
                </a:cubicBezTo>
                <a:cubicBezTo>
                  <a:pt x="7955280" y="4870644"/>
                  <a:pt x="7188332" y="6133157"/>
                  <a:pt x="6040191" y="6830784"/>
                </a:cubicBezTo>
                <a:lnTo>
                  <a:pt x="5992858" y="6858000"/>
                </a:lnTo>
                <a:lnTo>
                  <a:pt x="1962423" y="6858000"/>
                </a:lnTo>
                <a:lnTo>
                  <a:pt x="1915089" y="6830784"/>
                </a:lnTo>
                <a:cubicBezTo>
                  <a:pt x="766948" y="6133157"/>
                  <a:pt x="0" y="4870644"/>
                  <a:pt x="0" y="3429000"/>
                </a:cubicBezTo>
                <a:cubicBezTo>
                  <a:pt x="0" y="1987357"/>
                  <a:pt x="766948" y="724844"/>
                  <a:pt x="1915089" y="27216"/>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prstClr val="white"/>
              </a:solidFill>
            </a:endParaRPr>
          </a:p>
        </p:txBody>
      </p:sp>
      <p:sp>
        <p:nvSpPr>
          <p:cNvPr id="2" name="Title 1">
            <a:extLst>
              <a:ext uri="{FF2B5EF4-FFF2-40B4-BE49-F238E27FC236}">
                <a16:creationId xmlns:a16="http://schemas.microsoft.com/office/drawing/2014/main" xmlns="" id="{3C9FC98D-1CC0-4C67-A549-653ABAE0DB0F}"/>
              </a:ext>
            </a:extLst>
          </p:cNvPr>
          <p:cNvSpPr>
            <a:spLocks noGrp="1"/>
          </p:cNvSpPr>
          <p:nvPr>
            <p:ph type="title"/>
          </p:nvPr>
        </p:nvSpPr>
        <p:spPr>
          <a:xfrm>
            <a:off x="2555631" y="1441938"/>
            <a:ext cx="7080738" cy="3974124"/>
          </a:xfrm>
        </p:spPr>
        <p:txBody>
          <a:bodyPr>
            <a:normAutofit/>
          </a:bodyPr>
          <a:lstStyle/>
          <a:p>
            <a:pPr algn="ctr"/>
            <a:r>
              <a:rPr lang="en-US" sz="5400" dirty="0">
                <a:solidFill>
                  <a:schemeClr val="bg1">
                    <a:lumMod val="85000"/>
                    <a:lumOff val="15000"/>
                  </a:schemeClr>
                </a:solidFill>
              </a:rPr>
              <a:t>In 2007, NYS Legislature passed a new law called the Contracts for Excellence (C4E)</a:t>
            </a:r>
          </a:p>
        </p:txBody>
      </p:sp>
    </p:spTree>
    <p:extLst>
      <p:ext uri="{BB962C8B-B14F-4D97-AF65-F5344CB8AC3E}">
        <p14:creationId xmlns:p14="http://schemas.microsoft.com/office/powerpoint/2010/main" val="276953957"/>
      </p:ext>
    </p:extLst>
  </p:cSld>
  <p:clrMapOvr>
    <a:overrideClrMapping bg1="dk1" tx1="lt1" bg2="dk2" tx2="lt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a:extLst>
              <a:ext uri="{FF2B5EF4-FFF2-40B4-BE49-F238E27FC236}">
                <a16:creationId xmlns="" xmlns:xdr="http://schemas.openxmlformats.org/drawingml/2006/spreadsheetDrawing" xmlns:a16="http://schemas.microsoft.com/office/drawing/2014/main" xmlns:lc="http://schemas.openxmlformats.org/drawingml/2006/lockedCanvas" id="{BD913A3B-5B2F-4472-94E6-755FA9E91DCF}"/>
              </a:ext>
            </a:extLst>
          </p:cNvPr>
          <p:cNvGraphicFramePr>
            <a:graphicFrameLocks/>
          </p:cNvGraphicFramePr>
          <p:nvPr>
            <p:extLst>
              <p:ext uri="{D42A27DB-BD31-4B8C-83A1-F6EECF244321}">
                <p14:modId xmlns:p14="http://schemas.microsoft.com/office/powerpoint/2010/main" val="470659793"/>
              </p:ext>
            </p:extLst>
          </p:nvPr>
        </p:nvGraphicFramePr>
        <p:xfrm>
          <a:off x="1532322" y="874905"/>
          <a:ext cx="8229600" cy="54864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2710375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a:extLst>
              <a:ext uri="{FF2B5EF4-FFF2-40B4-BE49-F238E27FC236}">
                <a16:creationId xmlns="" xmlns:xdr="http://schemas.openxmlformats.org/drawingml/2006/spreadsheetDrawing" xmlns:a16="http://schemas.microsoft.com/office/drawing/2014/main" xmlns:lc="http://schemas.openxmlformats.org/drawingml/2006/lockedCanvas" id="{80C0AEC9-DF04-45D6-BBA0-F557F50A33A7}"/>
              </a:ext>
            </a:extLst>
          </p:cNvPr>
          <p:cNvGraphicFramePr>
            <a:graphicFrameLocks/>
          </p:cNvGraphicFramePr>
          <p:nvPr>
            <p:extLst>
              <p:ext uri="{D42A27DB-BD31-4B8C-83A1-F6EECF244321}">
                <p14:modId xmlns:p14="http://schemas.microsoft.com/office/powerpoint/2010/main" val="298671692"/>
              </p:ext>
            </p:extLst>
          </p:nvPr>
        </p:nvGraphicFramePr>
        <p:xfrm>
          <a:off x="1511698" y="899928"/>
          <a:ext cx="8229600" cy="54864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1464168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56BFA86-4592-4BD6-A3AD-5E62E1BFB8F9}"/>
              </a:ext>
            </a:extLst>
          </p:cNvPr>
          <p:cNvSpPr>
            <a:spLocks noGrp="1"/>
          </p:cNvSpPr>
          <p:nvPr>
            <p:ph type="title" idx="4294967295"/>
          </p:nvPr>
        </p:nvSpPr>
        <p:spPr>
          <a:xfrm>
            <a:off x="742950" y="485775"/>
            <a:ext cx="10272713" cy="5786438"/>
          </a:xfrm>
        </p:spPr>
        <p:txBody>
          <a:bodyPr vert="horz" lIns="91440" tIns="45720" rIns="91440" bIns="45720" rtlCol="0" anchor="ctr">
            <a:normAutofit fontScale="90000"/>
          </a:bodyPr>
          <a:lstStyle/>
          <a:p>
            <a:r>
              <a:rPr lang="en-US" sz="3000" b="1" i="1" kern="1200" dirty="0">
                <a:solidFill>
                  <a:schemeClr val="tx1">
                    <a:lumMod val="85000"/>
                    <a:lumOff val="15000"/>
                  </a:schemeClr>
                </a:solidFill>
                <a:latin typeface="+mj-lt"/>
                <a:ea typeface="+mj-ea"/>
                <a:cs typeface="+mj-cs"/>
              </a:rPr>
              <a:t>C4E law states that in return for millions in new state funding, NYC has a legal obligation to:</a:t>
            </a:r>
            <a:br>
              <a:rPr lang="en-US" sz="3000" b="1" i="1" kern="1200" dirty="0">
                <a:solidFill>
                  <a:schemeClr val="tx1">
                    <a:lumMod val="85000"/>
                    <a:lumOff val="15000"/>
                  </a:schemeClr>
                </a:solidFill>
                <a:latin typeface="+mj-lt"/>
                <a:ea typeface="+mj-ea"/>
                <a:cs typeface="+mj-cs"/>
              </a:rPr>
            </a:br>
            <a:r>
              <a:rPr lang="en-US" sz="3000" kern="1200" dirty="0">
                <a:solidFill>
                  <a:schemeClr val="tx1">
                    <a:lumMod val="85000"/>
                    <a:lumOff val="15000"/>
                  </a:schemeClr>
                </a:solidFill>
                <a:latin typeface="+mj-lt"/>
                <a:ea typeface="+mj-ea"/>
                <a:cs typeface="+mj-cs"/>
              </a:rPr>
              <a:t/>
            </a:r>
            <a:br>
              <a:rPr lang="en-US" sz="3000" kern="1200" dirty="0">
                <a:solidFill>
                  <a:schemeClr val="tx1">
                    <a:lumMod val="85000"/>
                    <a:lumOff val="15000"/>
                  </a:schemeClr>
                </a:solidFill>
                <a:latin typeface="+mj-lt"/>
                <a:ea typeface="+mj-ea"/>
                <a:cs typeface="+mj-cs"/>
              </a:rPr>
            </a:br>
            <a:r>
              <a:rPr lang="en-US" sz="3000" kern="1200" dirty="0">
                <a:solidFill>
                  <a:schemeClr val="tx1">
                    <a:lumMod val="85000"/>
                    <a:lumOff val="15000"/>
                  </a:schemeClr>
                </a:solidFill>
                <a:latin typeface="+mj-lt"/>
                <a:ea typeface="+mj-ea"/>
                <a:cs typeface="+mj-cs"/>
              </a:rPr>
              <a:t>1. Spend the funds to improve school conditions in six specified areas.</a:t>
            </a:r>
            <a:br>
              <a:rPr lang="en-US" sz="3000" kern="1200" dirty="0">
                <a:solidFill>
                  <a:schemeClr val="tx1">
                    <a:lumMod val="85000"/>
                    <a:lumOff val="15000"/>
                  </a:schemeClr>
                </a:solidFill>
                <a:latin typeface="+mj-lt"/>
                <a:ea typeface="+mj-ea"/>
                <a:cs typeface="+mj-cs"/>
              </a:rPr>
            </a:br>
            <a:r>
              <a:rPr lang="en-US" sz="3000" kern="1200" dirty="0">
                <a:solidFill>
                  <a:schemeClr val="tx1">
                    <a:lumMod val="85000"/>
                    <a:lumOff val="15000"/>
                  </a:schemeClr>
                </a:solidFill>
                <a:latin typeface="+mj-lt"/>
                <a:ea typeface="+mj-ea"/>
                <a:cs typeface="+mj-cs"/>
              </a:rPr>
              <a:t/>
            </a:r>
            <a:br>
              <a:rPr lang="en-US" sz="3000" kern="1200" dirty="0">
                <a:solidFill>
                  <a:schemeClr val="tx1">
                    <a:lumMod val="85000"/>
                    <a:lumOff val="15000"/>
                  </a:schemeClr>
                </a:solidFill>
                <a:latin typeface="+mj-lt"/>
                <a:ea typeface="+mj-ea"/>
                <a:cs typeface="+mj-cs"/>
              </a:rPr>
            </a:br>
            <a:r>
              <a:rPr lang="en-US" sz="3000" kern="1200" dirty="0">
                <a:solidFill>
                  <a:schemeClr val="tx1">
                    <a:lumMod val="85000"/>
                    <a:lumOff val="15000"/>
                  </a:schemeClr>
                </a:solidFill>
                <a:latin typeface="+mj-lt"/>
                <a:ea typeface="+mj-ea"/>
                <a:cs typeface="+mj-cs"/>
              </a:rPr>
              <a:t>2. Create a plan to reduce class sizes in all grades over five years.</a:t>
            </a:r>
            <a:br>
              <a:rPr lang="en-US" sz="3000" kern="1200" dirty="0">
                <a:solidFill>
                  <a:schemeClr val="tx1">
                    <a:lumMod val="85000"/>
                    <a:lumOff val="15000"/>
                  </a:schemeClr>
                </a:solidFill>
                <a:latin typeface="+mj-lt"/>
                <a:ea typeface="+mj-ea"/>
                <a:cs typeface="+mj-cs"/>
              </a:rPr>
            </a:br>
            <a:r>
              <a:rPr lang="en-US" sz="3000" kern="1200" dirty="0">
                <a:solidFill>
                  <a:schemeClr val="tx1">
                    <a:lumMod val="85000"/>
                    <a:lumOff val="15000"/>
                  </a:schemeClr>
                </a:solidFill>
                <a:latin typeface="+mj-lt"/>
                <a:ea typeface="+mj-ea"/>
                <a:cs typeface="+mj-cs"/>
              </a:rPr>
              <a:t/>
            </a:r>
            <a:br>
              <a:rPr lang="en-US" sz="3000" kern="1200" dirty="0">
                <a:solidFill>
                  <a:schemeClr val="tx1">
                    <a:lumMod val="85000"/>
                    <a:lumOff val="15000"/>
                  </a:schemeClr>
                </a:solidFill>
                <a:latin typeface="+mj-lt"/>
                <a:ea typeface="+mj-ea"/>
                <a:cs typeface="+mj-cs"/>
              </a:rPr>
            </a:br>
            <a:r>
              <a:rPr lang="en-US" sz="3000" kern="1200" dirty="0">
                <a:solidFill>
                  <a:schemeClr val="tx1">
                    <a:lumMod val="85000"/>
                    <a:lumOff val="15000"/>
                  </a:schemeClr>
                </a:solidFill>
                <a:latin typeface="+mj-lt"/>
                <a:ea typeface="+mj-ea"/>
                <a:cs typeface="+mj-cs"/>
              </a:rPr>
              <a:t>3. In 2007, NYC submitted a 5-yr plan to reduce class sizes to no more than 20 in grades K-3; 23 in grades 4-8 and 25 in core HS classes.</a:t>
            </a:r>
            <a:br>
              <a:rPr lang="en-US" sz="3000" kern="1200" dirty="0">
                <a:solidFill>
                  <a:schemeClr val="tx1">
                    <a:lumMod val="85000"/>
                    <a:lumOff val="15000"/>
                  </a:schemeClr>
                </a:solidFill>
                <a:latin typeface="+mj-lt"/>
                <a:ea typeface="+mj-ea"/>
                <a:cs typeface="+mj-cs"/>
              </a:rPr>
            </a:br>
            <a:r>
              <a:rPr lang="en-US" sz="3000" kern="1200" dirty="0">
                <a:solidFill>
                  <a:schemeClr val="tx1">
                    <a:lumMod val="85000"/>
                    <a:lumOff val="15000"/>
                  </a:schemeClr>
                </a:solidFill>
                <a:latin typeface="+mj-lt"/>
                <a:ea typeface="+mj-ea"/>
                <a:cs typeface="+mj-cs"/>
              </a:rPr>
              <a:t/>
            </a:r>
            <a:br>
              <a:rPr lang="en-US" sz="3000" kern="1200" dirty="0">
                <a:solidFill>
                  <a:schemeClr val="tx1">
                    <a:lumMod val="85000"/>
                    <a:lumOff val="15000"/>
                  </a:schemeClr>
                </a:solidFill>
                <a:latin typeface="+mj-lt"/>
                <a:ea typeface="+mj-ea"/>
                <a:cs typeface="+mj-cs"/>
              </a:rPr>
            </a:br>
            <a:r>
              <a:rPr lang="en-US" sz="3000" kern="1200" dirty="0">
                <a:solidFill>
                  <a:schemeClr val="tx1">
                    <a:lumMod val="85000"/>
                    <a:lumOff val="15000"/>
                  </a:schemeClr>
                </a:solidFill>
                <a:latin typeface="+mj-lt"/>
                <a:ea typeface="+mj-ea"/>
                <a:cs typeface="+mj-cs"/>
              </a:rPr>
              <a:t>4.  Yet instead of decreasing, class sizes increased sharply, starting in 2008.</a:t>
            </a:r>
          </a:p>
        </p:txBody>
      </p:sp>
    </p:spTree>
    <p:extLst>
      <p:ext uri="{BB962C8B-B14F-4D97-AF65-F5344CB8AC3E}">
        <p14:creationId xmlns:p14="http://schemas.microsoft.com/office/powerpoint/2010/main" val="13552415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lumMod val="85000"/>
                    <a:lumOff val="15000"/>
                  </a:schemeClr>
                </a:solidFill>
              </a:rPr>
              <a:t>D1 Class Size Trends</a:t>
            </a:r>
            <a:endParaRPr lang="en-US" dirty="0">
              <a:solidFill>
                <a:schemeClr val="tx1">
                  <a:lumMod val="85000"/>
                  <a:lumOff val="15000"/>
                </a:schemeClr>
              </a:solidFill>
            </a:endParaRPr>
          </a:p>
        </p:txBody>
      </p:sp>
      <p:sp>
        <p:nvSpPr>
          <p:cNvPr id="3" name="Content Placeholder 2"/>
          <p:cNvSpPr>
            <a:spLocks noGrp="1"/>
          </p:cNvSpPr>
          <p:nvPr>
            <p:ph idx="1"/>
          </p:nvPr>
        </p:nvSpPr>
        <p:spPr/>
        <p:txBody>
          <a:bodyPr/>
          <a:lstStyle/>
          <a:p>
            <a:r>
              <a:rPr lang="en-US" dirty="0" smtClean="0">
                <a:solidFill>
                  <a:schemeClr val="tx1">
                    <a:lumMod val="85000"/>
                    <a:lumOff val="15000"/>
                  </a:schemeClr>
                </a:solidFill>
                <a:latin typeface="+mj-lt"/>
              </a:rPr>
              <a:t>24.4% increase in K-3</a:t>
            </a:r>
            <a:r>
              <a:rPr lang="en-US" baseline="30000" dirty="0" smtClean="0">
                <a:solidFill>
                  <a:schemeClr val="tx1">
                    <a:lumMod val="85000"/>
                    <a:lumOff val="15000"/>
                  </a:schemeClr>
                </a:solidFill>
                <a:latin typeface="+mj-lt"/>
              </a:rPr>
              <a:t>rd</a:t>
            </a:r>
            <a:r>
              <a:rPr lang="en-US" dirty="0" smtClean="0">
                <a:solidFill>
                  <a:schemeClr val="tx1">
                    <a:lumMod val="85000"/>
                    <a:lumOff val="15000"/>
                  </a:schemeClr>
                </a:solidFill>
                <a:latin typeface="+mj-lt"/>
              </a:rPr>
              <a:t> class size since 2006</a:t>
            </a:r>
          </a:p>
          <a:p>
            <a:r>
              <a:rPr lang="en-US" dirty="0" smtClean="0">
                <a:solidFill>
                  <a:schemeClr val="tx1">
                    <a:lumMod val="85000"/>
                    <a:lumOff val="15000"/>
                  </a:schemeClr>
                </a:solidFill>
                <a:latin typeface="+mj-lt"/>
              </a:rPr>
              <a:t>8.5% increase in 4</a:t>
            </a:r>
            <a:r>
              <a:rPr lang="en-US" baseline="30000" dirty="0" smtClean="0">
                <a:solidFill>
                  <a:schemeClr val="tx1">
                    <a:lumMod val="85000"/>
                    <a:lumOff val="15000"/>
                  </a:schemeClr>
                </a:solidFill>
                <a:latin typeface="+mj-lt"/>
              </a:rPr>
              <a:t>th</a:t>
            </a:r>
            <a:r>
              <a:rPr lang="en-US" dirty="0" smtClean="0">
                <a:solidFill>
                  <a:schemeClr val="tx1">
                    <a:lumMod val="85000"/>
                    <a:lumOff val="15000"/>
                  </a:schemeClr>
                </a:solidFill>
                <a:latin typeface="+mj-lt"/>
              </a:rPr>
              <a:t>-8</a:t>
            </a:r>
            <a:r>
              <a:rPr lang="en-US" baseline="30000" dirty="0" smtClean="0">
                <a:solidFill>
                  <a:schemeClr val="tx1">
                    <a:lumMod val="85000"/>
                    <a:lumOff val="15000"/>
                  </a:schemeClr>
                </a:solidFill>
                <a:latin typeface="+mj-lt"/>
              </a:rPr>
              <a:t>th</a:t>
            </a:r>
            <a:r>
              <a:rPr lang="en-US" dirty="0" smtClean="0">
                <a:solidFill>
                  <a:schemeClr val="tx1">
                    <a:lumMod val="85000"/>
                    <a:lumOff val="15000"/>
                  </a:schemeClr>
                </a:solidFill>
                <a:latin typeface="+mj-lt"/>
              </a:rPr>
              <a:t> class size since 2006</a:t>
            </a:r>
          </a:p>
          <a:p>
            <a:endParaRPr lang="en-US" dirty="0" smtClean="0">
              <a:solidFill>
                <a:schemeClr val="tx1">
                  <a:lumMod val="85000"/>
                  <a:lumOff val="15000"/>
                </a:schemeClr>
              </a:solidFill>
              <a:latin typeface="+mj-lt"/>
            </a:endParaRPr>
          </a:p>
          <a:p>
            <a:r>
              <a:rPr lang="en-US" dirty="0" smtClean="0">
                <a:solidFill>
                  <a:schemeClr val="tx1">
                    <a:lumMod val="85000"/>
                    <a:lumOff val="15000"/>
                  </a:schemeClr>
                </a:solidFill>
                <a:latin typeface="+mj-lt"/>
              </a:rPr>
              <a:t>K-3</a:t>
            </a:r>
            <a:r>
              <a:rPr lang="en-US" baseline="30000" dirty="0" smtClean="0">
                <a:solidFill>
                  <a:schemeClr val="tx1">
                    <a:lumMod val="85000"/>
                    <a:lumOff val="15000"/>
                  </a:schemeClr>
                </a:solidFill>
                <a:latin typeface="+mj-lt"/>
              </a:rPr>
              <a:t>rd</a:t>
            </a:r>
            <a:r>
              <a:rPr lang="en-US" dirty="0" smtClean="0">
                <a:solidFill>
                  <a:schemeClr val="tx1">
                    <a:lumMod val="85000"/>
                    <a:lumOff val="15000"/>
                  </a:schemeClr>
                </a:solidFill>
                <a:latin typeface="+mj-lt"/>
              </a:rPr>
              <a:t> </a:t>
            </a:r>
            <a:r>
              <a:rPr lang="en-US" dirty="0">
                <a:solidFill>
                  <a:schemeClr val="tx1">
                    <a:lumMod val="85000"/>
                    <a:lumOff val="15000"/>
                  </a:schemeClr>
                </a:solidFill>
                <a:latin typeface="+mj-lt"/>
              </a:rPr>
              <a:t>class sizes were smaller than the C4E goals in </a:t>
            </a:r>
            <a:r>
              <a:rPr lang="en-US" dirty="0" smtClean="0">
                <a:solidFill>
                  <a:schemeClr val="tx1">
                    <a:lumMod val="85000"/>
                    <a:lumOff val="15000"/>
                  </a:schemeClr>
                </a:solidFill>
                <a:latin typeface="+mj-lt"/>
              </a:rPr>
              <a:t>2006 by 3.8 students per class, and are now larger than </a:t>
            </a:r>
            <a:r>
              <a:rPr lang="en-US" dirty="0">
                <a:solidFill>
                  <a:schemeClr val="tx1">
                    <a:lumMod val="85000"/>
                    <a:lumOff val="15000"/>
                  </a:schemeClr>
                </a:solidFill>
                <a:latin typeface="+mj-lt"/>
              </a:rPr>
              <a:t>the C4E goals in </a:t>
            </a:r>
            <a:r>
              <a:rPr lang="en-US" dirty="0" smtClean="0">
                <a:solidFill>
                  <a:schemeClr val="tx1">
                    <a:lumMod val="85000"/>
                    <a:lumOff val="15000"/>
                  </a:schemeClr>
                </a:solidFill>
                <a:latin typeface="+mj-lt"/>
              </a:rPr>
              <a:t>2019 by 1.5 students per class</a:t>
            </a:r>
          </a:p>
          <a:p>
            <a:r>
              <a:rPr lang="en-US" dirty="0" smtClean="0">
                <a:solidFill>
                  <a:schemeClr val="tx1">
                    <a:lumMod val="85000"/>
                    <a:lumOff val="15000"/>
                  </a:schemeClr>
                </a:solidFill>
                <a:latin typeface="+mj-lt"/>
              </a:rPr>
              <a:t>4</a:t>
            </a:r>
            <a:r>
              <a:rPr lang="en-US" baseline="30000" dirty="0" smtClean="0">
                <a:solidFill>
                  <a:schemeClr val="tx1">
                    <a:lumMod val="85000"/>
                    <a:lumOff val="15000"/>
                  </a:schemeClr>
                </a:solidFill>
                <a:latin typeface="+mj-lt"/>
              </a:rPr>
              <a:t>th</a:t>
            </a:r>
            <a:r>
              <a:rPr lang="en-US" dirty="0" smtClean="0">
                <a:solidFill>
                  <a:schemeClr val="tx1">
                    <a:lumMod val="85000"/>
                    <a:lumOff val="15000"/>
                  </a:schemeClr>
                </a:solidFill>
                <a:latin typeface="+mj-lt"/>
              </a:rPr>
              <a:t>-8</a:t>
            </a:r>
            <a:r>
              <a:rPr lang="en-US" baseline="30000" dirty="0" smtClean="0">
                <a:solidFill>
                  <a:schemeClr val="tx1">
                    <a:lumMod val="85000"/>
                    <a:lumOff val="15000"/>
                  </a:schemeClr>
                </a:solidFill>
                <a:latin typeface="+mj-lt"/>
              </a:rPr>
              <a:t>th</a:t>
            </a:r>
            <a:r>
              <a:rPr lang="en-US" dirty="0" smtClean="0">
                <a:solidFill>
                  <a:schemeClr val="tx1">
                    <a:lumMod val="85000"/>
                    <a:lumOff val="15000"/>
                  </a:schemeClr>
                </a:solidFill>
                <a:latin typeface="+mj-lt"/>
              </a:rPr>
              <a:t> class sizes were smaller than the C4E goals in 2006 by 4.6 students per class, and are now smaller than the C4E goals in 2019 by just 0.1 students per class</a:t>
            </a:r>
            <a:endParaRPr lang="en-US" dirty="0">
              <a:solidFill>
                <a:schemeClr val="tx1">
                  <a:lumMod val="85000"/>
                  <a:lumOff val="15000"/>
                </a:schemeClr>
              </a:solidFill>
              <a:latin typeface="+mj-lt"/>
            </a:endParaRPr>
          </a:p>
          <a:p>
            <a:endParaRPr lang="en-US" dirty="0"/>
          </a:p>
        </p:txBody>
      </p:sp>
    </p:spTree>
    <p:extLst>
      <p:ext uri="{BB962C8B-B14F-4D97-AF65-F5344CB8AC3E}">
        <p14:creationId xmlns:p14="http://schemas.microsoft.com/office/powerpoint/2010/main" val="34869927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a:extLst>
              <a:ext uri="{FF2B5EF4-FFF2-40B4-BE49-F238E27FC236}">
                <a16:creationId xmlns="" xmlns:xdr="http://schemas.openxmlformats.org/drawingml/2006/spreadsheetDrawing" xmlns:a16="http://schemas.microsoft.com/office/drawing/2014/main" xmlns:lc="http://schemas.openxmlformats.org/drawingml/2006/lockedCanvas" id="{10B8CAF9-1DCC-4C62-B703-736CCB45A155}"/>
              </a:ext>
            </a:extLst>
          </p:cNvPr>
          <p:cNvGraphicFramePr>
            <a:graphicFrameLocks/>
          </p:cNvGraphicFramePr>
          <p:nvPr>
            <p:extLst>
              <p:ext uri="{D42A27DB-BD31-4B8C-83A1-F6EECF244321}">
                <p14:modId xmlns:p14="http://schemas.microsoft.com/office/powerpoint/2010/main" val="462592206"/>
              </p:ext>
            </p:extLst>
          </p:nvPr>
        </p:nvGraphicFramePr>
        <p:xfrm>
          <a:off x="1506828" y="740815"/>
          <a:ext cx="8229600" cy="54864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9495371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a:extLst>
              <a:ext uri="{FF2B5EF4-FFF2-40B4-BE49-F238E27FC236}">
                <a16:creationId xmlns="" xmlns:xdr="http://schemas.openxmlformats.org/drawingml/2006/spreadsheetDrawing" xmlns:a16="http://schemas.microsoft.com/office/drawing/2014/main" xmlns:lc="http://schemas.openxmlformats.org/drawingml/2006/lockedCanvas" id="{00000000-0008-0000-0100-000006000000}"/>
              </a:ext>
            </a:extLst>
          </p:cNvPr>
          <p:cNvGraphicFramePr>
            <a:graphicFrameLocks/>
          </p:cNvGraphicFramePr>
          <p:nvPr>
            <p:extLst>
              <p:ext uri="{D42A27DB-BD31-4B8C-83A1-F6EECF244321}">
                <p14:modId xmlns:p14="http://schemas.microsoft.com/office/powerpoint/2010/main" val="1761878271"/>
              </p:ext>
            </p:extLst>
          </p:nvPr>
        </p:nvGraphicFramePr>
        <p:xfrm>
          <a:off x="1627096" y="738509"/>
          <a:ext cx="8229600" cy="54864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7239057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lumMod val="85000"/>
                    <a:lumOff val="15000"/>
                  </a:schemeClr>
                </a:solidFill>
              </a:rPr>
              <a:t>D2 Class Size Trends</a:t>
            </a:r>
            <a:endParaRPr lang="en-US" dirty="0">
              <a:solidFill>
                <a:schemeClr val="tx1">
                  <a:lumMod val="85000"/>
                  <a:lumOff val="15000"/>
                </a:schemeClr>
              </a:solidFill>
            </a:endParaRPr>
          </a:p>
        </p:txBody>
      </p:sp>
      <p:sp>
        <p:nvSpPr>
          <p:cNvPr id="3" name="Content Placeholder 2"/>
          <p:cNvSpPr>
            <a:spLocks noGrp="1"/>
          </p:cNvSpPr>
          <p:nvPr>
            <p:ph idx="1"/>
          </p:nvPr>
        </p:nvSpPr>
        <p:spPr/>
        <p:txBody>
          <a:bodyPr/>
          <a:lstStyle/>
          <a:p>
            <a:r>
              <a:rPr lang="en-US" dirty="0" smtClean="0">
                <a:solidFill>
                  <a:schemeClr val="tx1">
                    <a:lumMod val="85000"/>
                    <a:lumOff val="15000"/>
                  </a:schemeClr>
                </a:solidFill>
                <a:latin typeface="+mj-lt"/>
              </a:rPr>
              <a:t>12.3% increase in K-3</a:t>
            </a:r>
            <a:r>
              <a:rPr lang="en-US" baseline="30000" dirty="0" smtClean="0">
                <a:solidFill>
                  <a:schemeClr val="tx1">
                    <a:lumMod val="85000"/>
                    <a:lumOff val="15000"/>
                  </a:schemeClr>
                </a:solidFill>
                <a:latin typeface="+mj-lt"/>
              </a:rPr>
              <a:t>rd</a:t>
            </a:r>
            <a:r>
              <a:rPr lang="en-US" dirty="0" smtClean="0">
                <a:solidFill>
                  <a:schemeClr val="tx1">
                    <a:lumMod val="85000"/>
                    <a:lumOff val="15000"/>
                  </a:schemeClr>
                </a:solidFill>
                <a:latin typeface="+mj-lt"/>
              </a:rPr>
              <a:t> class size since 2006</a:t>
            </a:r>
          </a:p>
          <a:p>
            <a:r>
              <a:rPr lang="en-US" dirty="0" smtClean="0">
                <a:solidFill>
                  <a:schemeClr val="tx1">
                    <a:lumMod val="85000"/>
                    <a:lumOff val="15000"/>
                  </a:schemeClr>
                </a:solidFill>
                <a:latin typeface="+mj-lt"/>
              </a:rPr>
              <a:t>4.5% increase in 4</a:t>
            </a:r>
            <a:r>
              <a:rPr lang="en-US" baseline="30000" dirty="0" smtClean="0">
                <a:solidFill>
                  <a:schemeClr val="tx1">
                    <a:lumMod val="85000"/>
                    <a:lumOff val="15000"/>
                  </a:schemeClr>
                </a:solidFill>
                <a:latin typeface="+mj-lt"/>
              </a:rPr>
              <a:t>th</a:t>
            </a:r>
            <a:r>
              <a:rPr lang="en-US" dirty="0" smtClean="0">
                <a:solidFill>
                  <a:schemeClr val="tx1">
                    <a:lumMod val="85000"/>
                    <a:lumOff val="15000"/>
                  </a:schemeClr>
                </a:solidFill>
                <a:latin typeface="+mj-lt"/>
              </a:rPr>
              <a:t>-8</a:t>
            </a:r>
            <a:r>
              <a:rPr lang="en-US" baseline="30000" dirty="0" smtClean="0">
                <a:solidFill>
                  <a:schemeClr val="tx1">
                    <a:lumMod val="85000"/>
                    <a:lumOff val="15000"/>
                  </a:schemeClr>
                </a:solidFill>
                <a:latin typeface="+mj-lt"/>
              </a:rPr>
              <a:t>th</a:t>
            </a:r>
            <a:r>
              <a:rPr lang="en-US" dirty="0" smtClean="0">
                <a:solidFill>
                  <a:schemeClr val="tx1">
                    <a:lumMod val="85000"/>
                    <a:lumOff val="15000"/>
                  </a:schemeClr>
                </a:solidFill>
                <a:latin typeface="+mj-lt"/>
              </a:rPr>
              <a:t> class size since 2006</a:t>
            </a:r>
          </a:p>
          <a:p>
            <a:endParaRPr lang="en-US" dirty="0">
              <a:solidFill>
                <a:schemeClr val="tx1">
                  <a:lumMod val="85000"/>
                  <a:lumOff val="15000"/>
                </a:schemeClr>
              </a:solidFill>
              <a:latin typeface="+mj-lt"/>
            </a:endParaRPr>
          </a:p>
          <a:p>
            <a:r>
              <a:rPr lang="en-US" dirty="0" smtClean="0">
                <a:solidFill>
                  <a:schemeClr val="tx1">
                    <a:lumMod val="85000"/>
                    <a:lumOff val="15000"/>
                  </a:schemeClr>
                </a:solidFill>
                <a:latin typeface="+mj-lt"/>
              </a:rPr>
              <a:t>K-3</a:t>
            </a:r>
            <a:r>
              <a:rPr lang="en-US" baseline="30000" dirty="0" smtClean="0">
                <a:solidFill>
                  <a:schemeClr val="tx1">
                    <a:lumMod val="85000"/>
                    <a:lumOff val="15000"/>
                  </a:schemeClr>
                </a:solidFill>
                <a:latin typeface="+mj-lt"/>
              </a:rPr>
              <a:t>rd</a:t>
            </a:r>
            <a:r>
              <a:rPr lang="en-US" dirty="0" smtClean="0">
                <a:solidFill>
                  <a:schemeClr val="tx1">
                    <a:lumMod val="85000"/>
                    <a:lumOff val="15000"/>
                  </a:schemeClr>
                </a:solidFill>
                <a:latin typeface="+mj-lt"/>
              </a:rPr>
              <a:t> class sizes were larger than the C4E goal in 2006 by 1.0 student per class, and are now larger than the C4E goal in 2019 by 4.8 students per class</a:t>
            </a:r>
          </a:p>
          <a:p>
            <a:r>
              <a:rPr lang="en-US" dirty="0" smtClean="0">
                <a:solidFill>
                  <a:schemeClr val="tx1">
                    <a:lumMod val="85000"/>
                    <a:lumOff val="15000"/>
                  </a:schemeClr>
                </a:solidFill>
                <a:latin typeface="+mj-lt"/>
              </a:rPr>
              <a:t>4</a:t>
            </a:r>
            <a:r>
              <a:rPr lang="en-US" baseline="30000" dirty="0" smtClean="0">
                <a:solidFill>
                  <a:schemeClr val="tx1">
                    <a:lumMod val="85000"/>
                    <a:lumOff val="15000"/>
                  </a:schemeClr>
                </a:solidFill>
                <a:latin typeface="+mj-lt"/>
              </a:rPr>
              <a:t>th</a:t>
            </a:r>
            <a:r>
              <a:rPr lang="en-US" dirty="0" smtClean="0">
                <a:solidFill>
                  <a:schemeClr val="tx1">
                    <a:lumMod val="85000"/>
                    <a:lumOff val="15000"/>
                  </a:schemeClr>
                </a:solidFill>
                <a:latin typeface="+mj-lt"/>
              </a:rPr>
              <a:t>-8</a:t>
            </a:r>
            <a:r>
              <a:rPr lang="en-US" baseline="30000" dirty="0" smtClean="0">
                <a:solidFill>
                  <a:schemeClr val="tx1">
                    <a:lumMod val="85000"/>
                    <a:lumOff val="15000"/>
                  </a:schemeClr>
                </a:solidFill>
                <a:latin typeface="+mj-lt"/>
              </a:rPr>
              <a:t>th</a:t>
            </a:r>
            <a:r>
              <a:rPr lang="en-US" dirty="0" smtClean="0">
                <a:solidFill>
                  <a:schemeClr val="tx1">
                    <a:lumMod val="85000"/>
                    <a:lumOff val="15000"/>
                  </a:schemeClr>
                </a:solidFill>
                <a:latin typeface="+mj-lt"/>
              </a:rPr>
              <a:t> class sizes were larger than the C4E goal in 2006 by 1.0 student per class, and are now larger than the C4E goal in 2019 by 4.9 students per class</a:t>
            </a:r>
            <a:endParaRPr lang="en-US" dirty="0">
              <a:solidFill>
                <a:schemeClr val="tx1">
                  <a:lumMod val="85000"/>
                  <a:lumOff val="15000"/>
                </a:schemeClr>
              </a:solidFill>
              <a:latin typeface="+mj-lt"/>
            </a:endParaRPr>
          </a:p>
        </p:txBody>
      </p:sp>
    </p:spTree>
    <p:extLst>
      <p:ext uri="{BB962C8B-B14F-4D97-AF65-F5344CB8AC3E}">
        <p14:creationId xmlns:p14="http://schemas.microsoft.com/office/powerpoint/2010/main" val="21534311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a:extLst>
              <a:ext uri="{FF2B5EF4-FFF2-40B4-BE49-F238E27FC236}">
                <a16:creationId xmlns="" xmlns:xdr="http://schemas.openxmlformats.org/drawingml/2006/spreadsheetDrawing" xmlns:a16="http://schemas.microsoft.com/office/drawing/2014/main" xmlns:lc="http://schemas.openxmlformats.org/drawingml/2006/lockedCanvas" id="{00000000-0008-0000-0200-000003000000}"/>
              </a:ext>
            </a:extLst>
          </p:cNvPr>
          <p:cNvGraphicFramePr>
            <a:graphicFrameLocks/>
          </p:cNvGraphicFramePr>
          <p:nvPr>
            <p:extLst>
              <p:ext uri="{D42A27DB-BD31-4B8C-83A1-F6EECF244321}">
                <p14:modId xmlns:p14="http://schemas.microsoft.com/office/powerpoint/2010/main" val="2548304320"/>
              </p:ext>
            </p:extLst>
          </p:nvPr>
        </p:nvGraphicFramePr>
        <p:xfrm>
          <a:off x="1485275" y="763691"/>
          <a:ext cx="8229600" cy="54864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6862049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a:extLst>
              <a:ext uri="{FF2B5EF4-FFF2-40B4-BE49-F238E27FC236}">
                <a16:creationId xmlns="" xmlns:xdr="http://schemas.openxmlformats.org/drawingml/2006/spreadsheetDrawing" xmlns:a16="http://schemas.microsoft.com/office/drawing/2014/main" xmlns:lc="http://schemas.openxmlformats.org/drawingml/2006/lockedCanvas" id="{00000000-0008-0000-0200-000002000000}"/>
              </a:ext>
            </a:extLst>
          </p:cNvPr>
          <p:cNvGraphicFramePr>
            <a:graphicFrameLocks/>
          </p:cNvGraphicFramePr>
          <p:nvPr>
            <p:extLst>
              <p:ext uri="{D42A27DB-BD31-4B8C-83A1-F6EECF244321}">
                <p14:modId xmlns:p14="http://schemas.microsoft.com/office/powerpoint/2010/main" val="3290828194"/>
              </p:ext>
            </p:extLst>
          </p:nvPr>
        </p:nvGraphicFramePr>
        <p:xfrm>
          <a:off x="1575427" y="723997"/>
          <a:ext cx="8229600" cy="54864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1340636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593</TotalTime>
  <Words>674</Words>
  <Application>Microsoft Office PowerPoint</Application>
  <PresentationFormat>Widescreen</PresentationFormat>
  <Paragraphs>158</Paragraphs>
  <Slides>21</Slides>
  <Notes>0</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21</vt:i4>
      </vt:variant>
    </vt:vector>
  </HeadingPairs>
  <TitlesOfParts>
    <vt:vector size="26" baseType="lpstr">
      <vt:lpstr>Arial</vt:lpstr>
      <vt:lpstr>Calibri</vt:lpstr>
      <vt:lpstr>Calibri Light</vt:lpstr>
      <vt:lpstr>Office Theme</vt:lpstr>
      <vt:lpstr>1_Office Theme</vt:lpstr>
      <vt:lpstr>Class Size Trends for Manhattan 2006-2019</vt:lpstr>
      <vt:lpstr>In 2007, NYS Legislature passed a new law called the Contracts for Excellence (C4E)</vt:lpstr>
      <vt:lpstr>C4E law states that in return for millions in new state funding, NYC has a legal obligation to:  1. Spend the funds to improve school conditions in six specified areas.  2. Create a plan to reduce class sizes in all grades over five years.  3. In 2007, NYC submitted a 5-yr plan to reduce class sizes to no more than 20 in grades K-3; 23 in grades 4-8 and 25 in core HS classes.  4.  Yet instead of decreasing, class sizes increased sharply, starting in 2008.</vt:lpstr>
      <vt:lpstr>D1 Class Size Trends</vt:lpstr>
      <vt:lpstr>PowerPoint Presentation</vt:lpstr>
      <vt:lpstr>PowerPoint Presentation</vt:lpstr>
      <vt:lpstr>D2 Class Size Trends</vt:lpstr>
      <vt:lpstr>PowerPoint Presentation</vt:lpstr>
      <vt:lpstr>PowerPoint Presentation</vt:lpstr>
      <vt:lpstr>D3 Class Size Trends</vt:lpstr>
      <vt:lpstr>PowerPoint Presentation</vt:lpstr>
      <vt:lpstr>PowerPoint Presentation</vt:lpstr>
      <vt:lpstr>D4 Class Size Trends</vt:lpstr>
      <vt:lpstr>PowerPoint Presentation</vt:lpstr>
      <vt:lpstr>PowerPoint Presentation</vt:lpstr>
      <vt:lpstr>D5 Class Size Trends</vt:lpstr>
      <vt:lpstr>PowerPoint Presentation</vt:lpstr>
      <vt:lpstr>PowerPoint Presentation</vt:lpstr>
      <vt:lpstr>D6 Class Size Trends</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Peter LaChance</dc:creator>
  <cp:lastModifiedBy>Peter LaChance</cp:lastModifiedBy>
  <cp:revision>85</cp:revision>
  <dcterms:created xsi:type="dcterms:W3CDTF">2019-12-16T20:40:08Z</dcterms:created>
  <dcterms:modified xsi:type="dcterms:W3CDTF">2019-12-20T17:19:22Z</dcterms:modified>
</cp:coreProperties>
</file>