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4" r:id="rId3"/>
    <p:sldId id="285" r:id="rId4"/>
    <p:sldId id="286" r:id="rId5"/>
    <p:sldId id="281" r:id="rId6"/>
    <p:sldId id="282" r:id="rId7"/>
    <p:sldId id="283" r:id="rId8"/>
    <p:sldId id="259" r:id="rId9"/>
    <p:sldId id="257" r:id="rId10"/>
    <p:sldId id="258" r:id="rId11"/>
    <p:sldId id="262" r:id="rId12"/>
    <p:sldId id="260" r:id="rId13"/>
    <p:sldId id="261" r:id="rId14"/>
    <p:sldId id="265" r:id="rId15"/>
    <p:sldId id="263" r:id="rId16"/>
    <p:sldId id="264" r:id="rId17"/>
    <p:sldId id="268" r:id="rId18"/>
    <p:sldId id="266" r:id="rId19"/>
    <p:sldId id="267" r:id="rId20"/>
    <p:sldId id="271" r:id="rId21"/>
    <p:sldId id="269" r:id="rId22"/>
    <p:sldId id="270" r:id="rId23"/>
    <p:sldId id="274" r:id="rId24"/>
    <p:sldId id="272" r:id="rId25"/>
    <p:sldId id="27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D24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'D24'!$A$3</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'D24'!$B$2:$O$2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'D24'!$A$4</c:f>
              <c:strCache>
                <c:ptCount val="1"/>
                <c:pt idx="0">
                  <c:v>Citywide actual</c:v>
                </c:pt>
              </c:strCache>
            </c:strRef>
          </c:tx>
          <c:spPr>
            <a:ln w="38100" cap="rnd">
              <a:solidFill>
                <a:schemeClr val="tx1"/>
              </a:solidFill>
              <a:round/>
            </a:ln>
            <a:effectLst/>
          </c:spPr>
          <c:marker>
            <c:symbol val="none"/>
          </c:marker>
          <c:dLbls>
            <c:dLbl>
              <c:idx val="1"/>
              <c:layout>
                <c:manualLayout>
                  <c:x val="-3.8441358024691369E-2"/>
                  <c:y val="-2.18864829396326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'D24'!$B$2:$O$2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'D24'!$B$4:$O$4</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'D24'!$A$5</c:f>
              <c:strCache>
                <c:ptCount val="1"/>
                <c:pt idx="0">
                  <c:v>D24</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'D24'!$B$2:$O$2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'D24'!$B$5:$O$5</c:f>
              <c:numCache>
                <c:formatCode>General</c:formatCode>
                <c:ptCount val="14"/>
                <c:pt idx="0" formatCode="0">
                  <c:v>21.95</c:v>
                </c:pt>
                <c:pt idx="1">
                  <c:v>22.1</c:v>
                </c:pt>
                <c:pt idx="2">
                  <c:v>22.8</c:v>
                </c:pt>
                <c:pt idx="3">
                  <c:v>23.9</c:v>
                </c:pt>
                <c:pt idx="4">
                  <c:v>24.9</c:v>
                </c:pt>
                <c:pt idx="5">
                  <c:v>25.7</c:v>
                </c:pt>
                <c:pt idx="6">
                  <c:v>26.3</c:v>
                </c:pt>
                <c:pt idx="7" formatCode="0.0">
                  <c:v>26.91</c:v>
                </c:pt>
                <c:pt idx="8" formatCode="0.0">
                  <c:v>26.687415426251693</c:v>
                </c:pt>
                <c:pt idx="9">
                  <c:v>26.7</c:v>
                </c:pt>
                <c:pt idx="10" formatCode="0.0">
                  <c:v>26.388349514563107</c:v>
                </c:pt>
                <c:pt idx="11" formatCode="0.0">
                  <c:v>25.90691114245416</c:v>
                </c:pt>
                <c:pt idx="12" formatCode="0.0">
                  <c:v>25.8</c:v>
                </c:pt>
                <c:pt idx="13" formatCode="0.0">
                  <c:v>25.6</c:v>
                </c:pt>
              </c:numCache>
            </c:numRef>
          </c:val>
          <c:smooth val="0"/>
        </c:ser>
        <c:dLbls>
          <c:dLblPos val="b"/>
          <c:showLegendKey val="0"/>
          <c:showVal val="1"/>
          <c:showCatName val="0"/>
          <c:showSerName val="0"/>
          <c:showPercent val="0"/>
          <c:showBubbleSize val="0"/>
        </c:dLbls>
        <c:smooth val="0"/>
        <c:axId val="303138440"/>
        <c:axId val="303134520"/>
      </c:lineChart>
      <c:catAx>
        <c:axId val="3031384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03134520"/>
        <c:crosses val="autoZero"/>
        <c:auto val="1"/>
        <c:lblAlgn val="ctr"/>
        <c:lblOffset val="100"/>
        <c:noMultiLvlLbl val="0"/>
      </c:catAx>
      <c:valAx>
        <c:axId val="303134520"/>
        <c:scaling>
          <c:orientation val="minMax"/>
          <c:max val="27"/>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03138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D28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 </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'D28'!$A$10</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2268518518518516E-2"/>
                  <c:y val="4.98727763196267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'D28'!$B$9:$O$9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'D28'!$B$10:$O$10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'D28'!$A$11</c:f>
              <c:strCache>
                <c:ptCount val="1"/>
                <c:pt idx="0">
                  <c:v>Citywide actual</c:v>
                </c:pt>
              </c:strCache>
            </c:strRef>
          </c:tx>
          <c:spPr>
            <a:ln w="38100" cap="rnd">
              <a:solidFill>
                <a:schemeClr val="tx1"/>
              </a:solidFill>
              <a:round/>
            </a:ln>
            <a:effectLst/>
          </c:spPr>
          <c:marker>
            <c:symbol val="none"/>
          </c:marker>
          <c:dLbls>
            <c:dLbl>
              <c:idx val="1"/>
              <c:layout>
                <c:manualLayout>
                  <c:x val="-3.3811728395061726E-2"/>
                  <c:y val="4.75579615048118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'D28'!$B$9:$O$9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'D28'!$B$11:$O$11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'D28'!$A$12</c:f>
              <c:strCache>
                <c:ptCount val="1"/>
                <c:pt idx="0">
                  <c:v>D28</c:v>
                </c:pt>
              </c:strCache>
            </c:strRef>
          </c:tx>
          <c:spPr>
            <a:ln w="38100" cap="rnd">
              <a:solidFill>
                <a:srgbClr val="C00000"/>
              </a:solidFill>
              <a:round/>
            </a:ln>
            <a:effectLst/>
          </c:spPr>
          <c:marker>
            <c:symbol val="none"/>
          </c:marker>
          <c:dLbls>
            <c:dLbl>
              <c:idx val="1"/>
              <c:layout>
                <c:manualLayout>
                  <c:x val="-2.455246913580247E-2"/>
                  <c:y val="-3.5983705161854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9984567901234537E-2"/>
                  <c:y val="-3.82985199766695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'D28'!$B$9:$O$9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'D28'!$B$12:$O$12</c:f>
              <c:numCache>
                <c:formatCode>General</c:formatCode>
                <c:ptCount val="14"/>
                <c:pt idx="0">
                  <c:v>26.5</c:v>
                </c:pt>
                <c:pt idx="1">
                  <c:v>25.4</c:v>
                </c:pt>
                <c:pt idx="2">
                  <c:v>25.4</c:v>
                </c:pt>
                <c:pt idx="3">
                  <c:v>26.9</c:v>
                </c:pt>
                <c:pt idx="4">
                  <c:v>27.3</c:v>
                </c:pt>
                <c:pt idx="5">
                  <c:v>27.8</c:v>
                </c:pt>
                <c:pt idx="6">
                  <c:v>27.6</c:v>
                </c:pt>
                <c:pt idx="7">
                  <c:v>28.6</c:v>
                </c:pt>
                <c:pt idx="8" formatCode="0.0">
                  <c:v>28.487745098039216</c:v>
                </c:pt>
                <c:pt idx="9">
                  <c:v>28.1</c:v>
                </c:pt>
                <c:pt idx="10" formatCode="0.0">
                  <c:v>28.149184149184148</c:v>
                </c:pt>
                <c:pt idx="11">
                  <c:v>28.4</c:v>
                </c:pt>
                <c:pt idx="12" formatCode="0.0">
                  <c:v>28.3</c:v>
                </c:pt>
                <c:pt idx="13">
                  <c:v>28.1</c:v>
                </c:pt>
              </c:numCache>
            </c:numRef>
          </c:val>
          <c:smooth val="0"/>
        </c:ser>
        <c:dLbls>
          <c:dLblPos val="b"/>
          <c:showLegendKey val="0"/>
          <c:showVal val="1"/>
          <c:showCatName val="0"/>
          <c:showSerName val="0"/>
          <c:showPercent val="0"/>
          <c:showBubbleSize val="0"/>
        </c:dLbls>
        <c:smooth val="0"/>
        <c:axId val="317917528"/>
        <c:axId val="317922624"/>
      </c:lineChart>
      <c:catAx>
        <c:axId val="31791752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922624"/>
        <c:crosses val="autoZero"/>
        <c:auto val="1"/>
        <c:lblAlgn val="ctr"/>
        <c:lblOffset val="100"/>
        <c:noMultiLvlLbl val="0"/>
      </c:catAx>
      <c:valAx>
        <c:axId val="317922624"/>
        <c:scaling>
          <c:orientation val="minMax"/>
          <c:max val="29"/>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9175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D29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'D29'!$A$3</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'D29'!$B$2:$O$2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'D29'!$B$3:$O$3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formatCode="_(* #,##0_);_(* \(#,##0\);_(* &quot;-&quot;??_);_(@_)">
                  <c:v>19.899999999999999</c:v>
                </c:pt>
                <c:pt idx="10">
                  <c:v>19.899999999999999</c:v>
                </c:pt>
                <c:pt idx="11">
                  <c:v>19.899999999999999</c:v>
                </c:pt>
                <c:pt idx="12">
                  <c:v>19.899999999999999</c:v>
                </c:pt>
                <c:pt idx="13">
                  <c:v>19.899999999999999</c:v>
                </c:pt>
              </c:numCache>
            </c:numRef>
          </c:val>
          <c:smooth val="0"/>
        </c:ser>
        <c:ser>
          <c:idx val="1"/>
          <c:order val="1"/>
          <c:tx>
            <c:strRef>
              <c:f>'D29'!$A$4</c:f>
              <c:strCache>
                <c:ptCount val="1"/>
                <c:pt idx="0">
                  <c:v>Citywide actual</c:v>
                </c:pt>
              </c:strCache>
            </c:strRef>
          </c:tx>
          <c:spPr>
            <a:ln w="38100" cap="rnd">
              <a:solidFill>
                <a:schemeClr val="tx1"/>
              </a:solidFill>
              <a:round/>
            </a:ln>
            <a:effectLst/>
          </c:spPr>
          <c:marker>
            <c:symbol val="none"/>
          </c:marker>
          <c:dLbls>
            <c:dLbl>
              <c:idx val="1"/>
              <c:layout>
                <c:manualLayout>
                  <c:x val="-3.5354938271604963E-2"/>
                  <c:y val="-3.1145742198891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3070987654321019E-2"/>
                  <c:y val="-3.57753718285215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'D29'!$B$2:$O$2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'D29'!$B$4:$O$4</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'D29'!$A$5</c:f>
              <c:strCache>
                <c:ptCount val="1"/>
                <c:pt idx="0">
                  <c:v>D29</c:v>
                </c:pt>
              </c:strCache>
            </c:strRef>
          </c:tx>
          <c:spPr>
            <a:ln w="38100" cap="rnd">
              <a:solidFill>
                <a:srgbClr val="C00000"/>
              </a:solidFill>
              <a:round/>
            </a:ln>
            <a:effectLst/>
          </c:spPr>
          <c:marker>
            <c:symbol val="none"/>
          </c:marker>
          <c:dLbls>
            <c:dLbl>
              <c:idx val="2"/>
              <c:layout>
                <c:manualLayout>
                  <c:x val="-2.4552469135802439E-2"/>
                  <c:y val="3.11459244677748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'D29'!$B$2:$O$2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'D29'!$B$5:$O$5</c:f>
              <c:numCache>
                <c:formatCode>General</c:formatCode>
                <c:ptCount val="14"/>
                <c:pt idx="0">
                  <c:v>21</c:v>
                </c:pt>
                <c:pt idx="1">
                  <c:v>21.7</c:v>
                </c:pt>
                <c:pt idx="2">
                  <c:v>21.3</c:v>
                </c:pt>
                <c:pt idx="3">
                  <c:v>22.9</c:v>
                </c:pt>
                <c:pt idx="4">
                  <c:v>23.8</c:v>
                </c:pt>
                <c:pt idx="5">
                  <c:v>24.6</c:v>
                </c:pt>
                <c:pt idx="6">
                  <c:v>25.6</c:v>
                </c:pt>
                <c:pt idx="7">
                  <c:v>25.7</c:v>
                </c:pt>
                <c:pt idx="8" formatCode="0.0">
                  <c:v>25.176943699731904</c:v>
                </c:pt>
                <c:pt idx="9" formatCode="0.0">
                  <c:v>25.8</c:v>
                </c:pt>
                <c:pt idx="10" formatCode="0.0">
                  <c:v>24.427762039660056</c:v>
                </c:pt>
                <c:pt idx="11">
                  <c:v>24.6</c:v>
                </c:pt>
                <c:pt idx="12" formatCode="0.0">
                  <c:v>25.5</c:v>
                </c:pt>
                <c:pt idx="13">
                  <c:v>25.2</c:v>
                </c:pt>
              </c:numCache>
            </c:numRef>
          </c:val>
          <c:smooth val="0"/>
        </c:ser>
        <c:dLbls>
          <c:dLblPos val="b"/>
          <c:showLegendKey val="0"/>
          <c:showVal val="1"/>
          <c:showCatName val="0"/>
          <c:showSerName val="0"/>
          <c:showPercent val="0"/>
          <c:showBubbleSize val="0"/>
        </c:dLbls>
        <c:smooth val="0"/>
        <c:axId val="317917920"/>
        <c:axId val="317920272"/>
      </c:lineChart>
      <c:catAx>
        <c:axId val="31791792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920272"/>
        <c:crosses val="autoZero"/>
        <c:auto val="1"/>
        <c:lblAlgn val="ctr"/>
        <c:lblOffset val="100"/>
        <c:noMultiLvlLbl val="0"/>
      </c:catAx>
      <c:valAx>
        <c:axId val="317920272"/>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917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D29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'D29'!$A$10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'D29'!$B$9:$O$9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'D29'!$B$10:$O$10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'D29'!$A$11</c:f>
              <c:strCache>
                <c:ptCount val="1"/>
                <c:pt idx="0">
                  <c:v>Citywide actual</c:v>
                </c:pt>
              </c:strCache>
            </c:strRef>
          </c:tx>
          <c:spPr>
            <a:ln w="38100" cap="rnd">
              <a:solidFill>
                <a:schemeClr val="tx1"/>
              </a:solidFill>
              <a:round/>
            </a:ln>
            <a:effectLst/>
          </c:spPr>
          <c:marker>
            <c:symbol val="none"/>
          </c:marker>
          <c:dLbls>
            <c:dLbl>
              <c:idx val="1"/>
              <c:layout>
                <c:manualLayout>
                  <c:x val="-2.455246913580247E-2"/>
                  <c:y val="-3.57753718285214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91820987654321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6898148148148145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268518518518516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5354938271604935E-2"/>
                  <c:y val="-2.6516112569262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'D29'!$B$9:$O$9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'D29'!$B$11:$O$11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'D29'!$A$12</c:f>
              <c:strCache>
                <c:ptCount val="1"/>
                <c:pt idx="0">
                  <c:v>D29</c:v>
                </c:pt>
              </c:strCache>
            </c:strRef>
          </c:tx>
          <c:spPr>
            <a:ln w="38100" cap="rnd">
              <a:solidFill>
                <a:srgbClr val="C00000"/>
              </a:solidFill>
              <a:round/>
            </a:ln>
            <a:effectLst/>
          </c:spPr>
          <c:marker>
            <c:symbol val="none"/>
          </c:marker>
          <c:dLbls>
            <c:dLbl>
              <c:idx val="5"/>
              <c:layout>
                <c:manualLayout>
                  <c:x val="-2.7152838534072129E-2"/>
                  <c:y val="-2.8830927384077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2268518518518516E-2"/>
                  <c:y val="-1.72568533100029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8441358024691473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725308641975195E-2"/>
                  <c:y val="2.67246281714785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931855740254679E-2"/>
                  <c:y val="-2.6516112569262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'D29'!$B$9:$O$9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'D29'!$B$12:$O$12</c:f>
              <c:numCache>
                <c:formatCode>General</c:formatCode>
                <c:ptCount val="14"/>
                <c:pt idx="0">
                  <c:v>25.6</c:v>
                </c:pt>
                <c:pt idx="1">
                  <c:v>26.3</c:v>
                </c:pt>
                <c:pt idx="2">
                  <c:v>26.5</c:v>
                </c:pt>
                <c:pt idx="3">
                  <c:v>27.2</c:v>
                </c:pt>
                <c:pt idx="4">
                  <c:v>27.3</c:v>
                </c:pt>
                <c:pt idx="5">
                  <c:v>27</c:v>
                </c:pt>
                <c:pt idx="6">
                  <c:v>27.7</c:v>
                </c:pt>
                <c:pt idx="7" formatCode="0.0">
                  <c:v>26.57</c:v>
                </c:pt>
                <c:pt idx="8" formatCode="0.0">
                  <c:v>26.529556650246306</c:v>
                </c:pt>
                <c:pt idx="9">
                  <c:v>26.8</c:v>
                </c:pt>
                <c:pt idx="10" formatCode="0.0">
                  <c:v>26.404306220095695</c:v>
                </c:pt>
                <c:pt idx="11">
                  <c:v>26.5</c:v>
                </c:pt>
                <c:pt idx="12" formatCode="0.0">
                  <c:v>26.6</c:v>
                </c:pt>
                <c:pt idx="13">
                  <c:v>26.8</c:v>
                </c:pt>
              </c:numCache>
            </c:numRef>
          </c:val>
          <c:smooth val="0"/>
        </c:ser>
        <c:dLbls>
          <c:dLblPos val="b"/>
          <c:showLegendKey val="0"/>
          <c:showVal val="1"/>
          <c:showCatName val="0"/>
          <c:showSerName val="0"/>
          <c:showPercent val="0"/>
          <c:showBubbleSize val="0"/>
        </c:dLbls>
        <c:smooth val="0"/>
        <c:axId val="317921840"/>
        <c:axId val="317915960"/>
      </c:lineChart>
      <c:catAx>
        <c:axId val="3179218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915960"/>
        <c:crosses val="autoZero"/>
        <c:auto val="1"/>
        <c:lblAlgn val="ctr"/>
        <c:lblOffset val="100"/>
        <c:noMultiLvlLbl val="0"/>
      </c:catAx>
      <c:valAx>
        <c:axId val="317915960"/>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921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D30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'D30'!$A$3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689814814814818E-2"/>
                  <c:y val="3.36690726159230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'D30'!$A$4</c:f>
              <c:strCache>
                <c:ptCount val="1"/>
                <c:pt idx="0">
                  <c:v>citywide actual</c:v>
                </c:pt>
              </c:strCache>
            </c:strRef>
          </c:tx>
          <c:spPr>
            <a:ln w="38100" cap="rnd">
              <a:solidFill>
                <a:schemeClr val="tx1"/>
              </a:solidFill>
              <a:round/>
            </a:ln>
            <a:effectLst/>
          </c:spPr>
          <c:marker>
            <c:symbol val="none"/>
          </c:marker>
          <c:dLbls>
            <c:dLbl>
              <c:idx val="1"/>
              <c:layout>
                <c:manualLayout>
                  <c:x val="-4.7700617283950621E-2"/>
                  <c:y val="-2.42012977544474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63888888888889E-2"/>
                  <c:y val="-2.88309273840769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2268518518518516E-2"/>
                  <c:y val="-2.6516112569262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'D30'!$B$4:$O$4</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'D30'!$A$5</c:f>
              <c:strCache>
                <c:ptCount val="1"/>
                <c:pt idx="0">
                  <c:v>D30</c:v>
                </c:pt>
              </c:strCache>
            </c:strRef>
          </c:tx>
          <c:spPr>
            <a:ln w="38100" cap="rnd">
              <a:solidFill>
                <a:srgbClr val="C00000"/>
              </a:solidFill>
              <a:round/>
            </a:ln>
            <a:effectLst/>
          </c:spPr>
          <c:marker>
            <c:symbol val="none"/>
          </c:marker>
          <c:dLbls>
            <c:dLbl>
              <c:idx val="11"/>
              <c:layout>
                <c:manualLayout>
                  <c:x val="-3.2268518518518516E-2"/>
                  <c:y val="2.65162948381451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1820987654321E-2"/>
                  <c:y val="2.88311096529600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'D30'!$B$2:$O$2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'D30'!$B$5:$O$5</c:f>
              <c:numCache>
                <c:formatCode>0.0</c:formatCode>
                <c:ptCount val="14"/>
                <c:pt idx="0">
                  <c:v>21.8</c:v>
                </c:pt>
                <c:pt idx="1">
                  <c:v>21.341818181818184</c:v>
                </c:pt>
                <c:pt idx="2">
                  <c:v>21.900369003690038</c:v>
                </c:pt>
                <c:pt idx="3">
                  <c:v>22.414179104477611</c:v>
                </c:pt>
                <c:pt idx="4">
                  <c:v>23.219230769230769</c:v>
                </c:pt>
                <c:pt idx="5" formatCode="General">
                  <c:v>24.4</c:v>
                </c:pt>
                <c:pt idx="6" formatCode="General">
                  <c:v>25</c:v>
                </c:pt>
                <c:pt idx="7">
                  <c:v>25.89</c:v>
                </c:pt>
                <c:pt idx="8">
                  <c:v>25.0625</c:v>
                </c:pt>
                <c:pt idx="9" formatCode="General">
                  <c:v>24.9</c:v>
                </c:pt>
                <c:pt idx="10">
                  <c:v>24.30721649484536</c:v>
                </c:pt>
                <c:pt idx="11">
                  <c:v>23.827442827442827</c:v>
                </c:pt>
                <c:pt idx="12">
                  <c:v>23.8</c:v>
                </c:pt>
                <c:pt idx="13">
                  <c:v>23.9</c:v>
                </c:pt>
              </c:numCache>
            </c:numRef>
          </c:val>
          <c:smooth val="0"/>
        </c:ser>
        <c:dLbls>
          <c:dLblPos val="b"/>
          <c:showLegendKey val="0"/>
          <c:showVal val="1"/>
          <c:showCatName val="0"/>
          <c:showSerName val="0"/>
          <c:showPercent val="0"/>
          <c:showBubbleSize val="0"/>
        </c:dLbls>
        <c:smooth val="0"/>
        <c:axId val="317916352"/>
        <c:axId val="317326832"/>
      </c:lineChart>
      <c:catAx>
        <c:axId val="31791635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326832"/>
        <c:crosses val="autoZero"/>
        <c:auto val="1"/>
        <c:lblAlgn val="ctr"/>
        <c:lblOffset val="100"/>
        <c:noMultiLvlLbl val="0"/>
      </c:catAx>
      <c:valAx>
        <c:axId val="317326832"/>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916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D30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'D30'!$A$11</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'D30'!$B$10:$O$10</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'D30'!$B$11:$O$11</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'D30'!$A$12</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314571789637395E-2"/>
                  <c:y val="-3.114574219889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'D30'!$B$10:$O$10</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'D30'!$B$12:$O$12</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'D30'!$A$13</c:f>
              <c:strCache>
                <c:ptCount val="1"/>
                <c:pt idx="0">
                  <c:v>D30</c:v>
                </c:pt>
              </c:strCache>
            </c:strRef>
          </c:tx>
          <c:spPr>
            <a:ln w="38100" cap="rnd">
              <a:solidFill>
                <a:srgbClr val="C00000"/>
              </a:solidFill>
              <a:round/>
            </a:ln>
            <a:effectLst/>
          </c:spPr>
          <c:marker>
            <c:symbol val="none"/>
          </c:marker>
          <c:dLbls>
            <c:dLbl>
              <c:idx val="9"/>
              <c:layout>
                <c:manualLayout>
                  <c:x val="-3.3811728395061726E-2"/>
                  <c:y val="3.57755540974044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268518518518516E-2"/>
                  <c:y val="3.57755540974044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1602508019830966E-2"/>
                  <c:y val="2.42014800233303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'D30'!$B$10:$O$10</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'D30'!$B$13:$O$13</c:f>
              <c:numCache>
                <c:formatCode>0.0</c:formatCode>
                <c:ptCount val="14"/>
                <c:pt idx="0">
                  <c:v>26</c:v>
                </c:pt>
                <c:pt idx="1">
                  <c:v>25.725631768953068</c:v>
                </c:pt>
                <c:pt idx="2">
                  <c:v>26.047619047619047</c:v>
                </c:pt>
                <c:pt idx="3">
                  <c:v>26.618784530386741</c:v>
                </c:pt>
                <c:pt idx="4">
                  <c:v>27.182156133828997</c:v>
                </c:pt>
                <c:pt idx="5" formatCode="General">
                  <c:v>27.6</c:v>
                </c:pt>
                <c:pt idx="6" formatCode="General">
                  <c:v>27.4</c:v>
                </c:pt>
                <c:pt idx="7">
                  <c:v>27.57</c:v>
                </c:pt>
                <c:pt idx="8">
                  <c:v>26.795008912655973</c:v>
                </c:pt>
                <c:pt idx="9" formatCode="General">
                  <c:v>26.7</c:v>
                </c:pt>
                <c:pt idx="10">
                  <c:v>26.731922398589067</c:v>
                </c:pt>
                <c:pt idx="11">
                  <c:v>26.607843137254903</c:v>
                </c:pt>
                <c:pt idx="12">
                  <c:v>26.9</c:v>
                </c:pt>
                <c:pt idx="13">
                  <c:v>26.3</c:v>
                </c:pt>
              </c:numCache>
            </c:numRef>
          </c:val>
          <c:smooth val="0"/>
        </c:ser>
        <c:dLbls>
          <c:dLblPos val="b"/>
          <c:showLegendKey val="0"/>
          <c:showVal val="1"/>
          <c:showCatName val="0"/>
          <c:showSerName val="0"/>
          <c:showPercent val="0"/>
          <c:showBubbleSize val="0"/>
        </c:dLbls>
        <c:smooth val="0"/>
        <c:axId val="317320952"/>
        <c:axId val="317918704"/>
      </c:lineChart>
      <c:catAx>
        <c:axId val="31732095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918704"/>
        <c:crosses val="autoZero"/>
        <c:auto val="1"/>
        <c:lblAlgn val="ctr"/>
        <c:lblOffset val="100"/>
        <c:noMultiLvlLbl val="0"/>
      </c:catAx>
      <c:valAx>
        <c:axId val="317918704"/>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320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D24 </a:t>
            </a:r>
            <a:r>
              <a:rPr lang="en-US" dirty="0" smtClean="0"/>
              <a:t>4</a:t>
            </a:r>
            <a:r>
              <a:rPr lang="en-US" baseline="30000" dirty="0" smtClean="0"/>
              <a:t>th</a:t>
            </a:r>
            <a:r>
              <a:rPr lang="en-US" baseline="0" dirty="0" smtClean="0"/>
              <a:t>-</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'D24'!$A$10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'D24'!$B$9:$O$9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'D24'!$A$11</c:f>
              <c:strCache>
                <c:ptCount val="1"/>
                <c:pt idx="0">
                  <c:v>Citywide actual</c:v>
                </c:pt>
              </c:strCache>
            </c:strRef>
          </c:tx>
          <c:spPr>
            <a:ln w="38100" cap="rnd">
              <a:solidFill>
                <a:schemeClr val="tx1"/>
              </a:solidFill>
              <a:round/>
            </a:ln>
            <a:effectLst/>
          </c:spPr>
          <c:marker>
            <c:symbol val="none"/>
          </c:marker>
          <c:dLbls>
            <c:dLbl>
              <c:idx val="1"/>
              <c:layout>
                <c:manualLayout>
                  <c:x val="-3.2268518518518516E-2"/>
                  <c:y val="-3.1145742198891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'D24'!$B$9:$O$9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'D24'!$A$12</c:f>
              <c:strCache>
                <c:ptCount val="1"/>
                <c:pt idx="0">
                  <c:v>D24</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'D24'!$B$9:$O$9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'D24'!$B$12:$O$12</c:f>
              <c:numCache>
                <c:formatCode>General</c:formatCode>
                <c:ptCount val="14"/>
                <c:pt idx="0">
                  <c:v>26.8</c:v>
                </c:pt>
                <c:pt idx="1">
                  <c:v>26.4</c:v>
                </c:pt>
                <c:pt idx="2">
                  <c:v>26.5</c:v>
                </c:pt>
                <c:pt idx="3">
                  <c:v>27.1</c:v>
                </c:pt>
                <c:pt idx="4">
                  <c:v>27.6</c:v>
                </c:pt>
                <c:pt idx="5">
                  <c:v>28.1</c:v>
                </c:pt>
                <c:pt idx="6">
                  <c:v>28.2</c:v>
                </c:pt>
                <c:pt idx="7" formatCode="0.0">
                  <c:v>28.47</c:v>
                </c:pt>
                <c:pt idx="8" formatCode="0.0">
                  <c:v>28.448369565217391</c:v>
                </c:pt>
                <c:pt idx="9">
                  <c:v>28.4</c:v>
                </c:pt>
                <c:pt idx="10" formatCode="0.0">
                  <c:v>28.43524699599466</c:v>
                </c:pt>
                <c:pt idx="11" formatCode="0.0">
                  <c:v>27.770129870129871</c:v>
                </c:pt>
                <c:pt idx="12" formatCode="0.0">
                  <c:v>27.9</c:v>
                </c:pt>
                <c:pt idx="13" formatCode="0.0">
                  <c:v>28</c:v>
                </c:pt>
              </c:numCache>
            </c:numRef>
          </c:val>
          <c:smooth val="0"/>
        </c:ser>
        <c:dLbls>
          <c:dLblPos val="b"/>
          <c:showLegendKey val="0"/>
          <c:showVal val="1"/>
          <c:showCatName val="0"/>
          <c:showSerName val="0"/>
          <c:showPercent val="0"/>
          <c:showBubbleSize val="0"/>
        </c:dLbls>
        <c:smooth val="0"/>
        <c:axId val="303136480"/>
        <c:axId val="303137656"/>
      </c:lineChart>
      <c:catAx>
        <c:axId val="3031364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03137656"/>
        <c:crosses val="autoZero"/>
        <c:auto val="1"/>
        <c:lblAlgn val="ctr"/>
        <c:lblOffset val="100"/>
        <c:noMultiLvlLbl val="0"/>
      </c:catAx>
      <c:valAx>
        <c:axId val="303137656"/>
        <c:scaling>
          <c:orientation val="minMax"/>
          <c:max val="29"/>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03136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D25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'D25'!$A$3</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'D25'!$B$2:$O$2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'D25'!$B$3:$O$3</c:f>
              <c:numCache>
                <c:formatCode>General</c:formatCode>
                <c:ptCount val="14"/>
                <c:pt idx="0">
                  <c:v>21</c:v>
                </c:pt>
                <c:pt idx="1">
                  <c:v>20.7</c:v>
                </c:pt>
                <c:pt idx="2">
                  <c:v>20.5</c:v>
                </c:pt>
                <c:pt idx="3">
                  <c:v>20.3</c:v>
                </c:pt>
                <c:pt idx="4">
                  <c:v>20.100000000000001</c:v>
                </c:pt>
                <c:pt idx="5">
                  <c:v>19.899999999999999</c:v>
                </c:pt>
                <c:pt idx="6">
                  <c:v>19.899999999999999</c:v>
                </c:pt>
                <c:pt idx="7" formatCode="0.0">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'D25'!$A$4</c:f>
              <c:strCache>
                <c:ptCount val="1"/>
                <c:pt idx="0">
                  <c:v>Citywide actual</c:v>
                </c:pt>
              </c:strCache>
            </c:strRef>
          </c:tx>
          <c:spPr>
            <a:ln w="38100" cap="rnd">
              <a:solidFill>
                <a:schemeClr val="tx1"/>
              </a:solidFill>
              <a:round/>
            </a:ln>
            <a:effectLst/>
          </c:spPr>
          <c:marker>
            <c:symbol val="none"/>
          </c:marker>
          <c:dLbls>
            <c:dLbl>
              <c:idx val="1"/>
              <c:layout>
                <c:manualLayout>
                  <c:x val="-4.1527777777777775E-2"/>
                  <c:y val="-2.651611256926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'D25'!$B$2:$O$2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'D25'!$B$4:$O$4</c:f>
              <c:numCache>
                <c:formatCode>General</c:formatCode>
                <c:ptCount val="14"/>
                <c:pt idx="0">
                  <c:v>21</c:v>
                </c:pt>
                <c:pt idx="1">
                  <c:v>20.9</c:v>
                </c:pt>
                <c:pt idx="2">
                  <c:v>21.4</c:v>
                </c:pt>
                <c:pt idx="3">
                  <c:v>22.1</c:v>
                </c:pt>
                <c:pt idx="4">
                  <c:v>22.9</c:v>
                </c:pt>
                <c:pt idx="5">
                  <c:v>23.9</c:v>
                </c:pt>
                <c:pt idx="6">
                  <c:v>24.5</c:v>
                </c:pt>
                <c:pt idx="7" formatCode="0.0">
                  <c:v>24.86</c:v>
                </c:pt>
                <c:pt idx="8" formatCode="0.0">
                  <c:v>24.70293504689128</c:v>
                </c:pt>
                <c:pt idx="9">
                  <c:v>24.6</c:v>
                </c:pt>
                <c:pt idx="10">
                  <c:v>24.2</c:v>
                </c:pt>
                <c:pt idx="11">
                  <c:v>24.2</c:v>
                </c:pt>
                <c:pt idx="12">
                  <c:v>23.9</c:v>
                </c:pt>
                <c:pt idx="13">
                  <c:v>23.8</c:v>
                </c:pt>
              </c:numCache>
            </c:numRef>
          </c:val>
          <c:smooth val="0"/>
        </c:ser>
        <c:ser>
          <c:idx val="2"/>
          <c:order val="2"/>
          <c:tx>
            <c:strRef>
              <c:f>'D25'!$A$5</c:f>
              <c:strCache>
                <c:ptCount val="1"/>
                <c:pt idx="0">
                  <c:v>D25</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'D25'!$B$2:$O$2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'D25'!$B$5:$O$5</c:f>
              <c:numCache>
                <c:formatCode>General</c:formatCode>
                <c:ptCount val="14"/>
                <c:pt idx="0" formatCode="0.0">
                  <c:v>21.35</c:v>
                </c:pt>
                <c:pt idx="1">
                  <c:v>21.5</c:v>
                </c:pt>
                <c:pt idx="2">
                  <c:v>21.6</c:v>
                </c:pt>
                <c:pt idx="3">
                  <c:v>22.6</c:v>
                </c:pt>
                <c:pt idx="4">
                  <c:v>23.6</c:v>
                </c:pt>
                <c:pt idx="5">
                  <c:v>24</c:v>
                </c:pt>
                <c:pt idx="6">
                  <c:v>25.2</c:v>
                </c:pt>
                <c:pt idx="7" formatCode="0.0">
                  <c:v>24.93</c:v>
                </c:pt>
                <c:pt idx="8" formatCode="0.0">
                  <c:v>25.280353200883003</c:v>
                </c:pt>
                <c:pt idx="9">
                  <c:v>25.6</c:v>
                </c:pt>
                <c:pt idx="10" formatCode="0.0">
                  <c:v>25.263982102908276</c:v>
                </c:pt>
                <c:pt idx="11" formatCode="0.0">
                  <c:v>25.263982102908276</c:v>
                </c:pt>
                <c:pt idx="12" formatCode="0.0">
                  <c:v>25.2</c:v>
                </c:pt>
                <c:pt idx="13" formatCode="0.0">
                  <c:v>25.6</c:v>
                </c:pt>
              </c:numCache>
            </c:numRef>
          </c:val>
          <c:smooth val="0"/>
        </c:ser>
        <c:dLbls>
          <c:dLblPos val="b"/>
          <c:showLegendKey val="0"/>
          <c:showVal val="1"/>
          <c:showCatName val="0"/>
          <c:showSerName val="0"/>
          <c:showPercent val="0"/>
          <c:showBubbleSize val="0"/>
        </c:dLbls>
        <c:smooth val="0"/>
        <c:axId val="317324872"/>
        <c:axId val="317325656"/>
      </c:lineChart>
      <c:catAx>
        <c:axId val="3173248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325656"/>
        <c:crosses val="autoZero"/>
        <c:auto val="1"/>
        <c:lblAlgn val="ctr"/>
        <c:lblOffset val="100"/>
        <c:noMultiLvlLbl val="0"/>
      </c:catAx>
      <c:valAx>
        <c:axId val="317325656"/>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324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D25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'D25'!$A$10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'D25'!$B$9:$O$9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'D25'!$B$10:$O$10</c:f>
              <c:numCache>
                <c:formatCode>General</c:formatCode>
                <c:ptCount val="14"/>
                <c:pt idx="0">
                  <c:v>25.6</c:v>
                </c:pt>
                <c:pt idx="1">
                  <c:v>24.8</c:v>
                </c:pt>
                <c:pt idx="2">
                  <c:v>24.6</c:v>
                </c:pt>
                <c:pt idx="3">
                  <c:v>23.8</c:v>
                </c:pt>
                <c:pt idx="4">
                  <c:v>23.3</c:v>
                </c:pt>
                <c:pt idx="5">
                  <c:v>22.9</c:v>
                </c:pt>
                <c:pt idx="6">
                  <c:v>22.9</c:v>
                </c:pt>
                <c:pt idx="7" formatCode="0.0">
                  <c:v>22.9</c:v>
                </c:pt>
                <c:pt idx="8">
                  <c:v>22.9</c:v>
                </c:pt>
                <c:pt idx="9">
                  <c:v>22.9</c:v>
                </c:pt>
                <c:pt idx="10">
                  <c:v>22.9</c:v>
                </c:pt>
                <c:pt idx="11">
                  <c:v>22.9</c:v>
                </c:pt>
                <c:pt idx="12">
                  <c:v>22.9</c:v>
                </c:pt>
                <c:pt idx="13">
                  <c:v>22.9</c:v>
                </c:pt>
              </c:numCache>
            </c:numRef>
          </c:val>
          <c:smooth val="0"/>
        </c:ser>
        <c:ser>
          <c:idx val="1"/>
          <c:order val="1"/>
          <c:tx>
            <c:strRef>
              <c:f>'D25'!$A$11</c:f>
              <c:strCache>
                <c:ptCount val="1"/>
                <c:pt idx="0">
                  <c:v>Citywide actual</c:v>
                </c:pt>
              </c:strCache>
            </c:strRef>
          </c:tx>
          <c:spPr>
            <a:ln w="38100" cap="rnd">
              <a:solidFill>
                <a:schemeClr val="tx1"/>
              </a:solidFill>
              <a:round/>
            </a:ln>
            <a:effectLst/>
          </c:spPr>
          <c:marker>
            <c:symbol val="none"/>
          </c:marker>
          <c:dLbls>
            <c:dLbl>
              <c:idx val="1"/>
              <c:layout>
                <c:manualLayout>
                  <c:x val="-3.072530864197531E-2"/>
                  <c:y val="-2.88309273840770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'D25'!$B$9:$O$9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'D25'!$B$11:$O$11</c:f>
              <c:numCache>
                <c:formatCode>General</c:formatCode>
                <c:ptCount val="14"/>
                <c:pt idx="0">
                  <c:v>25.6</c:v>
                </c:pt>
                <c:pt idx="1">
                  <c:v>25.1</c:v>
                </c:pt>
                <c:pt idx="2">
                  <c:v>25.3</c:v>
                </c:pt>
                <c:pt idx="3">
                  <c:v>25.8</c:v>
                </c:pt>
                <c:pt idx="4">
                  <c:v>26.3</c:v>
                </c:pt>
                <c:pt idx="5">
                  <c:v>26.6</c:v>
                </c:pt>
                <c:pt idx="6">
                  <c:v>26.7</c:v>
                </c:pt>
                <c:pt idx="7" formatCode="0.0">
                  <c:v>26.8</c:v>
                </c:pt>
                <c:pt idx="8" formatCode="0.0">
                  <c:v>26.662623389660364</c:v>
                </c:pt>
                <c:pt idx="9">
                  <c:v>26.7</c:v>
                </c:pt>
                <c:pt idx="10">
                  <c:v>26.6</c:v>
                </c:pt>
                <c:pt idx="11">
                  <c:v>26.6</c:v>
                </c:pt>
                <c:pt idx="12">
                  <c:v>26.6</c:v>
                </c:pt>
                <c:pt idx="13">
                  <c:v>26.5</c:v>
                </c:pt>
              </c:numCache>
            </c:numRef>
          </c:val>
          <c:smooth val="0"/>
        </c:ser>
        <c:ser>
          <c:idx val="2"/>
          <c:order val="2"/>
          <c:tx>
            <c:strRef>
              <c:f>'D25'!$A$12</c:f>
              <c:strCache>
                <c:ptCount val="1"/>
                <c:pt idx="0">
                  <c:v>D25</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'D25'!$B$9:$O$9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'D25'!$B$12:$O$12</c:f>
              <c:numCache>
                <c:formatCode>General</c:formatCode>
                <c:ptCount val="14"/>
                <c:pt idx="0">
                  <c:v>26.4</c:v>
                </c:pt>
                <c:pt idx="1">
                  <c:v>26.6</c:v>
                </c:pt>
                <c:pt idx="2">
                  <c:v>26.9</c:v>
                </c:pt>
                <c:pt idx="3">
                  <c:v>27.7</c:v>
                </c:pt>
                <c:pt idx="4">
                  <c:v>27.6</c:v>
                </c:pt>
                <c:pt idx="5">
                  <c:v>27.7</c:v>
                </c:pt>
                <c:pt idx="6">
                  <c:v>28.4</c:v>
                </c:pt>
                <c:pt idx="7" formatCode="0.0">
                  <c:v>28.05</c:v>
                </c:pt>
                <c:pt idx="8" formatCode="0.0">
                  <c:v>27.840449438202246</c:v>
                </c:pt>
                <c:pt idx="9">
                  <c:v>28.2</c:v>
                </c:pt>
                <c:pt idx="10" formatCode="0.0">
                  <c:v>27.913684210526316</c:v>
                </c:pt>
                <c:pt idx="11" formatCode="0.0">
                  <c:v>28.109278350515464</c:v>
                </c:pt>
                <c:pt idx="12" formatCode="0.0">
                  <c:v>28</c:v>
                </c:pt>
                <c:pt idx="13" formatCode="0.0">
                  <c:v>28</c:v>
                </c:pt>
              </c:numCache>
            </c:numRef>
          </c:val>
          <c:smooth val="0"/>
        </c:ser>
        <c:dLbls>
          <c:dLblPos val="b"/>
          <c:showLegendKey val="0"/>
          <c:showVal val="1"/>
          <c:showCatName val="0"/>
          <c:showSerName val="0"/>
          <c:showPercent val="0"/>
          <c:showBubbleSize val="0"/>
        </c:dLbls>
        <c:smooth val="0"/>
        <c:axId val="317320168"/>
        <c:axId val="317326048"/>
      </c:lineChart>
      <c:catAx>
        <c:axId val="31732016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326048"/>
        <c:crosses val="autoZero"/>
        <c:auto val="1"/>
        <c:lblAlgn val="ctr"/>
        <c:lblOffset val="100"/>
        <c:noMultiLvlLbl val="0"/>
      </c:catAx>
      <c:valAx>
        <c:axId val="317326048"/>
        <c:scaling>
          <c:orientation val="minMax"/>
          <c:max val="29"/>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320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D26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'D26'!$A$3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2268518518518516E-2"/>
                  <c:y val="5.68172207640711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'D26'!$B$2:$O$2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'D26'!$B$3:$O$3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'D26'!$A$4</c:f>
              <c:strCache>
                <c:ptCount val="1"/>
                <c:pt idx="0">
                  <c:v>Citywide actual</c:v>
                </c:pt>
              </c:strCache>
            </c:strRef>
          </c:tx>
          <c:spPr>
            <a:ln w="38100"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'D26'!$B$2:$O$2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'D26'!$B$4:$O$4</c:f>
              <c:numCache>
                <c:formatCode>General</c:formatCode>
                <c:ptCount val="14"/>
                <c:pt idx="0">
                  <c:v>21</c:v>
                </c:pt>
                <c:pt idx="1">
                  <c:v>20.9</c:v>
                </c:pt>
                <c:pt idx="2">
                  <c:v>21.4</c:v>
                </c:pt>
                <c:pt idx="3">
                  <c:v>22.1</c:v>
                </c:pt>
                <c:pt idx="4">
                  <c:v>22.9</c:v>
                </c:pt>
                <c:pt idx="5">
                  <c:v>23.3</c:v>
                </c:pt>
                <c:pt idx="6">
                  <c:v>24.5</c:v>
                </c:pt>
                <c:pt idx="7" formatCode="0.0">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'D26'!$A$5</c:f>
              <c:strCache>
                <c:ptCount val="1"/>
                <c:pt idx="0">
                  <c:v>D26</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'D26'!$B$2:$O$2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'D26'!$B$5:$O$5</c:f>
              <c:numCache>
                <c:formatCode>General</c:formatCode>
                <c:ptCount val="14"/>
                <c:pt idx="0">
                  <c:v>21</c:v>
                </c:pt>
                <c:pt idx="1">
                  <c:v>21</c:v>
                </c:pt>
                <c:pt idx="2">
                  <c:v>21.7</c:v>
                </c:pt>
                <c:pt idx="3">
                  <c:v>22.2</c:v>
                </c:pt>
                <c:pt idx="4">
                  <c:v>23.3</c:v>
                </c:pt>
                <c:pt idx="5">
                  <c:v>24</c:v>
                </c:pt>
                <c:pt idx="6">
                  <c:v>25.2</c:v>
                </c:pt>
                <c:pt idx="7" formatCode="0.0">
                  <c:v>25.75</c:v>
                </c:pt>
                <c:pt idx="8" formatCode="0.0">
                  <c:v>25.583038869257951</c:v>
                </c:pt>
                <c:pt idx="9">
                  <c:v>25.6</c:v>
                </c:pt>
                <c:pt idx="10" formatCode="0.0">
                  <c:v>25.099290780141843</c:v>
                </c:pt>
                <c:pt idx="11">
                  <c:v>25</c:v>
                </c:pt>
                <c:pt idx="12" formatCode="0.0">
                  <c:v>25.4</c:v>
                </c:pt>
                <c:pt idx="13">
                  <c:v>25.5</c:v>
                </c:pt>
              </c:numCache>
            </c:numRef>
          </c:val>
          <c:smooth val="0"/>
        </c:ser>
        <c:dLbls>
          <c:dLblPos val="b"/>
          <c:showLegendKey val="0"/>
          <c:showVal val="1"/>
          <c:showCatName val="0"/>
          <c:showSerName val="0"/>
          <c:showPercent val="0"/>
          <c:showBubbleSize val="0"/>
        </c:dLbls>
        <c:smooth val="0"/>
        <c:axId val="317324088"/>
        <c:axId val="317323304"/>
      </c:lineChart>
      <c:catAx>
        <c:axId val="31732408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323304"/>
        <c:crosses val="autoZero"/>
        <c:auto val="1"/>
        <c:lblAlgn val="ctr"/>
        <c:lblOffset val="100"/>
        <c:noMultiLvlLbl val="0"/>
      </c:catAx>
      <c:valAx>
        <c:axId val="317323304"/>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324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D26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'D26'!$A$10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'D26'!$B$9:$O$9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'D26'!$B$10:$O$10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'D26'!$A$11</c:f>
              <c:strCache>
                <c:ptCount val="1"/>
                <c:pt idx="0">
                  <c:v>Citywide actual</c:v>
                </c:pt>
              </c:strCache>
            </c:strRef>
          </c:tx>
          <c:spPr>
            <a:ln w="38100" cap="rnd">
              <a:solidFill>
                <a:schemeClr val="tx1"/>
              </a:solidFill>
              <a:round/>
            </a:ln>
            <a:effectLst/>
          </c:spPr>
          <c:marker>
            <c:symbol val="none"/>
          </c:marker>
          <c:dLbls>
            <c:dLbl>
              <c:idx val="1"/>
              <c:layout>
                <c:manualLayout>
                  <c:x val="-3.689814814814818E-2"/>
                  <c:y val="-3.1145742198891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268518518518488E-2"/>
                  <c:y val="2.20949985418489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'D26'!$B$9:$O$9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'D26'!$B$11:$O$11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'D26'!$A$12</c:f>
              <c:strCache>
                <c:ptCount val="1"/>
                <c:pt idx="0">
                  <c:v>D26</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'D26'!$B$9:$O$9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'D26'!$B$12:$O$12</c:f>
              <c:numCache>
                <c:formatCode>General</c:formatCode>
                <c:ptCount val="14"/>
                <c:pt idx="0">
                  <c:v>30.4</c:v>
                </c:pt>
                <c:pt idx="1">
                  <c:v>28.9</c:v>
                </c:pt>
                <c:pt idx="2">
                  <c:v>29</c:v>
                </c:pt>
                <c:pt idx="3">
                  <c:v>28.5</c:v>
                </c:pt>
                <c:pt idx="4">
                  <c:v>28.7</c:v>
                </c:pt>
                <c:pt idx="5">
                  <c:v>29</c:v>
                </c:pt>
                <c:pt idx="6">
                  <c:v>29.4</c:v>
                </c:pt>
                <c:pt idx="7" formatCode="0.0">
                  <c:v>29.71</c:v>
                </c:pt>
                <c:pt idx="8" formatCode="0.0">
                  <c:v>29.684039087947884</c:v>
                </c:pt>
                <c:pt idx="9">
                  <c:v>29.9</c:v>
                </c:pt>
                <c:pt idx="10" formatCode="0.0">
                  <c:v>30.124600638977636</c:v>
                </c:pt>
                <c:pt idx="11">
                  <c:v>29.6</c:v>
                </c:pt>
                <c:pt idx="12" formatCode="0.0">
                  <c:v>29.4</c:v>
                </c:pt>
                <c:pt idx="13">
                  <c:v>29.5</c:v>
                </c:pt>
              </c:numCache>
            </c:numRef>
          </c:val>
          <c:smooth val="0"/>
        </c:ser>
        <c:dLbls>
          <c:dLblPos val="b"/>
          <c:showLegendKey val="0"/>
          <c:showVal val="1"/>
          <c:showCatName val="0"/>
          <c:showSerName val="0"/>
          <c:showPercent val="0"/>
          <c:showBubbleSize val="0"/>
        </c:dLbls>
        <c:smooth val="0"/>
        <c:axId val="317322128"/>
        <c:axId val="317322520"/>
      </c:lineChart>
      <c:catAx>
        <c:axId val="31732212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322520"/>
        <c:crosses val="autoZero"/>
        <c:auto val="1"/>
        <c:lblAlgn val="ctr"/>
        <c:lblOffset val="100"/>
        <c:noMultiLvlLbl val="0"/>
      </c:catAx>
      <c:valAx>
        <c:axId val="317322520"/>
        <c:scaling>
          <c:orientation val="minMax"/>
          <c:max val="31"/>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32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D27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'D27'!$A$3</c:f>
              <c:strCache>
                <c:ptCount val="1"/>
                <c:pt idx="0">
                  <c:v>C4E goals</c:v>
                </c:pt>
              </c:strCache>
            </c:strRef>
          </c:tx>
          <c:spPr>
            <a:ln w="38100" cap="rnd">
              <a:solidFill>
                <a:schemeClr val="accent6">
                  <a:lumMod val="75000"/>
                </a:schemeClr>
              </a:solidFill>
              <a:round/>
            </a:ln>
            <a:effectLst/>
          </c:spPr>
          <c:marker>
            <c:symbol val="none"/>
          </c:marker>
          <c:dLbls>
            <c:dLbl>
              <c:idx val="1"/>
              <c:layout>
                <c:manualLayout>
                  <c:x val="-3.3811728395061726E-2"/>
                  <c:y val="4.75579615048118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'D27'!$B$2:$O$2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'D27'!$A$4</c:f>
              <c:strCache>
                <c:ptCount val="1"/>
                <c:pt idx="0">
                  <c:v>Citywide actual</c:v>
                </c:pt>
              </c:strCache>
            </c:strRef>
          </c:tx>
          <c:spPr>
            <a:ln w="38100"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'D27'!$B$2:$O$2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'D27'!$B$4:$O$4</c:f>
              <c:numCache>
                <c:formatCode>General</c:formatCode>
                <c:ptCount val="14"/>
                <c:pt idx="0">
                  <c:v>21</c:v>
                </c:pt>
                <c:pt idx="1">
                  <c:v>20.9</c:v>
                </c:pt>
                <c:pt idx="2">
                  <c:v>21.4</c:v>
                </c:pt>
                <c:pt idx="3">
                  <c:v>22.1</c:v>
                </c:pt>
                <c:pt idx="4">
                  <c:v>22.9</c:v>
                </c:pt>
                <c:pt idx="5">
                  <c:v>23.9</c:v>
                </c:pt>
                <c:pt idx="6">
                  <c:v>24.5</c:v>
                </c:pt>
                <c:pt idx="7">
                  <c:v>24.9</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'D27'!$A$5</c:f>
              <c:strCache>
                <c:ptCount val="1"/>
                <c:pt idx="0">
                  <c:v>D27</c:v>
                </c:pt>
              </c:strCache>
            </c:strRef>
          </c:tx>
          <c:spPr>
            <a:ln w="38100" cap="rnd">
              <a:solidFill>
                <a:srgbClr val="C00000"/>
              </a:solidFill>
              <a:round/>
            </a:ln>
            <a:effectLst/>
          </c:spPr>
          <c:marker>
            <c:symbol val="none"/>
          </c:marker>
          <c:dLbls>
            <c:dLbl>
              <c:idx val="4"/>
              <c:layout>
                <c:manualLayout>
                  <c:x val="-3.8441358024691355E-2"/>
                  <c:y val="-4.75577792359288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2268518518518516E-2"/>
                  <c:y val="3.57755540974044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'D27'!$B$2:$O$2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'D27'!$B$5:$O$5</c:f>
              <c:numCache>
                <c:formatCode>General</c:formatCode>
                <c:ptCount val="14"/>
                <c:pt idx="0">
                  <c:v>21.3</c:v>
                </c:pt>
                <c:pt idx="1">
                  <c:v>21.2</c:v>
                </c:pt>
                <c:pt idx="2">
                  <c:v>21.7</c:v>
                </c:pt>
                <c:pt idx="3">
                  <c:v>22.5</c:v>
                </c:pt>
                <c:pt idx="4">
                  <c:v>23.2</c:v>
                </c:pt>
                <c:pt idx="5">
                  <c:v>24.5</c:v>
                </c:pt>
                <c:pt idx="6">
                  <c:v>24.5</c:v>
                </c:pt>
                <c:pt idx="7" formatCode="0.0">
                  <c:v>25</c:v>
                </c:pt>
                <c:pt idx="8" formatCode="0.0">
                  <c:v>24.959074733096084</c:v>
                </c:pt>
                <c:pt idx="9">
                  <c:v>25.2</c:v>
                </c:pt>
                <c:pt idx="10" formatCode="0.0">
                  <c:v>24.884972170686456</c:v>
                </c:pt>
                <c:pt idx="11" formatCode="0.0">
                  <c:v>24.3</c:v>
                </c:pt>
                <c:pt idx="12" formatCode="0.0">
                  <c:v>24.9</c:v>
                </c:pt>
                <c:pt idx="13">
                  <c:v>24.8</c:v>
                </c:pt>
              </c:numCache>
            </c:numRef>
          </c:val>
          <c:smooth val="0"/>
        </c:ser>
        <c:dLbls>
          <c:dLblPos val="b"/>
          <c:showLegendKey val="0"/>
          <c:showVal val="1"/>
          <c:showCatName val="0"/>
          <c:showSerName val="0"/>
          <c:showPercent val="0"/>
          <c:showBubbleSize val="0"/>
        </c:dLbls>
        <c:smooth val="0"/>
        <c:axId val="317326440"/>
        <c:axId val="317323696"/>
      </c:lineChart>
      <c:catAx>
        <c:axId val="31732644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323696"/>
        <c:crosses val="autoZero"/>
        <c:auto val="1"/>
        <c:lblAlgn val="ctr"/>
        <c:lblOffset val="100"/>
        <c:noMultiLvlLbl val="0"/>
      </c:catAx>
      <c:valAx>
        <c:axId val="317323696"/>
        <c:scaling>
          <c:orientation val="minMax"/>
          <c:max val="26"/>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326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D27 </a:t>
            </a:r>
            <a:r>
              <a:rPr lang="en-US" dirty="0" smtClean="0"/>
              <a:t>4</a:t>
            </a:r>
            <a:r>
              <a:rPr lang="en-US" baseline="30000" dirty="0" smtClean="0"/>
              <a:t>th</a:t>
            </a:r>
            <a:r>
              <a:rPr lang="en-US" dirty="0" smtClean="0"/>
              <a:t>-8</a:t>
            </a:r>
            <a:r>
              <a:rPr lang="en-US" baseline="30000" dirty="0" smtClean="0"/>
              <a:t>th</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'D27'!$A$10</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'D27'!$B$9:$O$9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'D27'!$B$10:$O$10</c:f>
              <c:numCache>
                <c:formatCode>General</c:formatCode>
                <c:ptCount val="14"/>
                <c:pt idx="0">
                  <c:v>25.6</c:v>
                </c:pt>
                <c:pt idx="1">
                  <c:v>24.8</c:v>
                </c:pt>
                <c:pt idx="2">
                  <c:v>24.6</c:v>
                </c:pt>
                <c:pt idx="3">
                  <c:v>23.8</c:v>
                </c:pt>
                <c:pt idx="4">
                  <c:v>23.3</c:v>
                </c:pt>
                <c:pt idx="5">
                  <c:v>22.9</c:v>
                </c:pt>
                <c:pt idx="6">
                  <c:v>22.9</c:v>
                </c:pt>
                <c:pt idx="7">
                  <c:v>22.9</c:v>
                </c:pt>
                <c:pt idx="8">
                  <c:v>22.9</c:v>
                </c:pt>
                <c:pt idx="9">
                  <c:v>22.9</c:v>
                </c:pt>
                <c:pt idx="10">
                  <c:v>22.9</c:v>
                </c:pt>
                <c:pt idx="11">
                  <c:v>22.9</c:v>
                </c:pt>
                <c:pt idx="12">
                  <c:v>22.9</c:v>
                </c:pt>
                <c:pt idx="13">
                  <c:v>22.9</c:v>
                </c:pt>
              </c:numCache>
            </c:numRef>
          </c:val>
          <c:smooth val="0"/>
        </c:ser>
        <c:ser>
          <c:idx val="1"/>
          <c:order val="1"/>
          <c:tx>
            <c:strRef>
              <c:f>'D27'!$A$11</c:f>
              <c:strCache>
                <c:ptCount val="1"/>
                <c:pt idx="0">
                  <c:v>Citywide actual</c:v>
                </c:pt>
              </c:strCache>
            </c:strRef>
          </c:tx>
          <c:spPr>
            <a:ln w="38100" cap="rnd">
              <a:solidFill>
                <a:schemeClr val="tx1"/>
              </a:solidFill>
              <a:round/>
            </a:ln>
            <a:effectLst/>
          </c:spPr>
          <c:marker>
            <c:symbol val="none"/>
          </c:marker>
          <c:dLbls>
            <c:dLbl>
              <c:idx val="1"/>
              <c:layout>
                <c:manualLayout>
                  <c:x val="-3.2268518518518516E-2"/>
                  <c:y val="-2.88309273840770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'D27'!$B$9:$O$9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'D27'!$B$11:$O$11</c:f>
              <c:numCache>
                <c:formatCode>General</c:formatCode>
                <c:ptCount val="14"/>
                <c:pt idx="0">
                  <c:v>25.6</c:v>
                </c:pt>
                <c:pt idx="1">
                  <c:v>25.1</c:v>
                </c:pt>
                <c:pt idx="2">
                  <c:v>25.3</c:v>
                </c:pt>
                <c:pt idx="3">
                  <c:v>25.8</c:v>
                </c:pt>
                <c:pt idx="4">
                  <c:v>26.3</c:v>
                </c:pt>
                <c:pt idx="5">
                  <c:v>26.6</c:v>
                </c:pt>
                <c:pt idx="6">
                  <c:v>26.7</c:v>
                </c:pt>
                <c:pt idx="7">
                  <c:v>26.8</c:v>
                </c:pt>
                <c:pt idx="8" formatCode="0.0">
                  <c:v>26.662623389660364</c:v>
                </c:pt>
                <c:pt idx="9">
                  <c:v>26.7</c:v>
                </c:pt>
                <c:pt idx="10">
                  <c:v>26.6</c:v>
                </c:pt>
                <c:pt idx="11">
                  <c:v>26.6</c:v>
                </c:pt>
                <c:pt idx="12">
                  <c:v>26.6</c:v>
                </c:pt>
                <c:pt idx="13">
                  <c:v>26.5</c:v>
                </c:pt>
              </c:numCache>
            </c:numRef>
          </c:val>
          <c:smooth val="0"/>
        </c:ser>
        <c:ser>
          <c:idx val="2"/>
          <c:order val="2"/>
          <c:tx>
            <c:strRef>
              <c:f>'D27'!$A$12</c:f>
              <c:strCache>
                <c:ptCount val="1"/>
                <c:pt idx="0">
                  <c:v>D27</c:v>
                </c:pt>
              </c:strCache>
            </c:strRef>
          </c:tx>
          <c:spPr>
            <a:ln w="38100" cap="rnd">
              <a:solidFill>
                <a:srgbClr val="C00000"/>
              </a:solidFill>
              <a:round/>
            </a:ln>
            <a:effectLst/>
          </c:spPr>
          <c:marker>
            <c:symbol val="none"/>
          </c:marker>
          <c:dLbls>
            <c:dLbl>
              <c:idx val="6"/>
              <c:layout>
                <c:manualLayout>
                  <c:x val="-3.2268518518518516E-2"/>
                  <c:y val="3.57755540974044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3.0725308641975421E-2"/>
                  <c:y val="3.57755540974044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'D27'!$B$9:$O$9</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'D27'!$B$12:$O$12</c:f>
              <c:numCache>
                <c:formatCode>General</c:formatCode>
                <c:ptCount val="14"/>
                <c:pt idx="0">
                  <c:v>26.4</c:v>
                </c:pt>
                <c:pt idx="1">
                  <c:v>25.6</c:v>
                </c:pt>
                <c:pt idx="2">
                  <c:v>25.9</c:v>
                </c:pt>
                <c:pt idx="3">
                  <c:v>26.8</c:v>
                </c:pt>
                <c:pt idx="4">
                  <c:v>26.9</c:v>
                </c:pt>
                <c:pt idx="5">
                  <c:v>27.2</c:v>
                </c:pt>
                <c:pt idx="6">
                  <c:v>26.7</c:v>
                </c:pt>
                <c:pt idx="7" formatCode="0.0">
                  <c:v>27</c:v>
                </c:pt>
                <c:pt idx="8" formatCode="0.0">
                  <c:v>27.0656</c:v>
                </c:pt>
                <c:pt idx="9">
                  <c:v>26.7</c:v>
                </c:pt>
                <c:pt idx="10" formatCode="0.0">
                  <c:v>27.093650793650795</c:v>
                </c:pt>
                <c:pt idx="11" formatCode="0.0">
                  <c:v>26.7</c:v>
                </c:pt>
                <c:pt idx="12" formatCode="0.0">
                  <c:v>26.7</c:v>
                </c:pt>
                <c:pt idx="13">
                  <c:v>26.8</c:v>
                </c:pt>
              </c:numCache>
            </c:numRef>
          </c:val>
          <c:smooth val="0"/>
        </c:ser>
        <c:dLbls>
          <c:dLblPos val="b"/>
          <c:showLegendKey val="0"/>
          <c:showVal val="1"/>
          <c:showCatName val="0"/>
          <c:showSerName val="0"/>
          <c:showPercent val="0"/>
          <c:showBubbleSize val="0"/>
        </c:dLbls>
        <c:smooth val="0"/>
        <c:axId val="317916744"/>
        <c:axId val="317921056"/>
      </c:lineChart>
      <c:catAx>
        <c:axId val="31791674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921056"/>
        <c:crosses val="autoZero"/>
        <c:auto val="1"/>
        <c:lblAlgn val="ctr"/>
        <c:lblOffset val="100"/>
        <c:noMultiLvlLbl val="0"/>
      </c:catAx>
      <c:valAx>
        <c:axId val="317921056"/>
        <c:scaling>
          <c:orientation val="minMax"/>
          <c:max val="28"/>
          <c:min val="22"/>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916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dirty="0"/>
              <a:t>D28 </a:t>
            </a:r>
            <a:r>
              <a:rPr lang="en-US" dirty="0" smtClean="0"/>
              <a:t>K-3</a:t>
            </a:r>
            <a:r>
              <a:rPr lang="en-US" baseline="30000" dirty="0" smtClean="0"/>
              <a:t>rd</a:t>
            </a:r>
            <a:r>
              <a:rPr lang="en-US" dirty="0" smtClean="0"/>
              <a:t> </a:t>
            </a:r>
            <a:r>
              <a:rPr lang="en-US" dirty="0"/>
              <a:t>Class </a:t>
            </a:r>
            <a:r>
              <a:rPr lang="en-US" dirty="0" smtClean="0"/>
              <a:t>Size Trends</a:t>
            </a:r>
            <a:endParaRPr lang="en-US" dirty="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'D28'!$A$3</c:f>
              <c:strCache>
                <c:ptCount val="1"/>
                <c:pt idx="0">
                  <c:v>C4E goals</c:v>
                </c:pt>
              </c:strCache>
            </c:strRef>
          </c:tx>
          <c:spPr>
            <a:ln w="38100" cap="rnd">
              <a:solidFill>
                <a:schemeClr val="accent6">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'D28'!$B$2:$O$2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'D28'!$B$3:$O$3</c:f>
              <c:numCache>
                <c:formatCode>General</c:formatCode>
                <c:ptCount val="14"/>
                <c:pt idx="0">
                  <c:v>21</c:v>
                </c:pt>
                <c:pt idx="1">
                  <c:v>20.7</c:v>
                </c:pt>
                <c:pt idx="2">
                  <c:v>20.5</c:v>
                </c:pt>
                <c:pt idx="3">
                  <c:v>20.3</c:v>
                </c:pt>
                <c:pt idx="4">
                  <c:v>20.100000000000001</c:v>
                </c:pt>
                <c:pt idx="5">
                  <c:v>19.899999999999999</c:v>
                </c:pt>
                <c:pt idx="6">
                  <c:v>19.899999999999999</c:v>
                </c:pt>
                <c:pt idx="7">
                  <c:v>19.899999999999999</c:v>
                </c:pt>
                <c:pt idx="8">
                  <c:v>19.899999999999999</c:v>
                </c:pt>
                <c:pt idx="9">
                  <c:v>19.899999999999999</c:v>
                </c:pt>
                <c:pt idx="10">
                  <c:v>19.899999999999999</c:v>
                </c:pt>
                <c:pt idx="11">
                  <c:v>19.899999999999999</c:v>
                </c:pt>
                <c:pt idx="12">
                  <c:v>19.899999999999999</c:v>
                </c:pt>
                <c:pt idx="13">
                  <c:v>19.899999999999999</c:v>
                </c:pt>
              </c:numCache>
            </c:numRef>
          </c:val>
          <c:smooth val="0"/>
        </c:ser>
        <c:ser>
          <c:idx val="1"/>
          <c:order val="1"/>
          <c:tx>
            <c:strRef>
              <c:f>'D28'!$A$4</c:f>
              <c:strCache>
                <c:ptCount val="1"/>
                <c:pt idx="0">
                  <c:v>Citywide actual</c:v>
                </c:pt>
              </c:strCache>
            </c:strRef>
          </c:tx>
          <c:spPr>
            <a:ln w="38100" cap="rnd">
              <a:solidFill>
                <a:schemeClr val="tx1"/>
              </a:solidFill>
              <a:round/>
            </a:ln>
            <a:effectLst/>
          </c:spPr>
          <c:marker>
            <c:symbol val="none"/>
          </c:marker>
          <c:dLbls>
            <c:dLbl>
              <c:idx val="1"/>
              <c:layout>
                <c:manualLayout>
                  <c:x val="-3.5354938271604963E-2"/>
                  <c:y val="-2.65161125692621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'D28'!$B$2:$O$2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'D28'!$B$4:$O$4</c:f>
              <c:numCache>
                <c:formatCode>General</c:formatCode>
                <c:ptCount val="14"/>
                <c:pt idx="0">
                  <c:v>21</c:v>
                </c:pt>
                <c:pt idx="1">
                  <c:v>20.9</c:v>
                </c:pt>
                <c:pt idx="2">
                  <c:v>21.4</c:v>
                </c:pt>
                <c:pt idx="3">
                  <c:v>22.1</c:v>
                </c:pt>
                <c:pt idx="4">
                  <c:v>22.9</c:v>
                </c:pt>
                <c:pt idx="5">
                  <c:v>23.9</c:v>
                </c:pt>
                <c:pt idx="6">
                  <c:v>24.5</c:v>
                </c:pt>
                <c:pt idx="7">
                  <c:v>24.86</c:v>
                </c:pt>
                <c:pt idx="8" formatCode="0.0">
                  <c:v>24.70293504689128</c:v>
                </c:pt>
                <c:pt idx="9">
                  <c:v>24.6</c:v>
                </c:pt>
                <c:pt idx="10">
                  <c:v>24.2</c:v>
                </c:pt>
                <c:pt idx="11" formatCode="0.0">
                  <c:v>24</c:v>
                </c:pt>
                <c:pt idx="12" formatCode="0.0">
                  <c:v>23.9</c:v>
                </c:pt>
                <c:pt idx="13" formatCode="0.0">
                  <c:v>23.8</c:v>
                </c:pt>
              </c:numCache>
            </c:numRef>
          </c:val>
          <c:smooth val="0"/>
        </c:ser>
        <c:ser>
          <c:idx val="2"/>
          <c:order val="2"/>
          <c:tx>
            <c:strRef>
              <c:f>'D28'!$A$5</c:f>
              <c:strCache>
                <c:ptCount val="1"/>
                <c:pt idx="0">
                  <c:v>D28</c:v>
                </c:pt>
              </c:strCache>
            </c:strRef>
          </c:tx>
          <c:spPr>
            <a:ln w="381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'D28'!$B$2:$O$2</c:f>
              <c:strCache>
                <c:ptCount val="14"/>
                <c:pt idx="0">
                  <c:v>Baseline</c:v>
                </c:pt>
                <c:pt idx="1">
                  <c:v>2007-8</c:v>
                </c:pt>
                <c:pt idx="2">
                  <c:v>2008-9</c:v>
                </c:pt>
                <c:pt idx="3">
                  <c:v>2009-10</c:v>
                </c:pt>
                <c:pt idx="4">
                  <c:v>2010-11</c:v>
                </c:pt>
                <c:pt idx="5">
                  <c:v>2011-12</c:v>
                </c:pt>
                <c:pt idx="6">
                  <c:v>2012-13</c:v>
                </c:pt>
                <c:pt idx="7">
                  <c:v>2013-14</c:v>
                </c:pt>
                <c:pt idx="8">
                  <c:v>2014-15</c:v>
                </c:pt>
                <c:pt idx="9">
                  <c:v>2015-16</c:v>
                </c:pt>
                <c:pt idx="10">
                  <c:v>2016-17</c:v>
                </c:pt>
                <c:pt idx="11">
                  <c:v>2017-18</c:v>
                </c:pt>
                <c:pt idx="12">
                  <c:v>2018-19</c:v>
                </c:pt>
                <c:pt idx="13">
                  <c:v>2019-20</c:v>
                </c:pt>
              </c:strCache>
            </c:strRef>
          </c:cat>
          <c:val>
            <c:numRef>
              <c:f>'D28'!$B$5:$O$5</c:f>
              <c:numCache>
                <c:formatCode>General</c:formatCode>
                <c:ptCount val="14"/>
                <c:pt idx="0">
                  <c:v>21.5</c:v>
                </c:pt>
                <c:pt idx="1">
                  <c:v>21.6</c:v>
                </c:pt>
                <c:pt idx="2">
                  <c:v>22.3</c:v>
                </c:pt>
                <c:pt idx="3">
                  <c:v>22.8</c:v>
                </c:pt>
                <c:pt idx="4">
                  <c:v>23.8</c:v>
                </c:pt>
                <c:pt idx="5">
                  <c:v>25</c:v>
                </c:pt>
                <c:pt idx="6">
                  <c:v>26.1</c:v>
                </c:pt>
                <c:pt idx="7">
                  <c:v>26.1</c:v>
                </c:pt>
                <c:pt idx="8" formatCode="0.0">
                  <c:v>26.078571428571429</c:v>
                </c:pt>
                <c:pt idx="9">
                  <c:v>25.9</c:v>
                </c:pt>
                <c:pt idx="10" formatCode="0.0">
                  <c:v>25.614485981308412</c:v>
                </c:pt>
                <c:pt idx="11">
                  <c:v>25.2</c:v>
                </c:pt>
                <c:pt idx="12" formatCode="0.0">
                  <c:v>25.5</c:v>
                </c:pt>
                <c:pt idx="13">
                  <c:v>25.7</c:v>
                </c:pt>
              </c:numCache>
            </c:numRef>
          </c:val>
          <c:smooth val="0"/>
        </c:ser>
        <c:dLbls>
          <c:dLblPos val="b"/>
          <c:showLegendKey val="0"/>
          <c:showVal val="1"/>
          <c:showCatName val="0"/>
          <c:showSerName val="0"/>
          <c:showPercent val="0"/>
          <c:showBubbleSize val="0"/>
        </c:dLbls>
        <c:smooth val="0"/>
        <c:axId val="317919880"/>
        <c:axId val="317922232"/>
      </c:lineChart>
      <c:catAx>
        <c:axId val="3179198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17922232"/>
        <c:crosses val="autoZero"/>
        <c:auto val="1"/>
        <c:lblAlgn val="ctr"/>
        <c:lblOffset val="100"/>
        <c:noMultiLvlLbl val="0"/>
      </c:catAx>
      <c:valAx>
        <c:axId val="317922232"/>
        <c:scaling>
          <c:orientation val="minMax"/>
          <c:max val="27"/>
          <c:min val="19"/>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17919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000039-9847-43AC-8742-D76141F49456}"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409745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0039-9847-43AC-8742-D76141F49456}"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2935960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0039-9847-43AC-8742-D76141F49456}"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292568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2957E-13FF-471D-89A3-46101C1E20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FD43F2E-B81E-4B68-96B3-B8C140F0D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0592C77-43CA-4358-ADE9-FB31A6708F05}"/>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2CCE0314-726B-4160-9D71-0745B225EC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241F8D9-75C1-4550-989C-6F4D804D4FD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667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CBDAD-46E8-40A1-9F2A-0C59E017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469BC8-A5EC-4805-A76A-017C685DE4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117C1B-715A-46D1-B8F8-DBEF6194F29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6EA75ED-D139-4481-BD93-B16337E778BC}"/>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25E4FF2F-D3B0-47B1-B081-ED48552217F9}"/>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451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8A1BA-B27F-4578-A877-62A773518A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752AA4-E2A6-4C21-97B7-6254C8AB5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6659373-2B22-496F-A56E-DDFAE8FBC00D}"/>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59F2B67A-0AAE-4938-B3E2-4BDD1CF6B071}"/>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F2FBC0D-B48E-491E-8CAB-7F686F8C762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434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77359-8051-4BED-8AE9-4066FB1A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FA151D-124E-4EF5-9ED2-1268545663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8D2745-EF94-421E-B299-42369FD5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CAD6B61-525A-4824-A80F-E56F8F81B7A8}"/>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C8E88936-F991-48E0-BFC8-C6A1B91E4F2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0E50BF6F-8087-4609-AD72-ABA974DF6BA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1550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86BABF-7994-4475-AE6E-452BE6C42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F08246-CCAA-49EF-8CF5-D3A467C32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06F0BE2-3B20-44CD-B96B-9C2D6C95F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0473CD-B002-4C29-995A-21C0C17CB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03F95EC-75B0-463C-925A-80C2D8C7B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E34CA8-A02B-439E-9832-28374D3F390C}"/>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8CFD1BAD-35AD-47D6-9483-344732529308}"/>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A6AFF060-67D7-4D38-8AE8-3B955798BF1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54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79D17-9518-4E5C-9861-2FEA26F0F7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129E2F-BCC8-4608-8DA5-4C4F8CF343FA}"/>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51F24C0F-2648-4E50-89B2-878CA3603EFF}"/>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6F290DF9-028D-4AB8-A58C-6CBC58805A68}"/>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8425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10EB8A-DFBE-41E0-848C-44F9CC7267D0}"/>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56D39BFD-7799-4366-96AA-25678FAA1E4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34196F7D-11D6-4FF5-B6D6-3101C5AEE365}"/>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4494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89565-1E80-488A-A0B2-5F397FE6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331C5E3-708E-4EF0-82FD-28FC7AF8B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68B854A-F328-4221-AA3D-1684F8248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FBFAD7-459A-4FFB-A235-49BAF9692553}"/>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F0758291-D01F-4B6E-843B-76C8B6D5641F}"/>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9CEC3781-BC6B-4651-BA3F-33BD5AC7FB6A}"/>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15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0039-9847-43AC-8742-D76141F49456}"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4146731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CDB3B-6304-4770-BC62-CE4509739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B5B3BD3-7DD7-4AD1-8578-71513D47D5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CA3BC78-BB39-466D-8B3B-3B70023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939D62C-4EA0-4AB7-B1E2-3D2C53D62DBB}"/>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40EEECF6-ACC6-43E4-AF9D-14846679588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1B0454C-5C6D-4F02-B779-7F6F91A5465C}"/>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320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CD807-63EC-4F72-81D0-07EAE07F8B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E66380-5D1A-4353-AAED-5FDB0A82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20F944-7F3C-4964-B384-202515B0824F}"/>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BFA64A1-A13C-4B86-AFC6-65DC0A2DBFF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F584235-ADAE-46AB-8F43-7442BD92982B}"/>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578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ED70F3-66B4-4CD9-ADE8-3BF18BF19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D044D97-F224-42DB-931E-CC4A7A2084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DE66DA-68AA-40C7-A83D-4186C17E7C7E}"/>
              </a:ext>
            </a:extLst>
          </p:cNvPr>
          <p:cNvSpPr>
            <a:spLocks noGrp="1"/>
          </p:cNvSpPr>
          <p:nvPr>
            <p:ph type="dt" sz="half" idx="10"/>
          </p:nvPr>
        </p:nvSpPr>
        <p:spPr/>
        <p:txBody>
          <a:body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953179AD-3F3A-4F24-9FEF-A4AB203F914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C29B3584-482F-47DA-BEF0-C6F37A7E798F}"/>
              </a:ext>
            </a:extLst>
          </p:cNvPr>
          <p:cNvSpPr>
            <a:spLocks noGrp="1"/>
          </p:cNvSpPr>
          <p:nvPr>
            <p:ph type="sldNum" sz="quarter" idx="12"/>
          </p:nvPr>
        </p:nvSpPr>
        <p:spPr/>
        <p:txBody>
          <a:body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9583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solidFill>
                  <a:srgbClr val="44546A"/>
                </a:solidFill>
              </a:rPr>
              <a:pPr/>
              <a:t>‹#›</a:t>
            </a:fld>
            <a:endParaRPr lang="en-US">
              <a:solidFill>
                <a:srgbClr val="44546A"/>
              </a:solidFill>
            </a:endParaRPr>
          </a:p>
        </p:txBody>
      </p:sp>
    </p:spTree>
    <p:extLst>
      <p:ext uri="{BB962C8B-B14F-4D97-AF65-F5344CB8AC3E}">
        <p14:creationId xmlns:p14="http://schemas.microsoft.com/office/powerpoint/2010/main" val="245404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00039-9847-43AC-8742-D76141F49456}"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211666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000039-9847-43AC-8742-D76141F49456}"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421615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000039-9847-43AC-8742-D76141F49456}" type="datetimeFigureOut">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348113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000039-9847-43AC-8742-D76141F49456}" type="datetimeFigureOut">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418048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00039-9847-43AC-8742-D76141F49456}" type="datetimeFigureOut">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223611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00039-9847-43AC-8742-D76141F49456}"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298631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00039-9847-43AC-8742-D76141F49456}"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61734-DDF8-4D3F-B1EA-133E85513FFC}" type="slidenum">
              <a:rPr lang="en-US" smtClean="0"/>
              <a:t>‹#›</a:t>
            </a:fld>
            <a:endParaRPr lang="en-US"/>
          </a:p>
        </p:txBody>
      </p:sp>
    </p:spTree>
    <p:extLst>
      <p:ext uri="{BB962C8B-B14F-4D97-AF65-F5344CB8AC3E}">
        <p14:creationId xmlns:p14="http://schemas.microsoft.com/office/powerpoint/2010/main" val="373126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00039-9847-43AC-8742-D76141F49456}" type="datetimeFigureOut">
              <a:rPr lang="en-US" smtClean="0"/>
              <a:t>12/20/2019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61734-DDF8-4D3F-B1EA-133E85513FFC}" type="slidenum">
              <a:rPr lang="en-US" smtClean="0"/>
              <a:t>‹#›</a:t>
            </a:fld>
            <a:endParaRPr lang="en-US"/>
          </a:p>
        </p:txBody>
      </p:sp>
    </p:spTree>
    <p:extLst>
      <p:ext uri="{BB962C8B-B14F-4D97-AF65-F5344CB8AC3E}">
        <p14:creationId xmlns:p14="http://schemas.microsoft.com/office/powerpoint/2010/main" val="2741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B594EA-A468-4403-B47B-9A2D8C06D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452083B-AE02-4D27-AF66-76765734A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872D7B-16A2-447F-8A77-FE3DB7DBD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BA4A9-3DFD-424E-BD13-C79258E54CA7}" type="datetimeFigureOut">
              <a:rPr lang="en-US" smtClean="0">
                <a:solidFill>
                  <a:prstClr val="black">
                    <a:tint val="75000"/>
                  </a:prstClr>
                </a:solidFill>
              </a:rPr>
              <a:pPr/>
              <a:t>12/20/2019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7150C5DF-4087-4B72-8D08-4E15B5411A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0C6C1A6-4727-4D39-B0FF-3FD53FF5E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C711-BBA2-4F77-B12C-1426B82A20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880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lumMod val="85000"/>
                    <a:lumOff val="15000"/>
                  </a:schemeClr>
                </a:solidFill>
              </a:rPr>
              <a:t>Class Size Trends for Queens 2006-2019</a:t>
            </a:r>
            <a:endParaRPr lang="en-US" dirty="0">
              <a:solidFill>
                <a:schemeClr val="tx1">
                  <a:lumMod val="85000"/>
                  <a:lumOff val="15000"/>
                </a:schemeClr>
              </a:solidFill>
            </a:endParaRPr>
          </a:p>
        </p:txBody>
      </p:sp>
      <p:sp>
        <p:nvSpPr>
          <p:cNvPr id="3" name="Subtitle 2"/>
          <p:cNvSpPr>
            <a:spLocks noGrp="1"/>
          </p:cNvSpPr>
          <p:nvPr>
            <p:ph type="subTitle" idx="1"/>
          </p:nvPr>
        </p:nvSpPr>
        <p:spPr>
          <a:xfrm>
            <a:off x="2590521" y="4220224"/>
            <a:ext cx="6901210" cy="1655762"/>
          </a:xfrm>
        </p:spPr>
        <p:txBody>
          <a:bodyPr>
            <a:normAutofit/>
          </a:bodyPr>
          <a:lstStyle/>
          <a:p>
            <a:pPr algn="l"/>
            <a:r>
              <a:rPr lang="en-US" dirty="0" smtClean="0">
                <a:solidFill>
                  <a:schemeClr val="tx1">
                    <a:lumMod val="85000"/>
                    <a:lumOff val="15000"/>
                  </a:schemeClr>
                </a:solidFill>
              </a:rPr>
              <a:t>Class Size Matters</a:t>
            </a:r>
          </a:p>
          <a:p>
            <a:pPr algn="l"/>
            <a:r>
              <a:rPr lang="en-US" dirty="0">
                <a:solidFill>
                  <a:schemeClr val="tx1">
                    <a:lumMod val="85000"/>
                    <a:lumOff val="15000"/>
                  </a:schemeClr>
                </a:solidFill>
              </a:rPr>
              <a:t>www.classsizematters.org</a:t>
            </a:r>
          </a:p>
          <a:p>
            <a:pPr algn="l"/>
            <a:r>
              <a:rPr lang="en-US" dirty="0">
                <a:solidFill>
                  <a:schemeClr val="tx1">
                    <a:lumMod val="85000"/>
                    <a:lumOff val="15000"/>
                  </a:schemeClr>
                </a:solidFill>
              </a:rPr>
              <a:t>Info@classsizematters.org </a:t>
            </a:r>
          </a:p>
        </p:txBody>
      </p:sp>
      <p:pic>
        <p:nvPicPr>
          <p:cNvPr id="4" name="Picture 3" descr="A close up of a sign&#10;&#10;Description automatically generated">
            <a:extLst>
              <a:ext uri="{FF2B5EF4-FFF2-40B4-BE49-F238E27FC236}">
                <a16:creationId xmlns="" xmlns:a16="http://schemas.microsoft.com/office/drawing/2014/main" xmlns:lc="http://schemas.openxmlformats.org/drawingml/2006/lockedCanvas" id="{6ACE20B9-23B1-4D5F-AD32-5D7B618B2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389"/>
            <a:ext cx="2416379" cy="2573409"/>
          </a:xfrm>
          <a:prstGeom prst="rect">
            <a:avLst/>
          </a:prstGeom>
        </p:spPr>
      </p:pic>
    </p:spTree>
    <p:extLst>
      <p:ext uri="{BB962C8B-B14F-4D97-AF65-F5344CB8AC3E}">
        <p14:creationId xmlns:p14="http://schemas.microsoft.com/office/powerpoint/2010/main" val="125804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D26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lnSpcReduction="10000"/>
          </a:bodyPr>
          <a:lstStyle/>
          <a:p>
            <a:r>
              <a:rPr lang="en-US" dirty="0" smtClean="0">
                <a:latin typeface="+mj-lt"/>
              </a:rPr>
              <a:t>21.4% increase in K-3</a:t>
            </a:r>
            <a:r>
              <a:rPr lang="en-US" baseline="30000" dirty="0" smtClean="0">
                <a:latin typeface="+mj-lt"/>
              </a:rPr>
              <a:t>rd</a:t>
            </a:r>
            <a:r>
              <a:rPr lang="en-US" dirty="0" smtClean="0">
                <a:latin typeface="+mj-lt"/>
              </a:rPr>
              <a:t> class size since 2006</a:t>
            </a:r>
          </a:p>
          <a:p>
            <a:r>
              <a:rPr lang="en-US" dirty="0" smtClean="0">
                <a:latin typeface="+mj-lt"/>
              </a:rPr>
              <a:t>3% decrease in 4</a:t>
            </a:r>
            <a:r>
              <a:rPr lang="en-US" baseline="30000" dirty="0" smtClean="0">
                <a:latin typeface="+mj-lt"/>
              </a:rPr>
              <a:t>th</a:t>
            </a:r>
            <a:r>
              <a:rPr lang="en-US" dirty="0" smtClean="0">
                <a:latin typeface="+mj-lt"/>
              </a:rPr>
              <a:t>-8</a:t>
            </a:r>
            <a:r>
              <a:rPr lang="en-US" baseline="30000" dirty="0" smtClean="0">
                <a:latin typeface="+mj-lt"/>
              </a:rPr>
              <a:t>th</a:t>
            </a:r>
            <a:r>
              <a:rPr lang="en-US" dirty="0" smtClean="0">
                <a:latin typeface="+mj-lt"/>
              </a:rPr>
              <a:t> class size since 2006</a:t>
            </a:r>
          </a:p>
          <a:p>
            <a:endParaRPr lang="en-US" dirty="0">
              <a:latin typeface="+mj-lt"/>
            </a:endParaRPr>
          </a:p>
          <a:p>
            <a:r>
              <a:rPr lang="en-US" dirty="0" smtClean="0">
                <a:latin typeface="+mj-lt"/>
              </a:rPr>
              <a:t>K-3</a:t>
            </a:r>
            <a:r>
              <a:rPr lang="en-US" baseline="30000" dirty="0" smtClean="0">
                <a:latin typeface="+mj-lt"/>
              </a:rPr>
              <a:t>rd</a:t>
            </a:r>
            <a:r>
              <a:rPr lang="en-US" dirty="0" smtClean="0">
                <a:latin typeface="+mj-lt"/>
              </a:rPr>
              <a:t> class sizes were equal to the C4E goal in 2006, but have since grown to be larger than the C4E goal in 2019 by 5.6 students per class</a:t>
            </a:r>
          </a:p>
          <a:p>
            <a:r>
              <a:rPr lang="en-US" dirty="0" smtClean="0">
                <a:latin typeface="+mj-lt"/>
              </a:rPr>
              <a:t>4</a:t>
            </a:r>
            <a:r>
              <a:rPr lang="en-US" baseline="30000" dirty="0" smtClean="0">
                <a:latin typeface="+mj-lt"/>
              </a:rPr>
              <a:t>th</a:t>
            </a:r>
            <a:r>
              <a:rPr lang="en-US" dirty="0" smtClean="0">
                <a:latin typeface="+mj-lt"/>
              </a:rPr>
              <a:t>-8</a:t>
            </a:r>
            <a:r>
              <a:rPr lang="en-US" baseline="30000" dirty="0" smtClean="0">
                <a:latin typeface="+mj-lt"/>
              </a:rPr>
              <a:t>th</a:t>
            </a:r>
            <a:r>
              <a:rPr lang="en-US" dirty="0" smtClean="0">
                <a:latin typeface="+mj-lt"/>
              </a:rPr>
              <a:t> class sizes were larger than the C4E goal in 2006 by 4.8 students per class, and are now larger than the C4E goal in 2019 by 6.6 students per class</a:t>
            </a:r>
          </a:p>
          <a:p>
            <a:r>
              <a:rPr lang="en-US" dirty="0" smtClean="0">
                <a:latin typeface="+mj-lt"/>
              </a:rPr>
              <a:t>K-8</a:t>
            </a:r>
            <a:r>
              <a:rPr lang="en-US" baseline="30000" dirty="0" smtClean="0">
                <a:latin typeface="+mj-lt"/>
              </a:rPr>
              <a:t>th</a:t>
            </a:r>
            <a:r>
              <a:rPr lang="en-US" dirty="0" smtClean="0">
                <a:latin typeface="+mj-lt"/>
              </a:rPr>
              <a:t> class sizes have been consistently larger than the citywide averages from 2006-2019</a:t>
            </a:r>
          </a:p>
        </p:txBody>
      </p:sp>
    </p:spTree>
    <p:extLst>
      <p:ext uri="{BB962C8B-B14F-4D97-AF65-F5344CB8AC3E}">
        <p14:creationId xmlns:p14="http://schemas.microsoft.com/office/powerpoint/2010/main" val="17964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A00-000003000000}"/>
              </a:ext>
            </a:extLst>
          </p:cNvPr>
          <p:cNvGraphicFramePr>
            <a:graphicFrameLocks/>
          </p:cNvGraphicFramePr>
          <p:nvPr>
            <p:extLst>
              <p:ext uri="{D42A27DB-BD31-4B8C-83A1-F6EECF244321}">
                <p14:modId xmlns:p14="http://schemas.microsoft.com/office/powerpoint/2010/main" val="3340599763"/>
              </p:ext>
            </p:extLst>
          </p:nvPr>
        </p:nvGraphicFramePr>
        <p:xfrm>
          <a:off x="1484214" y="699297"/>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062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A00-000002000000}"/>
              </a:ext>
            </a:extLst>
          </p:cNvPr>
          <p:cNvGraphicFramePr>
            <a:graphicFrameLocks/>
          </p:cNvGraphicFramePr>
          <p:nvPr>
            <p:extLst>
              <p:ext uri="{D42A27DB-BD31-4B8C-83A1-F6EECF244321}">
                <p14:modId xmlns:p14="http://schemas.microsoft.com/office/powerpoint/2010/main" val="2197823666"/>
              </p:ext>
            </p:extLst>
          </p:nvPr>
        </p:nvGraphicFramePr>
        <p:xfrm>
          <a:off x="1831944" y="839376"/>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701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D27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16.4%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1.5%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0.3 students per class, and are now larger than the C4E goal in 2019 by 4.9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0.8 students per class, and are now larger than the C4E goal in 2019 by 3.9 students per class</a:t>
            </a:r>
            <a:endParaRPr lang="en-US" dirty="0">
              <a:solidFill>
                <a:schemeClr val="tx1">
                  <a:lumMod val="85000"/>
                  <a:lumOff val="15000"/>
                </a:schemeClr>
              </a:solidFill>
              <a:latin typeface="+mj-lt"/>
            </a:endParaRPr>
          </a:p>
          <a:p>
            <a:endParaRPr lang="en-US" dirty="0">
              <a:solidFill>
                <a:schemeClr val="tx1">
                  <a:lumMod val="85000"/>
                  <a:lumOff val="15000"/>
                </a:schemeClr>
              </a:solidFill>
              <a:latin typeface="+mj-lt"/>
            </a:endParaRPr>
          </a:p>
        </p:txBody>
      </p:sp>
    </p:spTree>
    <p:extLst>
      <p:ext uri="{BB962C8B-B14F-4D97-AF65-F5344CB8AC3E}">
        <p14:creationId xmlns:p14="http://schemas.microsoft.com/office/powerpoint/2010/main" val="149857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B00-000003000000}"/>
              </a:ext>
            </a:extLst>
          </p:cNvPr>
          <p:cNvGraphicFramePr>
            <a:graphicFrameLocks/>
          </p:cNvGraphicFramePr>
          <p:nvPr>
            <p:extLst>
              <p:ext uri="{D42A27DB-BD31-4B8C-83A1-F6EECF244321}">
                <p14:modId xmlns:p14="http://schemas.microsoft.com/office/powerpoint/2010/main" val="3862827746"/>
              </p:ext>
            </p:extLst>
          </p:nvPr>
        </p:nvGraphicFramePr>
        <p:xfrm>
          <a:off x="1887345" y="660063"/>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824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B00-000002000000}"/>
              </a:ext>
            </a:extLst>
          </p:cNvPr>
          <p:cNvGraphicFramePr>
            <a:graphicFrameLocks/>
          </p:cNvGraphicFramePr>
          <p:nvPr>
            <p:extLst>
              <p:ext uri="{D42A27DB-BD31-4B8C-83A1-F6EECF244321}">
                <p14:modId xmlns:p14="http://schemas.microsoft.com/office/powerpoint/2010/main" val="4098674108"/>
              </p:ext>
            </p:extLst>
          </p:nvPr>
        </p:nvGraphicFramePr>
        <p:xfrm>
          <a:off x="1679033" y="618481"/>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98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D28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19.5%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6%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0.5 students per class, and are now larger than the C4E goal in 2019 by 5.8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0.9 students per class, and are now larger than the C4E goal in 2019 by 5.2 students per class</a:t>
            </a:r>
          </a:p>
          <a:p>
            <a:endParaRPr lang="en-US" dirty="0"/>
          </a:p>
          <a:p>
            <a:endParaRPr lang="en-US" dirty="0"/>
          </a:p>
        </p:txBody>
      </p:sp>
    </p:spTree>
    <p:extLst>
      <p:ext uri="{BB962C8B-B14F-4D97-AF65-F5344CB8AC3E}">
        <p14:creationId xmlns:p14="http://schemas.microsoft.com/office/powerpoint/2010/main" val="83990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00000000-0008-0000-1C00-000003000000}"/>
              </a:ext>
            </a:extLst>
          </p:cNvPr>
          <p:cNvGraphicFramePr>
            <a:graphicFrameLocks/>
          </p:cNvGraphicFramePr>
          <p:nvPr>
            <p:extLst>
              <p:ext uri="{D42A27DB-BD31-4B8C-83A1-F6EECF244321}">
                <p14:modId xmlns:p14="http://schemas.microsoft.com/office/powerpoint/2010/main" val="4002746626"/>
              </p:ext>
            </p:extLst>
          </p:nvPr>
        </p:nvGraphicFramePr>
        <p:xfrm>
          <a:off x="1922098" y="749224"/>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522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00000000-0008-0000-1C00-000002000000}"/>
              </a:ext>
            </a:extLst>
          </p:cNvPr>
          <p:cNvGraphicFramePr>
            <a:graphicFrameLocks/>
          </p:cNvGraphicFramePr>
          <p:nvPr>
            <p:extLst>
              <p:ext uri="{D42A27DB-BD31-4B8C-83A1-F6EECF244321}">
                <p14:modId xmlns:p14="http://schemas.microsoft.com/office/powerpoint/2010/main" val="3680594199"/>
              </p:ext>
            </p:extLst>
          </p:nvPr>
        </p:nvGraphicFramePr>
        <p:xfrm>
          <a:off x="1857703" y="890891"/>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957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D29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20%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4.7%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equal to the C4E goal in 2006, but are now larger than the C4E goal in 2019 by 5.3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equal to the C4E goal in 2006, but are now larger than the C4E goal in 2019 by 3.9 students per class</a:t>
            </a:r>
          </a:p>
        </p:txBody>
      </p:sp>
    </p:spTree>
    <p:extLst>
      <p:ext uri="{BB962C8B-B14F-4D97-AF65-F5344CB8AC3E}">
        <p14:creationId xmlns:p14="http://schemas.microsoft.com/office/powerpoint/2010/main" val="71477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 name="Title 1">
            <a:extLst>
              <a:ext uri="{FF2B5EF4-FFF2-40B4-BE49-F238E27FC236}">
                <a16:creationId xmlns:a16="http://schemas.microsoft.com/office/drawing/2014/main" xmlns="" id="{3C9FC98D-1CC0-4C67-A549-653ABAE0DB0F}"/>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85000"/>
                    <a:lumOff val="15000"/>
                  </a:schemeClr>
                </a:solidFill>
              </a:rPr>
              <a:t>In 2007, NYS Legislature passed a new law called the Contracts for Excellence (C4E)</a:t>
            </a:r>
          </a:p>
        </p:txBody>
      </p:sp>
    </p:spTree>
    <p:extLst>
      <p:ext uri="{BB962C8B-B14F-4D97-AF65-F5344CB8AC3E}">
        <p14:creationId xmlns:p14="http://schemas.microsoft.com/office/powerpoint/2010/main" val="12192458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00000000-0008-0000-1D00-000003000000}"/>
              </a:ext>
            </a:extLst>
          </p:cNvPr>
          <p:cNvGraphicFramePr>
            <a:graphicFrameLocks/>
          </p:cNvGraphicFramePr>
          <p:nvPr>
            <p:extLst>
              <p:ext uri="{D42A27DB-BD31-4B8C-83A1-F6EECF244321}">
                <p14:modId xmlns:p14="http://schemas.microsoft.com/office/powerpoint/2010/main" val="238083066"/>
              </p:ext>
            </p:extLst>
          </p:nvPr>
        </p:nvGraphicFramePr>
        <p:xfrm>
          <a:off x="1575426" y="743783"/>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396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00000000-0008-0000-1D00-000002000000}"/>
              </a:ext>
            </a:extLst>
          </p:cNvPr>
          <p:cNvGraphicFramePr>
            <a:graphicFrameLocks/>
          </p:cNvGraphicFramePr>
          <p:nvPr>
            <p:extLst>
              <p:ext uri="{D42A27DB-BD31-4B8C-83A1-F6EECF244321}">
                <p14:modId xmlns:p14="http://schemas.microsoft.com/office/powerpoint/2010/main" val="1212787552"/>
              </p:ext>
            </p:extLst>
          </p:nvPr>
        </p:nvGraphicFramePr>
        <p:xfrm>
          <a:off x="1741793" y="749792"/>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994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D30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latin typeface="+mj-lt"/>
              </a:rPr>
              <a:t>9.6%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1.2%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0.8 students per class, and are now larger than the C4E goal in 2019 by 4.0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0.4 students per class, and are now larger than the C4E goal in 2019 by 3.4 students per class</a:t>
            </a:r>
            <a:endParaRPr lang="en-US" dirty="0">
              <a:solidFill>
                <a:schemeClr val="tx1">
                  <a:lumMod val="85000"/>
                  <a:lumOff val="15000"/>
                </a:schemeClr>
              </a:solidFill>
              <a:latin typeface="+mj-lt"/>
            </a:endParaRPr>
          </a:p>
          <a:p>
            <a:endParaRPr lang="en-US" dirty="0"/>
          </a:p>
        </p:txBody>
      </p:sp>
    </p:spTree>
    <p:extLst>
      <p:ext uri="{BB962C8B-B14F-4D97-AF65-F5344CB8AC3E}">
        <p14:creationId xmlns:p14="http://schemas.microsoft.com/office/powerpoint/2010/main" val="133379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00000000-0008-0000-1E00-000002000000}"/>
              </a:ext>
            </a:extLst>
          </p:cNvPr>
          <p:cNvGraphicFramePr>
            <a:graphicFrameLocks/>
          </p:cNvGraphicFramePr>
          <p:nvPr>
            <p:extLst>
              <p:ext uri="{D42A27DB-BD31-4B8C-83A1-F6EECF244321}">
                <p14:modId xmlns:p14="http://schemas.microsoft.com/office/powerpoint/2010/main" val="1895401824"/>
              </p:ext>
            </p:extLst>
          </p:nvPr>
        </p:nvGraphicFramePr>
        <p:xfrm>
          <a:off x="1703157" y="834652"/>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09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xdr="http://schemas.openxmlformats.org/drawingml/2006/spreadsheetDrawing" xmlns:a16="http://schemas.microsoft.com/office/drawing/2014/main" xmlns="" xmlns:lc="http://schemas.openxmlformats.org/drawingml/2006/lockedCanvas" id="{00000000-0008-0000-1E00-000003000000}"/>
              </a:ext>
            </a:extLst>
          </p:cNvPr>
          <p:cNvGraphicFramePr>
            <a:graphicFrameLocks/>
          </p:cNvGraphicFramePr>
          <p:nvPr>
            <p:extLst>
              <p:ext uri="{D42A27DB-BD31-4B8C-83A1-F6EECF244321}">
                <p14:modId xmlns:p14="http://schemas.microsoft.com/office/powerpoint/2010/main" val="2959479539"/>
              </p:ext>
            </p:extLst>
          </p:nvPr>
        </p:nvGraphicFramePr>
        <p:xfrm>
          <a:off x="1561490" y="661950"/>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45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BFA86-4592-4BD6-A3AD-5E62E1BFB8F9}"/>
              </a:ext>
            </a:extLst>
          </p:cNvPr>
          <p:cNvSpPr>
            <a:spLocks noGrp="1"/>
          </p:cNvSpPr>
          <p:nvPr>
            <p:ph type="title" idx="4294967295"/>
          </p:nvPr>
        </p:nvSpPr>
        <p:spPr>
          <a:xfrm>
            <a:off x="742950" y="485775"/>
            <a:ext cx="10272713" cy="5786438"/>
          </a:xfrm>
        </p:spPr>
        <p:txBody>
          <a:bodyPr vert="horz" lIns="91440" tIns="45720" rIns="91440" bIns="45720" rtlCol="0" anchor="ctr">
            <a:normAutofit fontScale="90000"/>
          </a:bodyPr>
          <a:lstStyle/>
          <a:p>
            <a:r>
              <a:rPr lang="en-US" sz="3000" b="1" i="1" kern="1200" dirty="0">
                <a:solidFill>
                  <a:schemeClr val="tx1">
                    <a:lumMod val="85000"/>
                    <a:lumOff val="15000"/>
                  </a:schemeClr>
                </a:solidFill>
                <a:latin typeface="+mj-lt"/>
                <a:ea typeface="+mj-ea"/>
                <a:cs typeface="+mj-cs"/>
              </a:rPr>
              <a:t>C4E law states that in return for millions in new state funding, NYC has a legal obligation to:</a:t>
            </a:r>
            <a:br>
              <a:rPr lang="en-US" sz="3000" b="1" i="1"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1. Spend the funds to improve school conditions in six specified areas.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2. Create a plan to reduce class sizes in all grades over five years.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3. In 2007, NYC submitted a 5-yr plan to reduce class sizes to no more than 20 in grades K-3; 23 in grades 4-8 and 25 in core HS classes.</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
            </a:r>
            <a:br>
              <a:rPr lang="en-US" sz="3000" kern="1200" dirty="0">
                <a:solidFill>
                  <a:schemeClr val="tx1">
                    <a:lumMod val="85000"/>
                    <a:lumOff val="15000"/>
                  </a:schemeClr>
                </a:solidFill>
                <a:latin typeface="+mj-lt"/>
                <a:ea typeface="+mj-ea"/>
                <a:cs typeface="+mj-cs"/>
              </a:rPr>
            </a:br>
            <a:r>
              <a:rPr lang="en-US" sz="3000" kern="1200" dirty="0">
                <a:solidFill>
                  <a:schemeClr val="tx1">
                    <a:lumMod val="85000"/>
                    <a:lumOff val="15000"/>
                  </a:schemeClr>
                </a:solidFill>
                <a:latin typeface="+mj-lt"/>
                <a:ea typeface="+mj-ea"/>
                <a:cs typeface="+mj-cs"/>
              </a:rPr>
              <a:t>4.  Yet instead of decreasing, class sizes increased sharply, starting in 2008.</a:t>
            </a:r>
          </a:p>
        </p:txBody>
      </p:sp>
    </p:spTree>
    <p:extLst>
      <p:ext uri="{BB962C8B-B14F-4D97-AF65-F5344CB8AC3E}">
        <p14:creationId xmlns:p14="http://schemas.microsoft.com/office/powerpoint/2010/main" val="334445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D24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lumMod val="85000"/>
                    <a:lumOff val="15000"/>
                  </a:schemeClr>
                </a:solidFill>
                <a:latin typeface="+mj-lt"/>
              </a:rPr>
              <a:t>16.4%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4.5%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K-3rd class sizes were larger than the C4E goal in 2006 by 1.0 student per class, and have grown to be larger than the C4E goal in 2019 by 5.7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1.2 students per class, and have grown to be larger than the C4E goal in 2019 by 5.1 students per class</a:t>
            </a:r>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have also been consistently larger than the citywide averages by at least 1 from 2006-2019</a:t>
            </a:r>
            <a:endParaRPr lang="en-US" dirty="0">
              <a:solidFill>
                <a:schemeClr val="tx1">
                  <a:lumMod val="85000"/>
                  <a:lumOff val="15000"/>
                </a:schemeClr>
              </a:solidFill>
              <a:latin typeface="+mj-lt"/>
            </a:endParaRPr>
          </a:p>
        </p:txBody>
      </p:sp>
    </p:spTree>
    <p:extLst>
      <p:ext uri="{BB962C8B-B14F-4D97-AF65-F5344CB8AC3E}">
        <p14:creationId xmlns:p14="http://schemas.microsoft.com/office/powerpoint/2010/main" val="18600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800-000004000000}"/>
              </a:ext>
            </a:extLst>
          </p:cNvPr>
          <p:cNvGraphicFramePr>
            <a:graphicFrameLocks/>
          </p:cNvGraphicFramePr>
          <p:nvPr>
            <p:extLst>
              <p:ext uri="{D42A27DB-BD31-4B8C-83A1-F6EECF244321}">
                <p14:modId xmlns:p14="http://schemas.microsoft.com/office/powerpoint/2010/main" val="4083265767"/>
              </p:ext>
            </p:extLst>
          </p:nvPr>
        </p:nvGraphicFramePr>
        <p:xfrm>
          <a:off x="1703157" y="814148"/>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293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800-000002000000}"/>
              </a:ext>
            </a:extLst>
          </p:cNvPr>
          <p:cNvGraphicFramePr>
            <a:graphicFrameLocks/>
          </p:cNvGraphicFramePr>
          <p:nvPr>
            <p:extLst/>
          </p:nvPr>
        </p:nvGraphicFramePr>
        <p:xfrm>
          <a:off x="1834768" y="658200"/>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8871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D25 Class Size Trends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tx1">
                    <a:lumMod val="85000"/>
                    <a:lumOff val="15000"/>
                  </a:schemeClr>
                </a:solidFill>
                <a:latin typeface="+mj-lt"/>
              </a:rPr>
              <a:t>19.6% increase in 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 since 2006</a:t>
            </a:r>
          </a:p>
          <a:p>
            <a:r>
              <a:rPr lang="en-US" dirty="0" smtClean="0">
                <a:solidFill>
                  <a:schemeClr val="tx1">
                    <a:lumMod val="85000"/>
                    <a:lumOff val="15000"/>
                  </a:schemeClr>
                </a:solidFill>
                <a:latin typeface="+mj-lt"/>
              </a:rPr>
              <a:t>6.1% increase in 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 since 2006</a:t>
            </a:r>
          </a:p>
          <a:p>
            <a:endParaRPr lang="en-US" dirty="0">
              <a:solidFill>
                <a:schemeClr val="tx1">
                  <a:lumMod val="85000"/>
                  <a:lumOff val="15000"/>
                </a:schemeClr>
              </a:solidFill>
              <a:latin typeface="+mj-lt"/>
            </a:endParaRPr>
          </a:p>
          <a:p>
            <a:r>
              <a:rPr lang="en-US" dirty="0" smtClean="0">
                <a:solidFill>
                  <a:schemeClr val="tx1">
                    <a:lumMod val="85000"/>
                    <a:lumOff val="15000"/>
                  </a:schemeClr>
                </a:solidFill>
                <a:latin typeface="+mj-lt"/>
              </a:rPr>
              <a:t>K-3</a:t>
            </a:r>
            <a:r>
              <a:rPr lang="en-US" baseline="30000" dirty="0" smtClean="0">
                <a:solidFill>
                  <a:schemeClr val="tx1">
                    <a:lumMod val="85000"/>
                    <a:lumOff val="15000"/>
                  </a:schemeClr>
                </a:solidFill>
                <a:latin typeface="+mj-lt"/>
              </a:rPr>
              <a:t>rd</a:t>
            </a:r>
            <a:r>
              <a:rPr lang="en-US" dirty="0" smtClean="0">
                <a:solidFill>
                  <a:schemeClr val="tx1">
                    <a:lumMod val="85000"/>
                    <a:lumOff val="15000"/>
                  </a:schemeClr>
                </a:solidFill>
                <a:latin typeface="+mj-lt"/>
              </a:rPr>
              <a:t> class sizes were larger than the C4E goal in 2006 by 0.4 students per class, and are now larger than the C4E goal in 2019 by 5.7 students per class</a:t>
            </a:r>
          </a:p>
          <a:p>
            <a:r>
              <a:rPr lang="en-US" dirty="0" smtClean="0">
                <a:solidFill>
                  <a:schemeClr val="tx1">
                    <a:lumMod val="85000"/>
                    <a:lumOff val="15000"/>
                  </a:schemeClr>
                </a:solidFill>
                <a:latin typeface="+mj-lt"/>
              </a:rPr>
              <a:t>4</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were larger than the C4E goal in 2006 by 0.8 students per class, and are now larger than the C4E goal in 2019 by 5.1 students per class</a:t>
            </a:r>
          </a:p>
          <a:p>
            <a:r>
              <a:rPr lang="en-US" dirty="0" smtClean="0">
                <a:solidFill>
                  <a:schemeClr val="tx1">
                    <a:lumMod val="85000"/>
                    <a:lumOff val="15000"/>
                  </a:schemeClr>
                </a:solidFill>
                <a:latin typeface="+mj-lt"/>
              </a:rPr>
              <a:t>K-8</a:t>
            </a:r>
            <a:r>
              <a:rPr lang="en-US" baseline="30000" dirty="0" smtClean="0">
                <a:solidFill>
                  <a:schemeClr val="tx1">
                    <a:lumMod val="85000"/>
                    <a:lumOff val="15000"/>
                  </a:schemeClr>
                </a:solidFill>
                <a:latin typeface="+mj-lt"/>
              </a:rPr>
              <a:t>th</a:t>
            </a:r>
            <a:r>
              <a:rPr lang="en-US" dirty="0" smtClean="0">
                <a:solidFill>
                  <a:schemeClr val="tx1">
                    <a:lumMod val="85000"/>
                    <a:lumOff val="15000"/>
                  </a:schemeClr>
                </a:solidFill>
                <a:latin typeface="+mj-lt"/>
              </a:rPr>
              <a:t> class sizes have been consistently larger than the citywide averages from 2006-2019</a:t>
            </a:r>
          </a:p>
          <a:p>
            <a:pPr marL="0" indent="0">
              <a:buNone/>
            </a:pPr>
            <a:endParaRPr lang="en-US" dirty="0"/>
          </a:p>
          <a:p>
            <a:endParaRPr lang="en-US" dirty="0"/>
          </a:p>
        </p:txBody>
      </p:sp>
    </p:spTree>
    <p:extLst>
      <p:ext uri="{BB962C8B-B14F-4D97-AF65-F5344CB8AC3E}">
        <p14:creationId xmlns:p14="http://schemas.microsoft.com/office/powerpoint/2010/main" val="384675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900-000003000000}"/>
              </a:ext>
            </a:extLst>
          </p:cNvPr>
          <p:cNvGraphicFramePr>
            <a:graphicFrameLocks/>
          </p:cNvGraphicFramePr>
          <p:nvPr>
            <p:extLst>
              <p:ext uri="{D42A27DB-BD31-4B8C-83A1-F6EECF244321}">
                <p14:modId xmlns:p14="http://schemas.microsoft.com/office/powerpoint/2010/main" val="130587807"/>
              </p:ext>
            </p:extLst>
          </p:nvPr>
        </p:nvGraphicFramePr>
        <p:xfrm>
          <a:off x="1469286" y="753520"/>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3992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lc="http://schemas.openxmlformats.org/drawingml/2006/lockedCanvas" xmlns:a16="http://schemas.microsoft.com/office/drawing/2014/main" xmlns:xdr="http://schemas.openxmlformats.org/drawingml/2006/spreadsheetDrawing" xmlns="" id="{00000000-0008-0000-1900-000002000000}"/>
              </a:ext>
            </a:extLst>
          </p:cNvPr>
          <p:cNvGraphicFramePr>
            <a:graphicFrameLocks/>
          </p:cNvGraphicFramePr>
          <p:nvPr>
            <p:extLst>
              <p:ext uri="{D42A27DB-BD31-4B8C-83A1-F6EECF244321}">
                <p14:modId xmlns:p14="http://schemas.microsoft.com/office/powerpoint/2010/main" val="3916102896"/>
              </p:ext>
            </p:extLst>
          </p:nvPr>
        </p:nvGraphicFramePr>
        <p:xfrm>
          <a:off x="1635539" y="873960"/>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9739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109</TotalTime>
  <Words>798</Words>
  <Application>Microsoft Office PowerPoint</Application>
  <PresentationFormat>Widescreen</PresentationFormat>
  <Paragraphs>107</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Class Size Trends for Queens 2006-2019</vt:lpstr>
      <vt:lpstr>In 2007, NYS Legislature passed a new law called the Contracts for Excellence (C4E)</vt:lpstr>
      <vt:lpstr>C4E law states that in return for millions in new state funding, NYC has a legal obligation to:  1. Spend the funds to improve school conditions in six specified areas.  2. Create a plan to reduce class sizes in all grades over five years.  3. In 2007, NYC submitted a 5-yr plan to reduce class sizes to no more than 20 in grades K-3; 23 in grades 4-8 and 25 in core HS classes.  4.  Yet instead of decreasing, class sizes increased sharply, starting in 2008.</vt:lpstr>
      <vt:lpstr>D24 Class Size Trends</vt:lpstr>
      <vt:lpstr>PowerPoint Presentation</vt:lpstr>
      <vt:lpstr>PowerPoint Presentation</vt:lpstr>
      <vt:lpstr>D25 Class Size Trends</vt:lpstr>
      <vt:lpstr>PowerPoint Presentation</vt:lpstr>
      <vt:lpstr>PowerPoint Presentation</vt:lpstr>
      <vt:lpstr>D26 Class Size Trends</vt:lpstr>
      <vt:lpstr>PowerPoint Presentation</vt:lpstr>
      <vt:lpstr>PowerPoint Presentation</vt:lpstr>
      <vt:lpstr>D27 Class Size Trends</vt:lpstr>
      <vt:lpstr>PowerPoint Presentation</vt:lpstr>
      <vt:lpstr>PowerPoint Presentation</vt:lpstr>
      <vt:lpstr>D28 Class Size Trends</vt:lpstr>
      <vt:lpstr>PowerPoint Presentation</vt:lpstr>
      <vt:lpstr>PowerPoint Presentation</vt:lpstr>
      <vt:lpstr>D29 Class Size Trends</vt:lpstr>
      <vt:lpstr>PowerPoint Presentation</vt:lpstr>
      <vt:lpstr>PowerPoint Presentation</vt:lpstr>
      <vt:lpstr>D30 Class Size Trends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LaChance</dc:creator>
  <cp:lastModifiedBy>Peter LaChance</cp:lastModifiedBy>
  <cp:revision>15</cp:revision>
  <dcterms:created xsi:type="dcterms:W3CDTF">2019-12-19T15:25:10Z</dcterms:created>
  <dcterms:modified xsi:type="dcterms:W3CDTF">2019-12-20T17:15:48Z</dcterms:modified>
</cp:coreProperties>
</file>