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0" r:id="rId4"/>
    <p:sldId id="261" r:id="rId5"/>
    <p:sldId id="262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D31 </a:t>
            </a:r>
            <a:r>
              <a:rPr lang="en-US" dirty="0" smtClean="0"/>
              <a:t>K-3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'D31'!$A$3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2268518518518516E-2"/>
                  <c:y val="4.5243146689997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'D31'!$B$2:$O$2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'D31'!$B$3:$O$3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'D31'!$A$4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6157407407407404E-2"/>
                  <c:y val="-2.8830927384077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'D31'!$B$2:$O$2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'D31'!$B$4:$O$4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 formatCode="0.0">
                  <c:v>24</c:v>
                </c:pt>
                <c:pt idx="12" formatCode="0.0">
                  <c:v>23.9</c:v>
                </c:pt>
                <c:pt idx="13" formatCode="0.0">
                  <c:v>23.8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'D31'!$A$5</c:f>
              <c:strCache>
                <c:ptCount val="1"/>
                <c:pt idx="0">
                  <c:v>D31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182098765432114E-2"/>
                  <c:y val="-2.4201297754447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441358024691369E-2"/>
                  <c:y val="-3.114574219889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527777777777775E-2"/>
                  <c:y val="-2.651611256926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14197530864257E-2"/>
                  <c:y val="-1.9571668124817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182098765432155E-2"/>
                  <c:y val="3.5983887430737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268518518518516E-2"/>
                  <c:y val="2.9039442986293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'D31'!$B$2:$O$2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'D31'!$B$5:$O$5</c:f>
              <c:numCache>
                <c:formatCode>General</c:formatCode>
                <c:ptCount val="14"/>
                <c:pt idx="0">
                  <c:v>21.1</c:v>
                </c:pt>
                <c:pt idx="1">
                  <c:v>21.1</c:v>
                </c:pt>
                <c:pt idx="2">
                  <c:v>21.5</c:v>
                </c:pt>
                <c:pt idx="3">
                  <c:v>21.9</c:v>
                </c:pt>
                <c:pt idx="4">
                  <c:v>23.6</c:v>
                </c:pt>
                <c:pt idx="5">
                  <c:v>24.7</c:v>
                </c:pt>
                <c:pt idx="6">
                  <c:v>25.1</c:v>
                </c:pt>
                <c:pt idx="7">
                  <c:v>25.55</c:v>
                </c:pt>
                <c:pt idx="8" formatCode="0.0">
                  <c:v>25.543604651162791</c:v>
                </c:pt>
                <c:pt idx="9">
                  <c:v>25.4</c:v>
                </c:pt>
                <c:pt idx="10" formatCode="0.0">
                  <c:v>25.072886297376094</c:v>
                </c:pt>
                <c:pt idx="11">
                  <c:v>24.9</c:v>
                </c:pt>
                <c:pt idx="12" formatCode="0.0">
                  <c:v>24.9</c:v>
                </c:pt>
                <c:pt idx="13">
                  <c:v>25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6210328"/>
        <c:axId val="388502960"/>
      </c:lineChart>
      <c:catAx>
        <c:axId val="38621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502960"/>
        <c:crosses val="autoZero"/>
        <c:auto val="1"/>
        <c:lblAlgn val="ctr"/>
        <c:lblOffset val="100"/>
        <c:noMultiLvlLbl val="0"/>
      </c:catAx>
      <c:valAx>
        <c:axId val="388502960"/>
        <c:scaling>
          <c:orientation val="minMax"/>
          <c:max val="26"/>
          <c:min val="19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21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D31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'D31'!$A$10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'D31'!$B$9:$O$9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'D31'!$B$10:$O$10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'D31'!$A$11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2268518518518516E-2"/>
                  <c:y val="-2.651611256926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'D31'!$B$9:$O$9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'D31'!$B$11:$O$11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'D31'!$A$12</c:f>
              <c:strCache>
                <c:ptCount val="1"/>
                <c:pt idx="0">
                  <c:v>D31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'D31'!$B$9:$O$9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'D31'!$B$12:$O$12</c:f>
              <c:numCache>
                <c:formatCode>General</c:formatCode>
                <c:ptCount val="14"/>
                <c:pt idx="0">
                  <c:v>28.9</c:v>
                </c:pt>
                <c:pt idx="1">
                  <c:v>27.5</c:v>
                </c:pt>
                <c:pt idx="2">
                  <c:v>27.6</c:v>
                </c:pt>
                <c:pt idx="3">
                  <c:v>28.2</c:v>
                </c:pt>
                <c:pt idx="4">
                  <c:v>28.3</c:v>
                </c:pt>
                <c:pt idx="5">
                  <c:v>28.5</c:v>
                </c:pt>
                <c:pt idx="6">
                  <c:v>28.6</c:v>
                </c:pt>
                <c:pt idx="7">
                  <c:v>29.19</c:v>
                </c:pt>
                <c:pt idx="8" formatCode="0.0">
                  <c:v>29.082369942196532</c:v>
                </c:pt>
                <c:pt idx="9">
                  <c:v>28.7</c:v>
                </c:pt>
                <c:pt idx="10" formatCode="0.0">
                  <c:v>28.138312586445366</c:v>
                </c:pt>
                <c:pt idx="11">
                  <c:v>28.2</c:v>
                </c:pt>
                <c:pt idx="12" formatCode="0.0">
                  <c:v>27.9</c:v>
                </c:pt>
                <c:pt idx="13">
                  <c:v>28.2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8501784"/>
        <c:axId val="388502568"/>
      </c:lineChart>
      <c:catAx>
        <c:axId val="38850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502568"/>
        <c:crosses val="autoZero"/>
        <c:auto val="1"/>
        <c:lblAlgn val="ctr"/>
        <c:lblOffset val="100"/>
        <c:noMultiLvlLbl val="0"/>
      </c:catAx>
      <c:valAx>
        <c:axId val="388502568"/>
        <c:scaling>
          <c:orientation val="minMax"/>
          <c:max val="30"/>
          <c:min val="2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50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1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8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8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8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4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2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2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1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02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74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05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51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6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88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02957E-13FF-471D-89A3-46101C1E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D43F2E-B81E-4B68-96B3-B8C140F0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592C77-43CA-4358-ADE9-FB31A670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CE0314-726B-4160-9D71-0745B225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41F8D9-75C1-4550-989C-6F4D80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29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0CBDAD-46E8-40A1-9F2A-0C59E017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469BC8-A5EC-4805-A76A-017C685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117C1B-715A-46D1-B8F8-DBEF619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EA75ED-D139-4481-BD93-B16337E7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E4FF2F-D3B0-47B1-B081-ED48552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6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58A1BA-B27F-4578-A877-62A77351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752AA4-E2A6-4C21-97B7-6254C8AB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659373-2B22-496F-A56E-DDFAE8F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F2B67A-0AAE-4938-B3E2-4BDD1CF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2FBC0D-B48E-491E-8CAB-7F686F8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9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77359-8051-4BED-8AE9-4066FB1A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FA151D-124E-4EF5-9ED2-12685456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8D2745-EF94-421E-B299-42369FD5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AD6B61-525A-4824-A80F-E56F8F8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E88936-F991-48E0-BFC8-C6A1B91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50BF6F-8087-4609-AD72-ABA974D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77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86BABF-7994-4475-AE6E-452BE6C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F08246-CCAA-49EF-8CF5-D3A467C3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6F0BE2-3B20-44CD-B96B-9C2D6C95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E0473CD-B002-4C29-995A-21C0C17C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03F95EC-75B0-463C-925A-80C2D8C7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E34CA8-A02B-439E-9832-28374D3F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FD1BAD-35AD-47D6-9483-3447325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AFF060-67D7-4D38-8AE8-3B95579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7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979D17-9518-4E5C-9861-2FEA26F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129E2F-BCC8-4608-8DA5-4C4F8CF3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F24C0F-2648-4E50-89B2-878CA36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290DF9-028D-4AB8-A58C-6CBC588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66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0EB8A-DFBE-41E0-848C-44F9CC7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D39BFD-7799-4366-96AA-25678FA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196F7D-11D6-4FF5-B6D6-3101C5AE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5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45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789565-1E80-488A-A0B2-5F397FE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31C5E3-708E-4EF0-82FD-28FC7AF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8B854A-F328-4221-AA3D-1684F824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FBFAD7-459A-4FFB-A235-49BAF96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758291-D01F-4B6E-843B-76C8B6D5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EC3781-BC6B-4651-BA3F-33BD5A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79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CDB3B-6304-4770-BC62-CE450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5B3BD3-7DD7-4AD1-8578-71513D4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A3BC78-BB39-466D-8B3B-3B70023F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39D62C-4EA0-4AB7-B1E2-3D2C53D6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EEECF6-ACC6-43E4-AF9D-14846679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1B0454C-5C6D-4F02-B779-7F6F91A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34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CD807-63EC-4F72-81D0-07EAE07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E66380-5D1A-4353-AAED-5FDB0A82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20F944-7F3C-4964-B384-202515B0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FA64A1-A13C-4B86-AFC6-65DC0A2D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584235-ADAE-46AB-8F43-7442BD9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21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ED70F3-66B4-4CD9-ADE8-3BF18BF1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044D97-F224-42DB-931E-CC4A7A208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DE66DA-68AA-40C7-A83D-4186C17E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3179AD-3F3A-4F24-9FEF-A4AB20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9B3584-482F-47DA-BEF0-C6F37A7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45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3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7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6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7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1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5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39-9847-43AC-8742-D76141F49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1734-DDF8-4D3F-B1EA-133E85513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B594EA-A468-4403-B47B-9A2D8C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52083B-AE02-4D27-AF66-7676573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872D7B-16A2-447F-8A77-FE3DB7DB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50C5DF-4087-4B72-8D08-4E15B541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C6C1A6-4727-4D39-B0FF-3FD53FF5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 Size Trends for Staten Island 2006-2019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521" y="4220224"/>
            <a:ext cx="6901210" cy="1655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 Size Matters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www.classsizematters.org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Info@classsizematters.org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lc="http://schemas.openxmlformats.org/drawingml/2006/lockedCanvas" xmlns:a16="http://schemas.microsoft.com/office/drawing/2014/main" xmlns="" id="{6ACE20B9-23B1-4D5F-AD32-5D7B618B2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389"/>
            <a:ext cx="2416379" cy="25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4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FC98D-1CC0-4C67-A549-653ABAE0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 2007, NYS Legislature passed a new law called the Contracts for Excellence (C4E)</a:t>
            </a:r>
          </a:p>
        </p:txBody>
      </p:sp>
    </p:spTree>
    <p:extLst>
      <p:ext uri="{BB962C8B-B14F-4D97-AF65-F5344CB8AC3E}">
        <p14:creationId xmlns:p14="http://schemas.microsoft.com/office/powerpoint/2010/main" val="696461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BFA86-4592-4BD6-A3AD-5E62E1BFB8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485775"/>
            <a:ext cx="10272713" cy="57864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C4E law states that in return for millions in new state funding, NYC has a legal obligation to:</a:t>
            </a:r>
            <a:b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1. Spend the funds to improve school conditions in six specified areas.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2. Create a plan to reduce class sizes in all grades over five years.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3. In 2007, NYC submitted a 5-yr plan to reduce class sizes to no more than 20 in grades K-3; 23 in grades 4-8 and 25 in core HS classes.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4.  Yet instead of decreasing, class sizes increased sharply, starting in 2008.</a:t>
            </a:r>
          </a:p>
        </p:txBody>
      </p:sp>
    </p:spTree>
    <p:extLst>
      <p:ext uri="{BB962C8B-B14F-4D97-AF65-F5344CB8AC3E}">
        <p14:creationId xmlns:p14="http://schemas.microsoft.com/office/powerpoint/2010/main" val="120946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D31 Class Size Trends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18.5% increase in 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2.4% decrease in 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larger than the C4E goal in 2006 by 0.1 students per class, and are now larger than the C4E goal in 2019 by 5.3 students per class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larger than the C4E goal in 2006 by 3.3 students per class, and are now larger than the C4E goal in 2019 by 5.3 students per class</a:t>
            </a:r>
          </a:p>
        </p:txBody>
      </p:sp>
    </p:spTree>
    <p:extLst>
      <p:ext uri="{BB962C8B-B14F-4D97-AF65-F5344CB8AC3E}">
        <p14:creationId xmlns:p14="http://schemas.microsoft.com/office/powerpoint/2010/main" val="32604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893959"/>
              </p:ext>
            </p:extLst>
          </p:nvPr>
        </p:nvGraphicFramePr>
        <p:xfrm>
          <a:off x="1638762" y="813618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39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F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87247" y="683772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6019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2_Office Theme</vt:lpstr>
      <vt:lpstr>3_Office Theme</vt:lpstr>
      <vt:lpstr>Class Size Trends for Staten Island 2006-2019</vt:lpstr>
      <vt:lpstr>In 2007, NYS Legislature passed a new law called the Contracts for Excellence (C4E)</vt:lpstr>
      <vt:lpstr>C4E law states that in return for millions in new state funding, NYC has a legal obligation to:  1. Spend the funds to improve school conditions in six specified areas.  2. Create a plan to reduce class sizes in all grades over five years.  3. In 2007, NYC submitted a 5-yr plan to reduce class sizes to no more than 20 in grades K-3; 23 in grades 4-8 and 25 in core HS classes.  4.  Yet instead of decreasing, class sizes increased sharply, starting in 2008.</vt:lpstr>
      <vt:lpstr>D31 Class Size Trends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Size Trends for Staten Island 2006-2019</dc:title>
  <dc:creator>Peter LaChance</dc:creator>
  <cp:lastModifiedBy>Peter LaChance</cp:lastModifiedBy>
  <cp:revision>3</cp:revision>
  <dcterms:created xsi:type="dcterms:W3CDTF">2019-12-20T16:57:55Z</dcterms:created>
  <dcterms:modified xsi:type="dcterms:W3CDTF">2019-12-20T17:16:18Z</dcterms:modified>
</cp:coreProperties>
</file>