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2.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xml" ContentType="application/vnd.openxmlformats-officedocument.themeOverride+xml"/>
  <Override PartName="/ppt/drawings/drawing3.xml" ContentType="application/vnd.openxmlformats-officedocument.drawingml.chartshape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0"/>
  </p:notesMasterIdLst>
  <p:sldIdLst>
    <p:sldId id="256" r:id="rId2"/>
    <p:sldId id="258" r:id="rId3"/>
    <p:sldId id="257" r:id="rId4"/>
    <p:sldId id="267" r:id="rId5"/>
    <p:sldId id="268" r:id="rId6"/>
    <p:sldId id="321" r:id="rId7"/>
    <p:sldId id="263" r:id="rId8"/>
    <p:sldId id="260" r:id="rId9"/>
    <p:sldId id="264" r:id="rId10"/>
    <p:sldId id="270" r:id="rId11"/>
    <p:sldId id="259" r:id="rId12"/>
    <p:sldId id="261" r:id="rId13"/>
    <p:sldId id="262" r:id="rId14"/>
    <p:sldId id="322" r:id="rId15"/>
    <p:sldId id="315" r:id="rId16"/>
    <p:sldId id="271" r:id="rId17"/>
    <p:sldId id="272" r:id="rId18"/>
    <p:sldId id="273" r:id="rId19"/>
    <p:sldId id="274" r:id="rId20"/>
    <p:sldId id="303" r:id="rId21"/>
    <p:sldId id="275" r:id="rId22"/>
    <p:sldId id="282" r:id="rId23"/>
    <p:sldId id="284" r:id="rId24"/>
    <p:sldId id="279" r:id="rId25"/>
    <p:sldId id="287" r:id="rId26"/>
    <p:sldId id="281" r:id="rId27"/>
    <p:sldId id="285" r:id="rId28"/>
    <p:sldId id="316" r:id="rId29"/>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onie haimson" initials="lh" lastIdx="1" clrIdx="0">
    <p:extLst>
      <p:ext uri="{19B8F6BF-5375-455C-9EA6-DF929625EA0E}">
        <p15:presenceInfo xmlns:p15="http://schemas.microsoft.com/office/powerpoint/2012/main" userId="10446233a4725461" providerId="Windows Live"/>
      </p:ext>
    </p:extLst>
  </p:cmAuthor>
  <p:cmAuthor id="2" name="Emily Carrazana" initials="EC" lastIdx="1" clrIdx="1">
    <p:extLst>
      <p:ext uri="{19B8F6BF-5375-455C-9EA6-DF929625EA0E}">
        <p15:presenceInfo xmlns:p15="http://schemas.microsoft.com/office/powerpoint/2012/main" userId="4ed1fd936700736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68" y="48"/>
      </p:cViewPr>
      <p:guideLst/>
    </p:cSldViewPr>
  </p:slideViewPr>
  <p:notesTextViewPr>
    <p:cViewPr>
      <p:scale>
        <a:sx n="1" d="1"/>
        <a:sy n="1" d="1"/>
      </p:scale>
      <p:origin x="0" y="0"/>
    </p:cViewPr>
  </p:notesTextViewPr>
  <p:sorterViewPr>
    <p:cViewPr>
      <p:scale>
        <a:sx n="100" d="100"/>
        <a:sy n="100" d="100"/>
      </p:scale>
      <p:origin x="0" y="-110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s>
</file>

<file path=ppt/charts/_rels/chart1.xml.rels><?xml version="1.0" encoding="UTF-8" standalone="yes"?>
<Relationships xmlns="http://schemas.openxmlformats.org/package/2006/relationships"><Relationship Id="rId3" Type="http://schemas.openxmlformats.org/officeDocument/2006/relationships/oleObject" Target="file:///C:\Users\Leonie\Dropbox\Class%20Size%20Matters%20Team%20Folder\Data%20and%20Reports\Class%20Size%20Data\Nov%202019%20distrib%20class%20size.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eonie\Dropbox\Class%20Size%20Matters%20Team%20Folder\Data%20and%20Reports\Class%20Size%20Data\2006-2019%20citywide%20&amp;%20district%20class%20size%20trends_maste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eonie\Dropbox\Class%20Size%20Matters%20Team%20Folder\Data%20and%20Reports\Class%20Size%20Data\2006-2019%20citywide%20&amp;%20district%20class%20size%20trends_master.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Leonie\Dropbox\Class%20Size%20Matters%20Team%20Folder\Data%20and%20Reports\Class%20Size%20Data\2006-2019%20citywide%20&amp;%20district%20class%20size%20trends_master.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Leonie\Dropbox\Class%20Size%20Matters%20Team%20Folder\Data%20and%20Reports\Class%20Size%20Data\Nov%202019%20distrib%20class%20siz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Leonie\Dropbox\Class%20Size%20Matters%20Team%20Folder\Data%20and%20Reports\Class%20Size%20Data\Nov%202019%20distrib%20class%20siz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Leonie\Dropbox\Class%20Size%20Matters%20Team%20Folder\Data%20and%20Reports\Class%20Size%20Data\Nov%202019%20distrib%20class%20siz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Leonie\Dropbox\Class%20Size%20Matters%20Team%20Folder\Data%20and%20Reports\Class%20Size%20Data\Nov%202019%20distrib%20class%20size.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2.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3.xml"/><Relationship Id="rId4" Type="http://schemas.openxmlformats.org/officeDocument/2006/relationships/oleObject" Target="file:///\\Users\Patrick\Dropbox%20(Old)\Class%20Size%20Matters%20Team%20Folder\Data%20and%20Reports\Charter%20Facility%20Costs%20Report\Tables,%20Graphs,%20Original%20Data%20sheets\Charter%20Facility%20Costs%20%20FY%2014-%2019%20Master%20Analysis%20Sheet%20(originals%20edited,%20tables,%20and%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en-US" sz="2800" b="1" dirty="0"/>
              <a:t>At least 820 classes* violated UFT class size limits </a:t>
            </a:r>
          </a:p>
          <a:p>
            <a:pPr algn="ctr">
              <a:defRPr/>
            </a:pPr>
            <a:r>
              <a:rPr lang="en-US" sz="2800" b="1" dirty="0"/>
              <a:t>as of Oct. 31, 2019  </a:t>
            </a:r>
          </a:p>
          <a:p>
            <a:pPr algn="ctr">
              <a:defRPr/>
            </a:pPr>
            <a:endParaRPr lang="en-US" dirty="0"/>
          </a:p>
        </c:rich>
      </c:tx>
      <c:layout>
        <c:manualLayout>
          <c:xMode val="edge"/>
          <c:yMode val="edge"/>
          <c:x val="0.15202777777777779"/>
          <c:y val="0"/>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358250190219417"/>
          <c:y val="0.23104334792694481"/>
          <c:w val="0.87141749578735495"/>
          <c:h val="0.58343945012578824"/>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violate UFT limits w.chart'!$Q$10:$Q$16</c:f>
              <c:strCache>
                <c:ptCount val="7"/>
                <c:pt idx="0">
                  <c:v>K</c:v>
                </c:pt>
                <c:pt idx="1">
                  <c:v>1st-3rd</c:v>
                </c:pt>
                <c:pt idx="2">
                  <c:v>4th-8th</c:v>
                </c:pt>
                <c:pt idx="3">
                  <c:v>HS ELA</c:v>
                </c:pt>
                <c:pt idx="4">
                  <c:v>HS math</c:v>
                </c:pt>
                <c:pt idx="5">
                  <c:v>HS science</c:v>
                </c:pt>
                <c:pt idx="6">
                  <c:v>HS soc scie</c:v>
                </c:pt>
              </c:strCache>
            </c:strRef>
          </c:cat>
          <c:val>
            <c:numRef>
              <c:f>'# violate UFT limits w.chart'!$R$10:$R$16</c:f>
              <c:numCache>
                <c:formatCode>General</c:formatCode>
                <c:ptCount val="7"/>
                <c:pt idx="0">
                  <c:v>123</c:v>
                </c:pt>
                <c:pt idx="1">
                  <c:v>47</c:v>
                </c:pt>
                <c:pt idx="2">
                  <c:v>125</c:v>
                </c:pt>
                <c:pt idx="3">
                  <c:v>146</c:v>
                </c:pt>
                <c:pt idx="4">
                  <c:v>113</c:v>
                </c:pt>
                <c:pt idx="5">
                  <c:v>88</c:v>
                </c:pt>
                <c:pt idx="6">
                  <c:v>178</c:v>
                </c:pt>
              </c:numCache>
            </c:numRef>
          </c:val>
          <c:extLst>
            <c:ext xmlns:c16="http://schemas.microsoft.com/office/drawing/2014/chart" uri="{C3380CC4-5D6E-409C-BE32-E72D297353CC}">
              <c16:uniqueId val="{00000000-9081-4270-B653-3D063EE50C8B}"/>
            </c:ext>
          </c:extLst>
        </c:ser>
        <c:dLbls>
          <c:showLegendKey val="0"/>
          <c:showVal val="0"/>
          <c:showCatName val="0"/>
          <c:showSerName val="0"/>
          <c:showPercent val="0"/>
          <c:showBubbleSize val="0"/>
        </c:dLbls>
        <c:gapWidth val="219"/>
        <c:overlap val="-27"/>
        <c:axId val="1481916424"/>
        <c:axId val="1481917704"/>
      </c:barChart>
      <c:catAx>
        <c:axId val="1481916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481917704"/>
        <c:crosses val="autoZero"/>
        <c:auto val="1"/>
        <c:lblAlgn val="ctr"/>
        <c:lblOffset val="100"/>
        <c:noMultiLvlLbl val="0"/>
      </c:catAx>
      <c:valAx>
        <c:axId val="1481917704"/>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481916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200" dirty="0"/>
              <a:t>Average K-3 Class Sizes</a:t>
            </a:r>
            <a:r>
              <a:rPr lang="en-US" sz="3200" baseline="0" dirty="0"/>
              <a:t> Increased 14% since 2007</a:t>
            </a:r>
            <a:r>
              <a:rPr lang="en-US" sz="3200" dirty="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4449687994298726E-2"/>
          <c:y val="0.1058739906257378"/>
          <c:w val="0.95175340251342755"/>
          <c:h val="0.64927446204041317"/>
        </c:manualLayout>
      </c:layout>
      <c:lineChart>
        <c:grouping val="standard"/>
        <c:varyColors val="0"/>
        <c:ser>
          <c:idx val="0"/>
          <c:order val="0"/>
          <c:tx>
            <c:strRef>
              <c:f>'Citywide trends 2007-2019'!$B$32</c:f>
              <c:strCache>
                <c:ptCount val="1"/>
                <c:pt idx="0">
                  <c:v>C4E Goals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'Citywide trends 2007-2019'!$C$31:$O$31</c:f>
              <c:strCache>
                <c:ptCount val="13"/>
                <c:pt idx="0">
                  <c:v>2007-8</c:v>
                </c:pt>
                <c:pt idx="1">
                  <c:v>2008-9</c:v>
                </c:pt>
                <c:pt idx="2">
                  <c:v>2009-10</c:v>
                </c:pt>
                <c:pt idx="3">
                  <c:v>2010-11</c:v>
                </c:pt>
                <c:pt idx="4">
                  <c:v>2011-12</c:v>
                </c:pt>
                <c:pt idx="5">
                  <c:v>2012-13</c:v>
                </c:pt>
                <c:pt idx="6">
                  <c:v>2013-14</c:v>
                </c:pt>
                <c:pt idx="7">
                  <c:v>2014-15</c:v>
                </c:pt>
                <c:pt idx="8">
                  <c:v>2015-16</c:v>
                </c:pt>
                <c:pt idx="9">
                  <c:v>2016-17</c:v>
                </c:pt>
                <c:pt idx="10">
                  <c:v>2017-18</c:v>
                </c:pt>
                <c:pt idx="11">
                  <c:v>2018-9</c:v>
                </c:pt>
                <c:pt idx="12">
                  <c:v>2019-20</c:v>
                </c:pt>
              </c:strCache>
            </c:strRef>
          </c:cat>
          <c:val>
            <c:numRef>
              <c:f>'Citywide trends 2007-2019'!$C$32:$O$32</c:f>
              <c:numCache>
                <c:formatCode>General</c:formatCode>
                <c:ptCount val="13"/>
                <c:pt idx="0">
                  <c:v>20.7</c:v>
                </c:pt>
                <c:pt idx="1">
                  <c:v>20.5</c:v>
                </c:pt>
                <c:pt idx="2">
                  <c:v>20.3</c:v>
                </c:pt>
                <c:pt idx="3">
                  <c:v>20.100000000000001</c:v>
                </c:pt>
                <c:pt idx="4">
                  <c:v>19.899999999999999</c:v>
                </c:pt>
                <c:pt idx="5">
                  <c:v>19.899999999999999</c:v>
                </c:pt>
                <c:pt idx="6">
                  <c:v>19.899999999999999</c:v>
                </c:pt>
                <c:pt idx="7">
                  <c:v>19.899999999999999</c:v>
                </c:pt>
                <c:pt idx="8">
                  <c:v>19.899999999999999</c:v>
                </c:pt>
                <c:pt idx="9">
                  <c:v>19.899999999999999</c:v>
                </c:pt>
                <c:pt idx="10">
                  <c:v>19.899999999999999</c:v>
                </c:pt>
                <c:pt idx="11">
                  <c:v>19.899999999999999</c:v>
                </c:pt>
                <c:pt idx="12">
                  <c:v>19.899999999999999</c:v>
                </c:pt>
              </c:numCache>
            </c:numRef>
          </c:val>
          <c:smooth val="0"/>
          <c:extLst>
            <c:ext xmlns:c16="http://schemas.microsoft.com/office/drawing/2014/chart" uri="{C3380CC4-5D6E-409C-BE32-E72D297353CC}">
              <c16:uniqueId val="{00000000-D91A-44EB-A2F3-2DAB830E1758}"/>
            </c:ext>
          </c:extLst>
        </c:ser>
        <c:ser>
          <c:idx val="1"/>
          <c:order val="1"/>
          <c:tx>
            <c:strRef>
              <c:f>'Citywide trends 2007-2019'!$B$33</c:f>
              <c:strCache>
                <c:ptCount val="1"/>
                <c:pt idx="0">
                  <c:v>Citywide actual</c:v>
                </c:pt>
              </c:strCache>
            </c:strRef>
          </c:tx>
          <c:spPr>
            <a:ln w="28575" cap="rnd">
              <a:solidFill>
                <a:schemeClr val="accent2"/>
              </a:solidFill>
              <a:round/>
            </a:ln>
            <a:effectLst/>
          </c:spPr>
          <c:marker>
            <c:symbol val="none"/>
          </c:marker>
          <c:dLbls>
            <c:dLbl>
              <c:idx val="0"/>
              <c:layout>
                <c:manualLayout>
                  <c:x val="-4.1390728476821195E-3"/>
                  <c:y val="-5.13412582136365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91A-44EB-A2F3-2DAB830E1758}"/>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'Citywide trends 2007-2019'!$C$31:$O$31</c:f>
              <c:strCache>
                <c:ptCount val="13"/>
                <c:pt idx="0">
                  <c:v>2007-8</c:v>
                </c:pt>
                <c:pt idx="1">
                  <c:v>2008-9</c:v>
                </c:pt>
                <c:pt idx="2">
                  <c:v>2009-10</c:v>
                </c:pt>
                <c:pt idx="3">
                  <c:v>2010-11</c:v>
                </c:pt>
                <c:pt idx="4">
                  <c:v>2011-12</c:v>
                </c:pt>
                <c:pt idx="5">
                  <c:v>2012-13</c:v>
                </c:pt>
                <c:pt idx="6">
                  <c:v>2013-14</c:v>
                </c:pt>
                <c:pt idx="7">
                  <c:v>2014-15</c:v>
                </c:pt>
                <c:pt idx="8">
                  <c:v>2015-16</c:v>
                </c:pt>
                <c:pt idx="9">
                  <c:v>2016-17</c:v>
                </c:pt>
                <c:pt idx="10">
                  <c:v>2017-18</c:v>
                </c:pt>
                <c:pt idx="11">
                  <c:v>2018-9</c:v>
                </c:pt>
                <c:pt idx="12">
                  <c:v>2019-20</c:v>
                </c:pt>
              </c:strCache>
            </c:strRef>
          </c:cat>
          <c:val>
            <c:numRef>
              <c:f>'Citywide trends 2007-2019'!$C$33:$O$33</c:f>
              <c:numCache>
                <c:formatCode>General</c:formatCode>
                <c:ptCount val="13"/>
                <c:pt idx="0">
                  <c:v>20.9</c:v>
                </c:pt>
                <c:pt idx="1">
                  <c:v>21.4</c:v>
                </c:pt>
                <c:pt idx="2">
                  <c:v>22.1</c:v>
                </c:pt>
                <c:pt idx="3">
                  <c:v>22.9</c:v>
                </c:pt>
                <c:pt idx="4">
                  <c:v>23.9</c:v>
                </c:pt>
                <c:pt idx="5">
                  <c:v>24.5</c:v>
                </c:pt>
                <c:pt idx="6" formatCode="0.0">
                  <c:v>24.86</c:v>
                </c:pt>
                <c:pt idx="7" formatCode="0.0">
                  <c:v>24.70293504689128</c:v>
                </c:pt>
                <c:pt idx="8">
                  <c:v>24.6</c:v>
                </c:pt>
                <c:pt idx="9">
                  <c:v>24.2</c:v>
                </c:pt>
                <c:pt idx="10" formatCode="0.0">
                  <c:v>23.959246235686592</c:v>
                </c:pt>
                <c:pt idx="11">
                  <c:v>23.9</c:v>
                </c:pt>
                <c:pt idx="12">
                  <c:v>23.8</c:v>
                </c:pt>
              </c:numCache>
            </c:numRef>
          </c:val>
          <c:smooth val="0"/>
          <c:extLst>
            <c:ext xmlns:c16="http://schemas.microsoft.com/office/drawing/2014/chart" uri="{C3380CC4-5D6E-409C-BE32-E72D297353CC}">
              <c16:uniqueId val="{00000001-D91A-44EB-A2F3-2DAB830E1758}"/>
            </c:ext>
          </c:extLst>
        </c:ser>
        <c:dLbls>
          <c:showLegendKey val="0"/>
          <c:showVal val="0"/>
          <c:showCatName val="0"/>
          <c:showSerName val="0"/>
          <c:showPercent val="0"/>
          <c:showBubbleSize val="0"/>
        </c:dLbls>
        <c:smooth val="0"/>
        <c:axId val="1176147576"/>
        <c:axId val="1176148536"/>
      </c:lineChart>
      <c:catAx>
        <c:axId val="1176147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76148536"/>
        <c:crosses val="autoZero"/>
        <c:auto val="1"/>
        <c:lblAlgn val="ctr"/>
        <c:lblOffset val="100"/>
        <c:noMultiLvlLbl val="0"/>
      </c:catAx>
      <c:valAx>
        <c:axId val="1176148536"/>
        <c:scaling>
          <c:orientation val="minMax"/>
          <c:min val="1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176147576"/>
        <c:crosses val="autoZero"/>
        <c:crossBetween val="between"/>
      </c:valAx>
      <c:spPr>
        <a:noFill/>
        <a:ln>
          <a:noFill/>
        </a:ln>
        <a:effectLst/>
      </c:spPr>
    </c:plotArea>
    <c:legend>
      <c:legendPos val="b"/>
      <c:layout>
        <c:manualLayout>
          <c:xMode val="edge"/>
          <c:yMode val="edge"/>
          <c:x val="0.18244294380420989"/>
          <c:y val="0.89574380234387363"/>
          <c:w val="0.62131720289930648"/>
          <c:h val="0.1042561976561264"/>
        </c:manualLayout>
      </c:layout>
      <c:overlay val="0"/>
      <c:spPr>
        <a:noFill/>
        <a:ln>
          <a:noFill/>
        </a:ln>
        <a:effectLst/>
      </c:spPr>
      <c:txPr>
        <a:bodyPr rot="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3200" dirty="0"/>
              <a:t>Average 4th-8th Class Sizes Increased 6% Since 2007</a:t>
            </a:r>
          </a:p>
        </c:rich>
      </c:tx>
      <c:layout>
        <c:manualLayout>
          <c:xMode val="edge"/>
          <c:yMode val="edge"/>
          <c:x val="0.13820037654410172"/>
          <c:y val="2.3183133443920461E-2"/>
        </c:manualLayout>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'Citywide trends 2007-2019'!$B$13</c:f>
              <c:strCache>
                <c:ptCount val="1"/>
                <c:pt idx="0">
                  <c:v>C4E Goals</c:v>
                </c:pt>
              </c:strCache>
            </c:strRef>
          </c:tx>
          <c:spPr>
            <a:ln w="28575" cap="rnd">
              <a:solidFill>
                <a:schemeClr val="accent1"/>
              </a:solidFill>
              <a:round/>
            </a:ln>
            <a:effectLst/>
          </c:spPr>
          <c:marker>
            <c:symbol val="none"/>
          </c:marker>
          <c:dLbls>
            <c:dLbl>
              <c:idx val="0"/>
              <c:layout>
                <c:manualLayout>
                  <c:x val="0"/>
                  <c:y val="5.42299349240780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4C0-456E-8FD4-A0C71DF2C9D5}"/>
                </c:ext>
              </c:extLst>
            </c:dLbl>
            <c:dLbl>
              <c:idx val="1"/>
              <c:layout>
                <c:manualLayout>
                  <c:x val="-4.3004587155963305E-3"/>
                  <c:y val="4.33839479392623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4C0-456E-8FD4-A0C71DF2C9D5}"/>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'Citywide trends 2007-2019'!$C$12:$O$12</c:f>
              <c:strCache>
                <c:ptCount val="13"/>
                <c:pt idx="0">
                  <c:v>2007-8</c:v>
                </c:pt>
                <c:pt idx="1">
                  <c:v>2008-9</c:v>
                </c:pt>
                <c:pt idx="2">
                  <c:v>2009-10</c:v>
                </c:pt>
                <c:pt idx="3">
                  <c:v>2010-11</c:v>
                </c:pt>
                <c:pt idx="4">
                  <c:v>2011-12</c:v>
                </c:pt>
                <c:pt idx="5">
                  <c:v>2012-13</c:v>
                </c:pt>
                <c:pt idx="6">
                  <c:v>2013-14</c:v>
                </c:pt>
                <c:pt idx="7">
                  <c:v>2014-15</c:v>
                </c:pt>
                <c:pt idx="8">
                  <c:v>2015-16</c:v>
                </c:pt>
                <c:pt idx="9">
                  <c:v>2016-17</c:v>
                </c:pt>
                <c:pt idx="10">
                  <c:v>2017-18</c:v>
                </c:pt>
                <c:pt idx="11">
                  <c:v>2018-2019</c:v>
                </c:pt>
                <c:pt idx="12">
                  <c:v>2019-2020</c:v>
                </c:pt>
              </c:strCache>
            </c:strRef>
          </c:cat>
          <c:val>
            <c:numRef>
              <c:f>'Citywide trends 2007-2019'!$C$13:$O$13</c:f>
              <c:numCache>
                <c:formatCode>General</c:formatCode>
                <c:ptCount val="13"/>
                <c:pt idx="0">
                  <c:v>24.8</c:v>
                </c:pt>
                <c:pt idx="1">
                  <c:v>24.6</c:v>
                </c:pt>
                <c:pt idx="2">
                  <c:v>23.8</c:v>
                </c:pt>
                <c:pt idx="3">
                  <c:v>23.3</c:v>
                </c:pt>
                <c:pt idx="4">
                  <c:v>22.9</c:v>
                </c:pt>
                <c:pt idx="5">
                  <c:v>22.9</c:v>
                </c:pt>
                <c:pt idx="6">
                  <c:v>22.9</c:v>
                </c:pt>
                <c:pt idx="7">
                  <c:v>22.9</c:v>
                </c:pt>
                <c:pt idx="8">
                  <c:v>22.9</c:v>
                </c:pt>
                <c:pt idx="9">
                  <c:v>22.9</c:v>
                </c:pt>
                <c:pt idx="10">
                  <c:v>22.9</c:v>
                </c:pt>
                <c:pt idx="11">
                  <c:v>22.9</c:v>
                </c:pt>
                <c:pt idx="12">
                  <c:v>22.9</c:v>
                </c:pt>
              </c:numCache>
            </c:numRef>
          </c:val>
          <c:smooth val="0"/>
          <c:extLst>
            <c:ext xmlns:c16="http://schemas.microsoft.com/office/drawing/2014/chart" uri="{C3380CC4-5D6E-409C-BE32-E72D297353CC}">
              <c16:uniqueId val="{00000000-04C0-456E-8FD4-A0C71DF2C9D5}"/>
            </c:ext>
          </c:extLst>
        </c:ser>
        <c:ser>
          <c:idx val="1"/>
          <c:order val="1"/>
          <c:tx>
            <c:strRef>
              <c:f>'Citywide trends 2007-2019'!$B$14</c:f>
              <c:strCache>
                <c:ptCount val="1"/>
                <c:pt idx="0">
                  <c:v>Citywide actual</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'Citywide trends 2007-2019'!$C$12:$O$12</c:f>
              <c:strCache>
                <c:ptCount val="13"/>
                <c:pt idx="0">
                  <c:v>2007-8</c:v>
                </c:pt>
                <c:pt idx="1">
                  <c:v>2008-9</c:v>
                </c:pt>
                <c:pt idx="2">
                  <c:v>2009-10</c:v>
                </c:pt>
                <c:pt idx="3">
                  <c:v>2010-11</c:v>
                </c:pt>
                <c:pt idx="4">
                  <c:v>2011-12</c:v>
                </c:pt>
                <c:pt idx="5">
                  <c:v>2012-13</c:v>
                </c:pt>
                <c:pt idx="6">
                  <c:v>2013-14</c:v>
                </c:pt>
                <c:pt idx="7">
                  <c:v>2014-15</c:v>
                </c:pt>
                <c:pt idx="8">
                  <c:v>2015-16</c:v>
                </c:pt>
                <c:pt idx="9">
                  <c:v>2016-17</c:v>
                </c:pt>
                <c:pt idx="10">
                  <c:v>2017-18</c:v>
                </c:pt>
                <c:pt idx="11">
                  <c:v>2018-2019</c:v>
                </c:pt>
                <c:pt idx="12">
                  <c:v>2019-2020</c:v>
                </c:pt>
              </c:strCache>
            </c:strRef>
          </c:cat>
          <c:val>
            <c:numRef>
              <c:f>'Citywide trends 2007-2019'!$C$14:$O$14</c:f>
              <c:numCache>
                <c:formatCode>General</c:formatCode>
                <c:ptCount val="13"/>
                <c:pt idx="0">
                  <c:v>25.1</c:v>
                </c:pt>
                <c:pt idx="1">
                  <c:v>25.3</c:v>
                </c:pt>
                <c:pt idx="2">
                  <c:v>25.8</c:v>
                </c:pt>
                <c:pt idx="3">
                  <c:v>26.3</c:v>
                </c:pt>
                <c:pt idx="4">
                  <c:v>26.6</c:v>
                </c:pt>
                <c:pt idx="5">
                  <c:v>26.7</c:v>
                </c:pt>
                <c:pt idx="6">
                  <c:v>26.8</c:v>
                </c:pt>
                <c:pt idx="7" formatCode="0.0">
                  <c:v>26.662623389660364</c:v>
                </c:pt>
                <c:pt idx="8">
                  <c:v>26.7</c:v>
                </c:pt>
                <c:pt idx="9">
                  <c:v>26.6</c:v>
                </c:pt>
                <c:pt idx="10" formatCode="0.0">
                  <c:v>26.619543650793652</c:v>
                </c:pt>
                <c:pt idx="11">
                  <c:v>26.6</c:v>
                </c:pt>
                <c:pt idx="12">
                  <c:v>26.5</c:v>
                </c:pt>
              </c:numCache>
            </c:numRef>
          </c:val>
          <c:smooth val="0"/>
          <c:extLst>
            <c:ext xmlns:c16="http://schemas.microsoft.com/office/drawing/2014/chart" uri="{C3380CC4-5D6E-409C-BE32-E72D297353CC}">
              <c16:uniqueId val="{00000001-04C0-456E-8FD4-A0C71DF2C9D5}"/>
            </c:ext>
          </c:extLst>
        </c:ser>
        <c:dLbls>
          <c:showLegendKey val="0"/>
          <c:showVal val="0"/>
          <c:showCatName val="0"/>
          <c:showSerName val="0"/>
          <c:showPercent val="0"/>
          <c:showBubbleSize val="0"/>
        </c:dLbls>
        <c:smooth val="0"/>
        <c:axId val="1175399480"/>
        <c:axId val="1175399800"/>
      </c:lineChart>
      <c:catAx>
        <c:axId val="1175399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175399800"/>
        <c:crosses val="autoZero"/>
        <c:auto val="1"/>
        <c:lblAlgn val="ctr"/>
        <c:lblOffset val="100"/>
        <c:noMultiLvlLbl val="0"/>
      </c:catAx>
      <c:valAx>
        <c:axId val="1175399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75399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3200" dirty="0"/>
              <a:t>Average</a:t>
            </a:r>
            <a:r>
              <a:rPr lang="en-US" sz="3200" baseline="0" dirty="0"/>
              <a:t> HS Class Sizes Increased 2% Since  2007</a:t>
            </a:r>
            <a:endParaRPr lang="en-US" sz="3200" dirty="0"/>
          </a:p>
        </c:rich>
      </c:tx>
      <c:layout>
        <c:manualLayout>
          <c:xMode val="edge"/>
          <c:yMode val="edge"/>
          <c:x val="0.15534011104877246"/>
          <c:y val="1.9342359767891684E-2"/>
        </c:manualLayout>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'Citywide trends 2007-2019'!$B$6</c:f>
              <c:strCache>
                <c:ptCount val="1"/>
                <c:pt idx="0">
                  <c:v>Citywide Actual</c:v>
                </c:pt>
              </c:strCache>
            </c:strRef>
          </c:tx>
          <c:spPr>
            <a:ln w="28575" cap="rnd">
              <a:solidFill>
                <a:schemeClr val="accent1"/>
              </a:solidFill>
              <a:round/>
            </a:ln>
            <a:effectLst/>
          </c:spPr>
          <c:marker>
            <c:symbol val="none"/>
          </c:marker>
          <c:dLbls>
            <c:dLbl>
              <c:idx val="0"/>
              <c:layout>
                <c:manualLayout>
                  <c:x val="0"/>
                  <c:y val="-5.56092843326886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1A0-4823-9E72-E4FA07B78F05}"/>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'Citywide trends 2007-2019'!$C$5:$O$5</c:f>
              <c:strCache>
                <c:ptCount val="13"/>
                <c:pt idx="0">
                  <c:v>2007-08</c:v>
                </c:pt>
                <c:pt idx="1">
                  <c:v>2008-09</c:v>
                </c:pt>
                <c:pt idx="2">
                  <c:v>2009-10</c:v>
                </c:pt>
                <c:pt idx="3">
                  <c:v>2010-11</c:v>
                </c:pt>
                <c:pt idx="4">
                  <c:v>2011-12</c:v>
                </c:pt>
                <c:pt idx="5">
                  <c:v>2012-13</c:v>
                </c:pt>
                <c:pt idx="6">
                  <c:v>2013-14</c:v>
                </c:pt>
                <c:pt idx="7">
                  <c:v>2014-15</c:v>
                </c:pt>
                <c:pt idx="8">
                  <c:v>2015-16</c:v>
                </c:pt>
                <c:pt idx="9">
                  <c:v>2016-17</c:v>
                </c:pt>
                <c:pt idx="10">
                  <c:v>2017-18</c:v>
                </c:pt>
                <c:pt idx="11">
                  <c:v>2018-2019</c:v>
                </c:pt>
                <c:pt idx="12">
                  <c:v>2019-20</c:v>
                </c:pt>
              </c:strCache>
            </c:strRef>
          </c:cat>
          <c:val>
            <c:numRef>
              <c:f>'Citywide trends 2007-2019'!$C$6:$O$6</c:f>
              <c:numCache>
                <c:formatCode>General</c:formatCode>
                <c:ptCount val="13"/>
                <c:pt idx="0">
                  <c:v>26.1</c:v>
                </c:pt>
                <c:pt idx="1">
                  <c:v>26.2</c:v>
                </c:pt>
                <c:pt idx="2">
                  <c:v>26.6</c:v>
                </c:pt>
                <c:pt idx="3">
                  <c:v>26.5</c:v>
                </c:pt>
                <c:pt idx="4">
                  <c:v>26.4</c:v>
                </c:pt>
                <c:pt idx="5">
                  <c:v>26.3</c:v>
                </c:pt>
                <c:pt idx="6">
                  <c:v>26.7</c:v>
                </c:pt>
                <c:pt idx="7">
                  <c:v>26.8</c:v>
                </c:pt>
                <c:pt idx="8">
                  <c:v>26.7</c:v>
                </c:pt>
                <c:pt idx="9">
                  <c:v>26.5</c:v>
                </c:pt>
                <c:pt idx="10">
                  <c:v>26.5</c:v>
                </c:pt>
                <c:pt idx="11">
                  <c:v>26.4</c:v>
                </c:pt>
                <c:pt idx="12">
                  <c:v>26.4</c:v>
                </c:pt>
              </c:numCache>
            </c:numRef>
          </c:val>
          <c:smooth val="0"/>
          <c:extLst>
            <c:ext xmlns:c16="http://schemas.microsoft.com/office/drawing/2014/chart" uri="{C3380CC4-5D6E-409C-BE32-E72D297353CC}">
              <c16:uniqueId val="{00000000-889F-472E-9099-2C511123AE45}"/>
            </c:ext>
          </c:extLst>
        </c:ser>
        <c:ser>
          <c:idx val="1"/>
          <c:order val="1"/>
          <c:tx>
            <c:strRef>
              <c:f>'Citywide trends 2007-2019'!$B$7</c:f>
              <c:strCache>
                <c:ptCount val="1"/>
                <c:pt idx="0">
                  <c:v>C4E Target</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'Citywide trends 2007-2019'!$C$5:$O$5</c:f>
              <c:strCache>
                <c:ptCount val="13"/>
                <c:pt idx="0">
                  <c:v>2007-08</c:v>
                </c:pt>
                <c:pt idx="1">
                  <c:v>2008-09</c:v>
                </c:pt>
                <c:pt idx="2">
                  <c:v>2009-10</c:v>
                </c:pt>
                <c:pt idx="3">
                  <c:v>2010-11</c:v>
                </c:pt>
                <c:pt idx="4">
                  <c:v>2011-12</c:v>
                </c:pt>
                <c:pt idx="5">
                  <c:v>2012-13</c:v>
                </c:pt>
                <c:pt idx="6">
                  <c:v>2013-14</c:v>
                </c:pt>
                <c:pt idx="7">
                  <c:v>2014-15</c:v>
                </c:pt>
                <c:pt idx="8">
                  <c:v>2015-16</c:v>
                </c:pt>
                <c:pt idx="9">
                  <c:v>2016-17</c:v>
                </c:pt>
                <c:pt idx="10">
                  <c:v>2017-18</c:v>
                </c:pt>
                <c:pt idx="11">
                  <c:v>2018-2019</c:v>
                </c:pt>
                <c:pt idx="12">
                  <c:v>2019-20</c:v>
                </c:pt>
              </c:strCache>
            </c:strRef>
          </c:cat>
          <c:val>
            <c:numRef>
              <c:f>'Citywide trends 2007-2019'!$C$7:$O$7</c:f>
              <c:numCache>
                <c:formatCode>General</c:formatCode>
                <c:ptCount val="13"/>
                <c:pt idx="0">
                  <c:v>26</c:v>
                </c:pt>
                <c:pt idx="1">
                  <c:v>25.7</c:v>
                </c:pt>
                <c:pt idx="2">
                  <c:v>25.2</c:v>
                </c:pt>
                <c:pt idx="3">
                  <c:v>24.8</c:v>
                </c:pt>
                <c:pt idx="4">
                  <c:v>24.5</c:v>
                </c:pt>
                <c:pt idx="5">
                  <c:v>24.5</c:v>
                </c:pt>
                <c:pt idx="6">
                  <c:v>24.5</c:v>
                </c:pt>
                <c:pt idx="7">
                  <c:v>24.5</c:v>
                </c:pt>
                <c:pt idx="8">
                  <c:v>24.5</c:v>
                </c:pt>
                <c:pt idx="9">
                  <c:v>24.5</c:v>
                </c:pt>
                <c:pt idx="10">
                  <c:v>24.5</c:v>
                </c:pt>
                <c:pt idx="11">
                  <c:v>24.5</c:v>
                </c:pt>
                <c:pt idx="12">
                  <c:v>24.5</c:v>
                </c:pt>
              </c:numCache>
            </c:numRef>
          </c:val>
          <c:smooth val="0"/>
          <c:extLst>
            <c:ext xmlns:c16="http://schemas.microsoft.com/office/drawing/2014/chart" uri="{C3380CC4-5D6E-409C-BE32-E72D297353CC}">
              <c16:uniqueId val="{00000001-889F-472E-9099-2C511123AE45}"/>
            </c:ext>
          </c:extLst>
        </c:ser>
        <c:dLbls>
          <c:showLegendKey val="0"/>
          <c:showVal val="0"/>
          <c:showCatName val="0"/>
          <c:showSerName val="0"/>
          <c:showPercent val="0"/>
          <c:showBubbleSize val="0"/>
        </c:dLbls>
        <c:smooth val="0"/>
        <c:axId val="1175403320"/>
        <c:axId val="1175400120"/>
      </c:lineChart>
      <c:catAx>
        <c:axId val="1175403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175400120"/>
        <c:crosses val="autoZero"/>
        <c:auto val="1"/>
        <c:lblAlgn val="ctr"/>
        <c:lblOffset val="100"/>
        <c:noMultiLvlLbl val="0"/>
      </c:catAx>
      <c:valAx>
        <c:axId val="1175400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75403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1" dirty="0"/>
              <a:t>Number of Kindergarten</a:t>
            </a:r>
            <a:r>
              <a:rPr lang="en-US" sz="2400" b="1" baseline="0" dirty="0"/>
              <a:t> students in classes of </a:t>
            </a:r>
            <a:r>
              <a:rPr lang="en-US" sz="2400" b="1" dirty="0"/>
              <a:t>25 or more has increased 68% since 2007</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charts!$B$11</c:f>
              <c:strCache>
                <c:ptCount val="1"/>
                <c:pt idx="0">
                  <c:v>K in 25 or more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charts!$C$10:$D$10</c:f>
              <c:numCache>
                <c:formatCode>General</c:formatCode>
                <c:ptCount val="2"/>
                <c:pt idx="0">
                  <c:v>2007</c:v>
                </c:pt>
                <c:pt idx="1">
                  <c:v>2019</c:v>
                </c:pt>
              </c:numCache>
            </c:numRef>
          </c:cat>
          <c:val>
            <c:numRef>
              <c:f>charts!$C$11:$D$11</c:f>
              <c:numCache>
                <c:formatCode>#,##0</c:formatCode>
                <c:ptCount val="2"/>
                <c:pt idx="0">
                  <c:v>11174</c:v>
                </c:pt>
                <c:pt idx="1">
                  <c:v>18768</c:v>
                </c:pt>
              </c:numCache>
            </c:numRef>
          </c:val>
          <c:extLst>
            <c:ext xmlns:c16="http://schemas.microsoft.com/office/drawing/2014/chart" uri="{C3380CC4-5D6E-409C-BE32-E72D297353CC}">
              <c16:uniqueId val="{00000000-661D-4F3A-A4AC-4A88AB1D4E5E}"/>
            </c:ext>
          </c:extLst>
        </c:ser>
        <c:dLbls>
          <c:showLegendKey val="0"/>
          <c:showVal val="0"/>
          <c:showCatName val="0"/>
          <c:showSerName val="0"/>
          <c:showPercent val="0"/>
          <c:showBubbleSize val="0"/>
        </c:dLbls>
        <c:gapWidth val="219"/>
        <c:overlap val="-27"/>
        <c:axId val="1404265160"/>
        <c:axId val="1404264840"/>
      </c:barChart>
      <c:catAx>
        <c:axId val="1404265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404264840"/>
        <c:crosses val="autoZero"/>
        <c:auto val="1"/>
        <c:lblAlgn val="ctr"/>
        <c:lblOffset val="100"/>
        <c:noMultiLvlLbl val="0"/>
      </c:catAx>
      <c:valAx>
        <c:axId val="14042648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4042651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a:t>Number</a:t>
            </a:r>
            <a:r>
              <a:rPr lang="en-US" sz="2800" baseline="0" dirty="0"/>
              <a:t> of 1st-3rd graders in classes of 30 or more has increased </a:t>
            </a:r>
            <a:r>
              <a:rPr lang="en-US" sz="2800" b="1" baseline="0" dirty="0"/>
              <a:t>by 2893% </a:t>
            </a:r>
            <a:r>
              <a:rPr lang="en-US" sz="2800" baseline="0" dirty="0"/>
              <a:t>since 2007</a:t>
            </a:r>
            <a:endParaRPr lang="en-US" sz="2800" dirty="0"/>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charts!$C$5:$D$5</c:f>
              <c:numCache>
                <c:formatCode>General</c:formatCode>
                <c:ptCount val="2"/>
                <c:pt idx="0">
                  <c:v>2007</c:v>
                </c:pt>
                <c:pt idx="1">
                  <c:v>2019</c:v>
                </c:pt>
              </c:numCache>
            </c:numRef>
          </c:cat>
          <c:val>
            <c:numRef>
              <c:f>charts!$C$6:$D$6</c:f>
              <c:numCache>
                <c:formatCode>#,##0</c:formatCode>
                <c:ptCount val="2"/>
                <c:pt idx="0">
                  <c:v>1185</c:v>
                </c:pt>
                <c:pt idx="1">
                  <c:v>35471</c:v>
                </c:pt>
              </c:numCache>
            </c:numRef>
          </c:val>
          <c:extLst>
            <c:ext xmlns:c16="http://schemas.microsoft.com/office/drawing/2014/chart" uri="{C3380CC4-5D6E-409C-BE32-E72D297353CC}">
              <c16:uniqueId val="{00000000-BE04-46BD-801D-14079BFB4666}"/>
            </c:ext>
          </c:extLst>
        </c:ser>
        <c:dLbls>
          <c:showLegendKey val="0"/>
          <c:showVal val="0"/>
          <c:showCatName val="0"/>
          <c:showSerName val="0"/>
          <c:showPercent val="0"/>
          <c:showBubbleSize val="0"/>
        </c:dLbls>
        <c:gapWidth val="219"/>
        <c:overlap val="-27"/>
        <c:axId val="1404297480"/>
        <c:axId val="1404302280"/>
      </c:barChart>
      <c:catAx>
        <c:axId val="1404297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404302280"/>
        <c:crosses val="autoZero"/>
        <c:auto val="1"/>
        <c:lblAlgn val="ctr"/>
        <c:lblOffset val="100"/>
        <c:noMultiLvlLbl val="0"/>
      </c:catAx>
      <c:valAx>
        <c:axId val="1404302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04297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a:t>Number of 4th-8th graders in classes of 30 or more has increased by 35% since 2007</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charts!$B$22</c:f>
              <c:strCache>
                <c:ptCount val="1"/>
                <c:pt idx="0">
                  <c:v>gr 4-8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charts!$C$21:$D$21</c:f>
              <c:numCache>
                <c:formatCode>General</c:formatCode>
                <c:ptCount val="2"/>
                <c:pt idx="0">
                  <c:v>2007</c:v>
                </c:pt>
                <c:pt idx="1">
                  <c:v>2019</c:v>
                </c:pt>
              </c:numCache>
            </c:numRef>
          </c:cat>
          <c:val>
            <c:numRef>
              <c:f>charts!$C$22:$D$22</c:f>
              <c:numCache>
                <c:formatCode>#,##0</c:formatCode>
                <c:ptCount val="2"/>
                <c:pt idx="0">
                  <c:v>83055</c:v>
                </c:pt>
                <c:pt idx="1">
                  <c:v>112250</c:v>
                </c:pt>
              </c:numCache>
            </c:numRef>
          </c:val>
          <c:extLst>
            <c:ext xmlns:c16="http://schemas.microsoft.com/office/drawing/2014/chart" uri="{C3380CC4-5D6E-409C-BE32-E72D297353CC}">
              <c16:uniqueId val="{00000000-715A-4F94-AEBA-C403ECCFC4BF}"/>
            </c:ext>
          </c:extLst>
        </c:ser>
        <c:dLbls>
          <c:showLegendKey val="0"/>
          <c:showVal val="0"/>
          <c:showCatName val="0"/>
          <c:showSerName val="0"/>
          <c:showPercent val="0"/>
          <c:showBubbleSize val="0"/>
        </c:dLbls>
        <c:gapWidth val="219"/>
        <c:overlap val="-27"/>
        <c:axId val="1404272200"/>
        <c:axId val="1404273800"/>
      </c:barChart>
      <c:catAx>
        <c:axId val="1404272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404273800"/>
        <c:crosses val="autoZero"/>
        <c:auto val="1"/>
        <c:lblAlgn val="ctr"/>
        <c:lblOffset val="100"/>
        <c:noMultiLvlLbl val="0"/>
      </c:catAx>
      <c:valAx>
        <c:axId val="1404273800"/>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04272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a:t>At least *275,780 NYC students in classes of 30 or more </a:t>
            </a:r>
          </a:p>
          <a:p>
            <a:pPr>
              <a:defRPr/>
            </a:pPr>
            <a:r>
              <a:rPr lang="en-US" sz="1800" b="1" dirty="0"/>
              <a:t>as of Oct. 31, 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301535379796062"/>
          <c:y val="0.16053333333333333"/>
          <c:w val="0.8472146867974385"/>
          <c:h val="0.70850883639545048"/>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 classes 30 or more  chart'!$A$3:$A$5</c:f>
              <c:strCache>
                <c:ptCount val="3"/>
                <c:pt idx="0">
                  <c:v>K-3</c:v>
                </c:pt>
                <c:pt idx="1">
                  <c:v>4th-8th</c:v>
                </c:pt>
                <c:pt idx="2">
                  <c:v>HS (min)</c:v>
                </c:pt>
              </c:strCache>
            </c:strRef>
          </c:cat>
          <c:val>
            <c:numRef>
              <c:f>'total classes 30 or more  chart'!$B$3:$B$5</c:f>
              <c:numCache>
                <c:formatCode>#,##0</c:formatCode>
                <c:ptCount val="3"/>
                <c:pt idx="0">
                  <c:v>35562</c:v>
                </c:pt>
                <c:pt idx="1">
                  <c:v>112250</c:v>
                </c:pt>
                <c:pt idx="2">
                  <c:v>127780</c:v>
                </c:pt>
              </c:numCache>
            </c:numRef>
          </c:val>
          <c:extLst>
            <c:ext xmlns:c16="http://schemas.microsoft.com/office/drawing/2014/chart" uri="{C3380CC4-5D6E-409C-BE32-E72D297353CC}">
              <c16:uniqueId val="{00000000-1F81-4864-B4BA-6A9A9CD7916B}"/>
            </c:ext>
          </c:extLst>
        </c:ser>
        <c:dLbls>
          <c:showLegendKey val="0"/>
          <c:showVal val="0"/>
          <c:showCatName val="0"/>
          <c:showSerName val="0"/>
          <c:showPercent val="0"/>
          <c:showBubbleSize val="0"/>
        </c:dLbls>
        <c:gapWidth val="219"/>
        <c:overlap val="-27"/>
        <c:axId val="831553464"/>
        <c:axId val="831553784"/>
      </c:barChart>
      <c:catAx>
        <c:axId val="831553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31553784"/>
        <c:crosses val="autoZero"/>
        <c:auto val="1"/>
        <c:lblAlgn val="ctr"/>
        <c:lblOffset val="100"/>
        <c:noMultiLvlLbl val="0"/>
      </c:catAx>
      <c:valAx>
        <c:axId val="8315537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1553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1363706542029843E-2"/>
          <c:y val="0.21868787276341947"/>
          <c:w val="0.94902845032071537"/>
          <c:h val="0.53403578528827034"/>
        </c:manualLayout>
      </c:layout>
      <c:barChart>
        <c:barDir val="col"/>
        <c:grouping val="clustered"/>
        <c:varyColors val="0"/>
        <c:ser>
          <c:idx val="0"/>
          <c:order val="0"/>
          <c:tx>
            <c:strRef>
              <c:f>'FIGURE 3'!$C$3</c:f>
              <c:strCache>
                <c:ptCount val="1"/>
                <c:pt idx="0">
                  <c:v>Total Missing Matching Funds</c:v>
                </c:pt>
              </c:strCache>
            </c:strRef>
          </c:tx>
          <c:spPr>
            <a:solidFill>
              <a:schemeClr val="accent1"/>
            </a:solidFill>
            <a:ln>
              <a:noFill/>
            </a:ln>
            <a:effectLst/>
          </c:spPr>
          <c:invertIfNegative val="0"/>
          <c:dLbls>
            <c:numFmt formatCode="&quot;$&quot;#,##0.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3'!$D$2:$I$2</c:f>
              <c:strCache>
                <c:ptCount val="6"/>
                <c:pt idx="0">
                  <c:v>FY 2014</c:v>
                </c:pt>
                <c:pt idx="1">
                  <c:v>FY 2015</c:v>
                </c:pt>
                <c:pt idx="2">
                  <c:v>FY 2016</c:v>
                </c:pt>
                <c:pt idx="3">
                  <c:v>FY 2017</c:v>
                </c:pt>
                <c:pt idx="4">
                  <c:v>FY 2018</c:v>
                </c:pt>
                <c:pt idx="5">
                  <c:v>FY 2019</c:v>
                </c:pt>
              </c:strCache>
            </c:strRef>
          </c:cat>
          <c:val>
            <c:numRef>
              <c:f>'FIGURE 3'!$D$3:$I$3</c:f>
              <c:numCache>
                <c:formatCode>"$"#,##0.00_);[Red]\("$"#,##0.00\)</c:formatCode>
                <c:ptCount val="6"/>
                <c:pt idx="0">
                  <c:v>1273065.7399999946</c:v>
                </c:pt>
                <c:pt idx="1">
                  <c:v>1686087.3599999994</c:v>
                </c:pt>
                <c:pt idx="2">
                  <c:v>1640685.0099999979</c:v>
                </c:pt>
                <c:pt idx="3">
                  <c:v>4610337.3699999973</c:v>
                </c:pt>
                <c:pt idx="4">
                  <c:v>6481347.4699999951</c:v>
                </c:pt>
                <c:pt idx="5" formatCode="&quot;$&quot;#,##0.00">
                  <c:v>6419633.9499999993</c:v>
                </c:pt>
              </c:numCache>
            </c:numRef>
          </c:val>
          <c:extLst>
            <c:ext xmlns:c16="http://schemas.microsoft.com/office/drawing/2014/chart" uri="{C3380CC4-5D6E-409C-BE32-E72D297353CC}">
              <c16:uniqueId val="{00000000-E4AC-644B-9A4D-092292B345EB}"/>
            </c:ext>
          </c:extLst>
        </c:ser>
        <c:dLbls>
          <c:showLegendKey val="0"/>
          <c:showVal val="0"/>
          <c:showCatName val="0"/>
          <c:showSerName val="0"/>
          <c:showPercent val="0"/>
          <c:showBubbleSize val="0"/>
        </c:dLbls>
        <c:gapWidth val="219"/>
        <c:overlap val="-27"/>
        <c:axId val="1999573408"/>
        <c:axId val="1597940592"/>
      </c:barChart>
      <c:catAx>
        <c:axId val="1999573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597940592"/>
        <c:crosses val="autoZero"/>
        <c:auto val="1"/>
        <c:lblAlgn val="ctr"/>
        <c:lblOffset val="100"/>
        <c:noMultiLvlLbl val="0"/>
      </c:catAx>
      <c:valAx>
        <c:axId val="1597940592"/>
        <c:scaling>
          <c:orientation val="minMax"/>
        </c:scaling>
        <c:delete val="1"/>
        <c:axPos val="l"/>
        <c:majorGridlines>
          <c:spPr>
            <a:ln w="9525" cap="flat" cmpd="sng" algn="ctr">
              <a:solidFill>
                <a:schemeClr val="tx1">
                  <a:lumMod val="15000"/>
                  <a:lumOff val="85000"/>
                </a:schemeClr>
              </a:solidFill>
              <a:round/>
            </a:ln>
            <a:effectLst/>
          </c:spPr>
        </c:majorGridlines>
        <c:numFmt formatCode="&quot;$&quot;#,##0.00_);[Red]\(&quot;$&quot;#,##0.00\)" sourceLinked="1"/>
        <c:majorTickMark val="none"/>
        <c:minorTickMark val="none"/>
        <c:tickLblPos val="nextTo"/>
        <c:crossAx val="1999573408"/>
        <c:crosses val="autoZero"/>
        <c:crossBetween val="between"/>
        <c:dispUnits>
          <c:builtInUnit val="million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C57EABA7-15A8-4F6F-8112-5F97F7A3260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387E281-B694-4890-B84D-3F982C8CA614}">
      <dgm:prSet/>
      <dgm:spPr/>
      <dgm:t>
        <a:bodyPr/>
        <a:lstStyle/>
        <a:p>
          <a:r>
            <a:rPr lang="en-US" dirty="0"/>
            <a:t>25 students per class in Kindergarten</a:t>
          </a:r>
        </a:p>
      </dgm:t>
    </dgm:pt>
    <dgm:pt modelId="{358EDB9D-251C-468E-B8CC-B70B304DBE1A}" type="parTrans" cxnId="{E0DF698C-092B-4A2B-8451-8CC30C2B8FC3}">
      <dgm:prSet/>
      <dgm:spPr/>
      <dgm:t>
        <a:bodyPr/>
        <a:lstStyle/>
        <a:p>
          <a:endParaRPr lang="en-US"/>
        </a:p>
      </dgm:t>
    </dgm:pt>
    <dgm:pt modelId="{3227C215-00DE-41AB-9A23-56B0728862F0}" type="sibTrans" cxnId="{E0DF698C-092B-4A2B-8451-8CC30C2B8FC3}">
      <dgm:prSet/>
      <dgm:spPr/>
      <dgm:t>
        <a:bodyPr/>
        <a:lstStyle/>
        <a:p>
          <a:endParaRPr lang="en-US"/>
        </a:p>
      </dgm:t>
    </dgm:pt>
    <dgm:pt modelId="{47EE2689-3B81-4151-8556-1D9F6603E469}">
      <dgm:prSet/>
      <dgm:spPr/>
      <dgm:t>
        <a:bodyPr/>
        <a:lstStyle/>
        <a:p>
          <a:r>
            <a:rPr lang="en-US" dirty="0"/>
            <a:t>32 students per class in grades 1st-5</a:t>
          </a:r>
          <a:r>
            <a:rPr lang="en-US" baseline="30000" dirty="0"/>
            <a:t>th</a:t>
          </a:r>
          <a:r>
            <a:rPr lang="en-US" dirty="0"/>
            <a:t> grades </a:t>
          </a:r>
        </a:p>
      </dgm:t>
    </dgm:pt>
    <dgm:pt modelId="{2434E89A-BB53-4C4C-89E5-F1F16E3F88BB}" type="parTrans" cxnId="{4151D0E4-49E4-4DF5-B230-333E90083F50}">
      <dgm:prSet/>
      <dgm:spPr/>
      <dgm:t>
        <a:bodyPr/>
        <a:lstStyle/>
        <a:p>
          <a:endParaRPr lang="en-US"/>
        </a:p>
      </dgm:t>
    </dgm:pt>
    <dgm:pt modelId="{6B7A99AF-AC41-4BC5-9F2F-14F45E53C4A0}" type="sibTrans" cxnId="{4151D0E4-49E4-4DF5-B230-333E90083F50}">
      <dgm:prSet/>
      <dgm:spPr/>
      <dgm:t>
        <a:bodyPr/>
        <a:lstStyle/>
        <a:p>
          <a:endParaRPr lang="en-US"/>
        </a:p>
      </dgm:t>
    </dgm:pt>
    <dgm:pt modelId="{216E1995-B4D1-42F8-B32A-0F603F773BC3}">
      <dgm:prSet/>
      <dgm:spPr/>
      <dgm:t>
        <a:bodyPr/>
        <a:lstStyle/>
        <a:p>
          <a:r>
            <a:rPr lang="en-US" dirty="0"/>
            <a:t>In Title I MS, 31 students per class in 6th-8</a:t>
          </a:r>
          <a:r>
            <a:rPr lang="en-US" baseline="30000" dirty="0"/>
            <a:t>th</a:t>
          </a:r>
          <a:r>
            <a:rPr lang="en-US" dirty="0"/>
            <a:t> grades , 33 in non-Title one schools</a:t>
          </a:r>
        </a:p>
      </dgm:t>
    </dgm:pt>
    <dgm:pt modelId="{7DE6A472-ACE9-49CC-ABE8-8B47DD8D7CF1}" type="parTrans" cxnId="{32A33CA5-F376-483D-95C6-7964B39C4449}">
      <dgm:prSet/>
      <dgm:spPr/>
      <dgm:t>
        <a:bodyPr/>
        <a:lstStyle/>
        <a:p>
          <a:endParaRPr lang="en-US"/>
        </a:p>
      </dgm:t>
    </dgm:pt>
    <dgm:pt modelId="{909FBB40-1565-4294-A8B6-42AAA4E79E20}" type="sibTrans" cxnId="{32A33CA5-F376-483D-95C6-7964B39C4449}">
      <dgm:prSet/>
      <dgm:spPr/>
      <dgm:t>
        <a:bodyPr/>
        <a:lstStyle/>
        <a:p>
          <a:endParaRPr lang="en-US"/>
        </a:p>
      </dgm:t>
    </dgm:pt>
    <dgm:pt modelId="{0608486E-545A-49A0-A037-3EFCD6139E16}">
      <dgm:prSet/>
      <dgm:spPr/>
      <dgm:t>
        <a:bodyPr/>
        <a:lstStyle/>
        <a:p>
          <a:r>
            <a:rPr lang="en-US" dirty="0"/>
            <a:t>34 students per class in high school core academic classes</a:t>
          </a:r>
        </a:p>
      </dgm:t>
    </dgm:pt>
    <dgm:pt modelId="{F7832366-E30C-4DEE-819C-916FE5587637}" type="parTrans" cxnId="{FE4B5AD3-2006-42F6-BB7E-4D35716DD2B4}">
      <dgm:prSet/>
      <dgm:spPr/>
      <dgm:t>
        <a:bodyPr/>
        <a:lstStyle/>
        <a:p>
          <a:endParaRPr lang="en-US"/>
        </a:p>
      </dgm:t>
    </dgm:pt>
    <dgm:pt modelId="{9251DF00-FBD4-48B4-869B-AEC24AF69BD0}" type="sibTrans" cxnId="{FE4B5AD3-2006-42F6-BB7E-4D35716DD2B4}">
      <dgm:prSet/>
      <dgm:spPr/>
      <dgm:t>
        <a:bodyPr/>
        <a:lstStyle/>
        <a:p>
          <a:endParaRPr lang="en-US"/>
        </a:p>
      </dgm:t>
    </dgm:pt>
    <dgm:pt modelId="{00EBAF94-DC07-4FB0-81EC-1619CF5A0297}">
      <dgm:prSet/>
      <dgm:spPr/>
      <dgm:t>
        <a:bodyPr/>
        <a:lstStyle/>
        <a:p>
          <a:r>
            <a:rPr lang="en-US" dirty="0"/>
            <a:t>These class size caps have not been lowered in 50 YEARS!</a:t>
          </a:r>
        </a:p>
      </dgm:t>
    </dgm:pt>
    <dgm:pt modelId="{1B24E484-C004-46A6-A516-1C1E37B26CBD}" type="parTrans" cxnId="{9A5946EF-3596-407B-B819-A3C459994ED0}">
      <dgm:prSet/>
      <dgm:spPr/>
      <dgm:t>
        <a:bodyPr/>
        <a:lstStyle/>
        <a:p>
          <a:endParaRPr lang="en-US"/>
        </a:p>
      </dgm:t>
    </dgm:pt>
    <dgm:pt modelId="{1B54DB10-CF82-46E4-AA01-A6191FB71DF3}" type="sibTrans" cxnId="{9A5946EF-3596-407B-B819-A3C459994ED0}">
      <dgm:prSet/>
      <dgm:spPr/>
      <dgm:t>
        <a:bodyPr/>
        <a:lstStyle/>
        <a:p>
          <a:endParaRPr lang="en-US"/>
        </a:p>
      </dgm:t>
    </dgm:pt>
    <dgm:pt modelId="{DBB76A44-76EE-4D05-A512-4FB6EDF8F1F1}">
      <dgm:prSet/>
      <dgm:spPr/>
      <dgm:t>
        <a:bodyPr/>
        <a:lstStyle/>
        <a:p>
          <a:r>
            <a:rPr lang="en-US" b="1" i="1" dirty="0"/>
            <a:t>Even so, hundreds of classes violate the union contractual caps each year</a:t>
          </a:r>
          <a:r>
            <a:rPr lang="en-US" dirty="0"/>
            <a:t>.</a:t>
          </a:r>
        </a:p>
      </dgm:t>
    </dgm:pt>
    <dgm:pt modelId="{728D939F-6B93-4C14-AF3F-61926AEF1D06}" type="parTrans" cxnId="{92E7E189-FACA-4355-90F0-2094C540FB64}">
      <dgm:prSet/>
      <dgm:spPr/>
      <dgm:t>
        <a:bodyPr/>
        <a:lstStyle/>
        <a:p>
          <a:endParaRPr lang="en-US"/>
        </a:p>
      </dgm:t>
    </dgm:pt>
    <dgm:pt modelId="{7B07DCE3-51D0-4F8D-A3DE-39BFDC1CD067}" type="sibTrans" cxnId="{92E7E189-FACA-4355-90F0-2094C540FB64}">
      <dgm:prSet/>
      <dgm:spPr/>
      <dgm:t>
        <a:bodyPr/>
        <a:lstStyle/>
        <a:p>
          <a:endParaRPr lang="en-US"/>
        </a:p>
      </dgm:t>
    </dgm:pt>
    <dgm:pt modelId="{E51FE968-903D-4E54-A907-304707291C5E}" type="pres">
      <dgm:prSet presAssocID="{C57EABA7-15A8-4F6F-8112-5F97F7A32606}" presName="root" presStyleCnt="0">
        <dgm:presLayoutVars>
          <dgm:dir/>
          <dgm:resizeHandles val="exact"/>
        </dgm:presLayoutVars>
      </dgm:prSet>
      <dgm:spPr/>
    </dgm:pt>
    <dgm:pt modelId="{BE9A316D-0856-4D33-8D5C-67BBB90B81ED}" type="pres">
      <dgm:prSet presAssocID="{0387E281-B694-4890-B84D-3F982C8CA614}" presName="compNode" presStyleCnt="0"/>
      <dgm:spPr/>
    </dgm:pt>
    <dgm:pt modelId="{CE007657-E40A-4CCC-8A05-BF2C4D118BD8}" type="pres">
      <dgm:prSet presAssocID="{0387E281-B694-4890-B84D-3F982C8CA614}" presName="bgRect" presStyleLbl="bgShp" presStyleIdx="0" presStyleCnt="6"/>
      <dgm:spPr/>
    </dgm:pt>
    <dgm:pt modelId="{339DEC5F-2A4C-4917-9DCB-43447AC298B3}" type="pres">
      <dgm:prSet presAssocID="{0387E281-B694-4890-B84D-3F982C8CA614}" presName="iconRect" presStyleLbl="node1" presStyleIdx="0" presStyleCnt="6" custLinFactNeighborX="2157" custLinFactNeighborY="431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ildren"/>
        </a:ext>
      </dgm:extLst>
    </dgm:pt>
    <dgm:pt modelId="{4723920F-6826-4DEC-BD8B-E55C1D4DFB9A}" type="pres">
      <dgm:prSet presAssocID="{0387E281-B694-4890-B84D-3F982C8CA614}" presName="spaceRect" presStyleCnt="0"/>
      <dgm:spPr/>
    </dgm:pt>
    <dgm:pt modelId="{76C932A6-A08D-4ADD-95DB-B08526EAFB01}" type="pres">
      <dgm:prSet presAssocID="{0387E281-B694-4890-B84D-3F982C8CA614}" presName="parTx" presStyleLbl="revTx" presStyleIdx="0" presStyleCnt="6">
        <dgm:presLayoutVars>
          <dgm:chMax val="0"/>
          <dgm:chPref val="0"/>
        </dgm:presLayoutVars>
      </dgm:prSet>
      <dgm:spPr/>
    </dgm:pt>
    <dgm:pt modelId="{F15F9B98-59E3-4163-BD1A-DEA978A59675}" type="pres">
      <dgm:prSet presAssocID="{3227C215-00DE-41AB-9A23-56B0728862F0}" presName="sibTrans" presStyleCnt="0"/>
      <dgm:spPr/>
    </dgm:pt>
    <dgm:pt modelId="{07D97E3D-F97A-4769-9E89-69E6422E9DD4}" type="pres">
      <dgm:prSet presAssocID="{47EE2689-3B81-4151-8556-1D9F6603E469}" presName="compNode" presStyleCnt="0"/>
      <dgm:spPr/>
    </dgm:pt>
    <dgm:pt modelId="{2ABDF121-3A09-4E2B-A63F-3A01D1CCC257}" type="pres">
      <dgm:prSet presAssocID="{47EE2689-3B81-4151-8556-1D9F6603E469}" presName="bgRect" presStyleLbl="bgShp" presStyleIdx="1" presStyleCnt="6"/>
      <dgm:spPr/>
    </dgm:pt>
    <dgm:pt modelId="{5AA7C75F-6D5C-4739-AC77-F32DAB2A9C9C}" type="pres">
      <dgm:prSet presAssocID="{47EE2689-3B81-4151-8556-1D9F6603E469}"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9D29639A-1A61-42A7-9CD5-A2F216D15385}" type="pres">
      <dgm:prSet presAssocID="{47EE2689-3B81-4151-8556-1D9F6603E469}" presName="spaceRect" presStyleCnt="0"/>
      <dgm:spPr/>
    </dgm:pt>
    <dgm:pt modelId="{C3231001-B23B-4676-BCC0-D802E694C6C6}" type="pres">
      <dgm:prSet presAssocID="{47EE2689-3B81-4151-8556-1D9F6603E469}" presName="parTx" presStyleLbl="revTx" presStyleIdx="1" presStyleCnt="6">
        <dgm:presLayoutVars>
          <dgm:chMax val="0"/>
          <dgm:chPref val="0"/>
        </dgm:presLayoutVars>
      </dgm:prSet>
      <dgm:spPr/>
    </dgm:pt>
    <dgm:pt modelId="{C6281FD4-5F51-4448-B73F-A22FC1BF8456}" type="pres">
      <dgm:prSet presAssocID="{6B7A99AF-AC41-4BC5-9F2F-14F45E53C4A0}" presName="sibTrans" presStyleCnt="0"/>
      <dgm:spPr/>
    </dgm:pt>
    <dgm:pt modelId="{15024FEF-AD0C-4BE2-A40E-54AB5997D334}" type="pres">
      <dgm:prSet presAssocID="{216E1995-B4D1-42F8-B32A-0F603F773BC3}" presName="compNode" presStyleCnt="0"/>
      <dgm:spPr/>
    </dgm:pt>
    <dgm:pt modelId="{77313CD2-84C4-4222-B740-E9715F222763}" type="pres">
      <dgm:prSet presAssocID="{216E1995-B4D1-42F8-B32A-0F603F773BC3}" presName="bgRect" presStyleLbl="bgShp" presStyleIdx="2" presStyleCnt="6"/>
      <dgm:spPr/>
    </dgm:pt>
    <dgm:pt modelId="{69A63777-C86D-42C2-856D-834638D5595A}" type="pres">
      <dgm:prSet presAssocID="{216E1995-B4D1-42F8-B32A-0F603F773BC3}" presName="iconRect" presStyleLbl="node1" presStyleIdx="2" presStyleCnt="6" custLinFactNeighborX="-43853" custLinFactNeighborY="3020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ploma Roll"/>
        </a:ext>
      </dgm:extLst>
    </dgm:pt>
    <dgm:pt modelId="{EDF2D4F2-2C84-4F78-9366-A13F6CAE3F31}" type="pres">
      <dgm:prSet presAssocID="{216E1995-B4D1-42F8-B32A-0F603F773BC3}" presName="spaceRect" presStyleCnt="0"/>
      <dgm:spPr/>
    </dgm:pt>
    <dgm:pt modelId="{26BF8162-F4F6-4543-966A-1C5894A63FB0}" type="pres">
      <dgm:prSet presAssocID="{216E1995-B4D1-42F8-B32A-0F603F773BC3}" presName="parTx" presStyleLbl="revTx" presStyleIdx="2" presStyleCnt="6">
        <dgm:presLayoutVars>
          <dgm:chMax val="0"/>
          <dgm:chPref val="0"/>
        </dgm:presLayoutVars>
      </dgm:prSet>
      <dgm:spPr/>
    </dgm:pt>
    <dgm:pt modelId="{472A6BA7-39A6-41AA-98D1-F07BDB559291}" type="pres">
      <dgm:prSet presAssocID="{909FBB40-1565-4294-A8B6-42AAA4E79E20}" presName="sibTrans" presStyleCnt="0"/>
      <dgm:spPr/>
    </dgm:pt>
    <dgm:pt modelId="{D494F7DA-84C6-48F3-AD6F-5700740B83EE}" type="pres">
      <dgm:prSet presAssocID="{0608486E-545A-49A0-A037-3EFCD6139E16}" presName="compNode" presStyleCnt="0"/>
      <dgm:spPr/>
    </dgm:pt>
    <dgm:pt modelId="{1AB3FD30-7500-413E-B158-3D66DD3A07A4}" type="pres">
      <dgm:prSet presAssocID="{0608486E-545A-49A0-A037-3EFCD6139E16}" presName="bgRect" presStyleLbl="bgShp" presStyleIdx="3" presStyleCnt="6"/>
      <dgm:spPr/>
    </dgm:pt>
    <dgm:pt modelId="{EB296DE7-BC4E-4A36-A237-E3F8937FCE87}" type="pres">
      <dgm:prSet presAssocID="{0608486E-545A-49A0-A037-3EFCD6139E16}"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ckpack"/>
        </a:ext>
      </dgm:extLst>
    </dgm:pt>
    <dgm:pt modelId="{971CC9C0-9226-4A68-86B6-7A53830B45FA}" type="pres">
      <dgm:prSet presAssocID="{0608486E-545A-49A0-A037-3EFCD6139E16}" presName="spaceRect" presStyleCnt="0"/>
      <dgm:spPr/>
    </dgm:pt>
    <dgm:pt modelId="{9131A819-6B93-4355-867B-1CDFF300DB46}" type="pres">
      <dgm:prSet presAssocID="{0608486E-545A-49A0-A037-3EFCD6139E16}" presName="parTx" presStyleLbl="revTx" presStyleIdx="3" presStyleCnt="6">
        <dgm:presLayoutVars>
          <dgm:chMax val="0"/>
          <dgm:chPref val="0"/>
        </dgm:presLayoutVars>
      </dgm:prSet>
      <dgm:spPr/>
    </dgm:pt>
    <dgm:pt modelId="{5BD2C8E1-CC48-4BC5-80C1-D75F56D863D3}" type="pres">
      <dgm:prSet presAssocID="{9251DF00-FBD4-48B4-869B-AEC24AF69BD0}" presName="sibTrans" presStyleCnt="0"/>
      <dgm:spPr/>
    </dgm:pt>
    <dgm:pt modelId="{A225A19C-C7CF-4E98-AD44-DED94E0C3F80}" type="pres">
      <dgm:prSet presAssocID="{00EBAF94-DC07-4FB0-81EC-1619CF5A0297}" presName="compNode" presStyleCnt="0"/>
      <dgm:spPr/>
    </dgm:pt>
    <dgm:pt modelId="{222A7A53-F869-45F0-BBF5-CFCBE44BD344}" type="pres">
      <dgm:prSet presAssocID="{00EBAF94-DC07-4FB0-81EC-1619CF5A0297}" presName="bgRect" presStyleLbl="bgShp" presStyleIdx="4" presStyleCnt="6"/>
      <dgm:spPr/>
    </dgm:pt>
    <dgm:pt modelId="{B5DCA20E-7C1B-4692-90E5-2C1CFAC38015}" type="pres">
      <dgm:prSet presAssocID="{00EBAF94-DC07-4FB0-81EC-1619CF5A0297}"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Yuan"/>
        </a:ext>
      </dgm:extLst>
    </dgm:pt>
    <dgm:pt modelId="{5ADD5A7D-B135-4227-A17E-81A6CC0640DE}" type="pres">
      <dgm:prSet presAssocID="{00EBAF94-DC07-4FB0-81EC-1619CF5A0297}" presName="spaceRect" presStyleCnt="0"/>
      <dgm:spPr/>
    </dgm:pt>
    <dgm:pt modelId="{CDD7E7B0-B447-4B8F-959E-6EA782340F3E}" type="pres">
      <dgm:prSet presAssocID="{00EBAF94-DC07-4FB0-81EC-1619CF5A0297}" presName="parTx" presStyleLbl="revTx" presStyleIdx="4" presStyleCnt="6">
        <dgm:presLayoutVars>
          <dgm:chMax val="0"/>
          <dgm:chPref val="0"/>
        </dgm:presLayoutVars>
      </dgm:prSet>
      <dgm:spPr/>
    </dgm:pt>
    <dgm:pt modelId="{190F0203-E884-42BE-874B-FB8A76E7C167}" type="pres">
      <dgm:prSet presAssocID="{1B54DB10-CF82-46E4-AA01-A6191FB71DF3}" presName="sibTrans" presStyleCnt="0"/>
      <dgm:spPr/>
    </dgm:pt>
    <dgm:pt modelId="{0CF0EF4C-1CF9-40B0-A16E-7B04C22E23A0}" type="pres">
      <dgm:prSet presAssocID="{DBB76A44-76EE-4D05-A512-4FB6EDF8F1F1}" presName="compNode" presStyleCnt="0"/>
      <dgm:spPr/>
    </dgm:pt>
    <dgm:pt modelId="{95697B57-C402-46FD-B3A8-E2C640594FDC}" type="pres">
      <dgm:prSet presAssocID="{DBB76A44-76EE-4D05-A512-4FB6EDF8F1F1}" presName="bgRect" presStyleLbl="bgShp" presStyleIdx="5" presStyleCnt="6"/>
      <dgm:spPr/>
    </dgm:pt>
    <dgm:pt modelId="{B022D968-1ADB-48E3-B54B-14F8F57EDB7C}" type="pres">
      <dgm:prSet presAssocID="{DBB76A44-76EE-4D05-A512-4FB6EDF8F1F1}"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Exclamation mark"/>
        </a:ext>
      </dgm:extLst>
    </dgm:pt>
    <dgm:pt modelId="{9D231055-B33F-41C7-9126-04A55F611280}" type="pres">
      <dgm:prSet presAssocID="{DBB76A44-76EE-4D05-A512-4FB6EDF8F1F1}" presName="spaceRect" presStyleCnt="0"/>
      <dgm:spPr/>
    </dgm:pt>
    <dgm:pt modelId="{D8C24DAC-4D3E-4C46-B3E0-8BE45A431E9B}" type="pres">
      <dgm:prSet presAssocID="{DBB76A44-76EE-4D05-A512-4FB6EDF8F1F1}" presName="parTx" presStyleLbl="revTx" presStyleIdx="5" presStyleCnt="6">
        <dgm:presLayoutVars>
          <dgm:chMax val="0"/>
          <dgm:chPref val="0"/>
        </dgm:presLayoutVars>
      </dgm:prSet>
      <dgm:spPr/>
    </dgm:pt>
  </dgm:ptLst>
  <dgm:cxnLst>
    <dgm:cxn modelId="{77ACAB25-5C70-42D8-8F00-A1F077529DFD}" type="presOf" srcId="{00EBAF94-DC07-4FB0-81EC-1619CF5A0297}" destId="{CDD7E7B0-B447-4B8F-959E-6EA782340F3E}" srcOrd="0" destOrd="0" presId="urn:microsoft.com/office/officeart/2018/2/layout/IconVerticalSolidList"/>
    <dgm:cxn modelId="{AB61D042-9899-4813-8D3A-0498CC5515EF}" type="presOf" srcId="{216E1995-B4D1-42F8-B32A-0F603F773BC3}" destId="{26BF8162-F4F6-4543-966A-1C5894A63FB0}" srcOrd="0" destOrd="0" presId="urn:microsoft.com/office/officeart/2018/2/layout/IconVerticalSolidList"/>
    <dgm:cxn modelId="{92E7E189-FACA-4355-90F0-2094C540FB64}" srcId="{C57EABA7-15A8-4F6F-8112-5F97F7A32606}" destId="{DBB76A44-76EE-4D05-A512-4FB6EDF8F1F1}" srcOrd="5" destOrd="0" parTransId="{728D939F-6B93-4C14-AF3F-61926AEF1D06}" sibTransId="{7B07DCE3-51D0-4F8D-A3DE-39BFDC1CD067}"/>
    <dgm:cxn modelId="{E0DF698C-092B-4A2B-8451-8CC30C2B8FC3}" srcId="{C57EABA7-15A8-4F6F-8112-5F97F7A32606}" destId="{0387E281-B694-4890-B84D-3F982C8CA614}" srcOrd="0" destOrd="0" parTransId="{358EDB9D-251C-468E-B8CC-B70B304DBE1A}" sibTransId="{3227C215-00DE-41AB-9A23-56B0728862F0}"/>
    <dgm:cxn modelId="{1EE84D93-6339-4760-8C8B-E7A83D2E270A}" type="presOf" srcId="{DBB76A44-76EE-4D05-A512-4FB6EDF8F1F1}" destId="{D8C24DAC-4D3E-4C46-B3E0-8BE45A431E9B}" srcOrd="0" destOrd="0" presId="urn:microsoft.com/office/officeart/2018/2/layout/IconVerticalSolidList"/>
    <dgm:cxn modelId="{6FC0B597-B2FD-4867-AEE4-6F3AA31BC79A}" type="presOf" srcId="{0387E281-B694-4890-B84D-3F982C8CA614}" destId="{76C932A6-A08D-4ADD-95DB-B08526EAFB01}" srcOrd="0" destOrd="0" presId="urn:microsoft.com/office/officeart/2018/2/layout/IconVerticalSolidList"/>
    <dgm:cxn modelId="{FD12E89C-F6FA-48BE-B916-C4C5699D0BF6}" type="presOf" srcId="{0608486E-545A-49A0-A037-3EFCD6139E16}" destId="{9131A819-6B93-4355-867B-1CDFF300DB46}" srcOrd="0" destOrd="0" presId="urn:microsoft.com/office/officeart/2018/2/layout/IconVerticalSolidList"/>
    <dgm:cxn modelId="{32A33CA5-F376-483D-95C6-7964B39C4449}" srcId="{C57EABA7-15A8-4F6F-8112-5F97F7A32606}" destId="{216E1995-B4D1-42F8-B32A-0F603F773BC3}" srcOrd="2" destOrd="0" parTransId="{7DE6A472-ACE9-49CC-ABE8-8B47DD8D7CF1}" sibTransId="{909FBB40-1565-4294-A8B6-42AAA4E79E20}"/>
    <dgm:cxn modelId="{6F2C65A5-F96D-4E4E-A13A-AA13CA005904}" type="presOf" srcId="{C57EABA7-15A8-4F6F-8112-5F97F7A32606}" destId="{E51FE968-903D-4E54-A907-304707291C5E}" srcOrd="0" destOrd="0" presId="urn:microsoft.com/office/officeart/2018/2/layout/IconVerticalSolidList"/>
    <dgm:cxn modelId="{FE4B5AD3-2006-42F6-BB7E-4D35716DD2B4}" srcId="{C57EABA7-15A8-4F6F-8112-5F97F7A32606}" destId="{0608486E-545A-49A0-A037-3EFCD6139E16}" srcOrd="3" destOrd="0" parTransId="{F7832366-E30C-4DEE-819C-916FE5587637}" sibTransId="{9251DF00-FBD4-48B4-869B-AEC24AF69BD0}"/>
    <dgm:cxn modelId="{248956E1-03C6-4B79-AA91-C9200A931839}" type="presOf" srcId="{47EE2689-3B81-4151-8556-1D9F6603E469}" destId="{C3231001-B23B-4676-BCC0-D802E694C6C6}" srcOrd="0" destOrd="0" presId="urn:microsoft.com/office/officeart/2018/2/layout/IconVerticalSolidList"/>
    <dgm:cxn modelId="{4151D0E4-49E4-4DF5-B230-333E90083F50}" srcId="{C57EABA7-15A8-4F6F-8112-5F97F7A32606}" destId="{47EE2689-3B81-4151-8556-1D9F6603E469}" srcOrd="1" destOrd="0" parTransId="{2434E89A-BB53-4C4C-89E5-F1F16E3F88BB}" sibTransId="{6B7A99AF-AC41-4BC5-9F2F-14F45E53C4A0}"/>
    <dgm:cxn modelId="{9A5946EF-3596-407B-B819-A3C459994ED0}" srcId="{C57EABA7-15A8-4F6F-8112-5F97F7A32606}" destId="{00EBAF94-DC07-4FB0-81EC-1619CF5A0297}" srcOrd="4" destOrd="0" parTransId="{1B24E484-C004-46A6-A516-1C1E37B26CBD}" sibTransId="{1B54DB10-CF82-46E4-AA01-A6191FB71DF3}"/>
    <dgm:cxn modelId="{FFDEA615-DF78-47B7-919E-DC094CE22956}" type="presParOf" srcId="{E51FE968-903D-4E54-A907-304707291C5E}" destId="{BE9A316D-0856-4D33-8D5C-67BBB90B81ED}" srcOrd="0" destOrd="0" presId="urn:microsoft.com/office/officeart/2018/2/layout/IconVerticalSolidList"/>
    <dgm:cxn modelId="{9D6D776C-D143-4786-A45C-FA39C88F3442}" type="presParOf" srcId="{BE9A316D-0856-4D33-8D5C-67BBB90B81ED}" destId="{CE007657-E40A-4CCC-8A05-BF2C4D118BD8}" srcOrd="0" destOrd="0" presId="urn:microsoft.com/office/officeart/2018/2/layout/IconVerticalSolidList"/>
    <dgm:cxn modelId="{8858BFF0-0698-4BBF-A85F-755EF354D36C}" type="presParOf" srcId="{BE9A316D-0856-4D33-8D5C-67BBB90B81ED}" destId="{339DEC5F-2A4C-4917-9DCB-43447AC298B3}" srcOrd="1" destOrd="0" presId="urn:microsoft.com/office/officeart/2018/2/layout/IconVerticalSolidList"/>
    <dgm:cxn modelId="{E0AA958E-C150-46AD-A4D2-8C1FBCD80384}" type="presParOf" srcId="{BE9A316D-0856-4D33-8D5C-67BBB90B81ED}" destId="{4723920F-6826-4DEC-BD8B-E55C1D4DFB9A}" srcOrd="2" destOrd="0" presId="urn:microsoft.com/office/officeart/2018/2/layout/IconVerticalSolidList"/>
    <dgm:cxn modelId="{A60009CC-7A9A-4DD4-8E3A-75265E4F320E}" type="presParOf" srcId="{BE9A316D-0856-4D33-8D5C-67BBB90B81ED}" destId="{76C932A6-A08D-4ADD-95DB-B08526EAFB01}" srcOrd="3" destOrd="0" presId="urn:microsoft.com/office/officeart/2018/2/layout/IconVerticalSolidList"/>
    <dgm:cxn modelId="{08CF73F5-60CD-407C-A9C9-9D4341A4A29A}" type="presParOf" srcId="{E51FE968-903D-4E54-A907-304707291C5E}" destId="{F15F9B98-59E3-4163-BD1A-DEA978A59675}" srcOrd="1" destOrd="0" presId="urn:microsoft.com/office/officeart/2018/2/layout/IconVerticalSolidList"/>
    <dgm:cxn modelId="{D6C3A86E-FE29-4073-B192-49FBC9D4A7BF}" type="presParOf" srcId="{E51FE968-903D-4E54-A907-304707291C5E}" destId="{07D97E3D-F97A-4769-9E89-69E6422E9DD4}" srcOrd="2" destOrd="0" presId="urn:microsoft.com/office/officeart/2018/2/layout/IconVerticalSolidList"/>
    <dgm:cxn modelId="{E19F12A5-BA9B-4765-804C-2623219D7F12}" type="presParOf" srcId="{07D97E3D-F97A-4769-9E89-69E6422E9DD4}" destId="{2ABDF121-3A09-4E2B-A63F-3A01D1CCC257}" srcOrd="0" destOrd="0" presId="urn:microsoft.com/office/officeart/2018/2/layout/IconVerticalSolidList"/>
    <dgm:cxn modelId="{5D3B5E1C-8827-41E2-861B-6EA395033133}" type="presParOf" srcId="{07D97E3D-F97A-4769-9E89-69E6422E9DD4}" destId="{5AA7C75F-6D5C-4739-AC77-F32DAB2A9C9C}" srcOrd="1" destOrd="0" presId="urn:microsoft.com/office/officeart/2018/2/layout/IconVerticalSolidList"/>
    <dgm:cxn modelId="{F99E174F-0122-44FB-A13B-1138A95876AF}" type="presParOf" srcId="{07D97E3D-F97A-4769-9E89-69E6422E9DD4}" destId="{9D29639A-1A61-42A7-9CD5-A2F216D15385}" srcOrd="2" destOrd="0" presId="urn:microsoft.com/office/officeart/2018/2/layout/IconVerticalSolidList"/>
    <dgm:cxn modelId="{285698F5-CA32-4C1D-8C47-759B95F81068}" type="presParOf" srcId="{07D97E3D-F97A-4769-9E89-69E6422E9DD4}" destId="{C3231001-B23B-4676-BCC0-D802E694C6C6}" srcOrd="3" destOrd="0" presId="urn:microsoft.com/office/officeart/2018/2/layout/IconVerticalSolidList"/>
    <dgm:cxn modelId="{1CC31FA2-08D9-45E5-B5C2-41DB1F113E58}" type="presParOf" srcId="{E51FE968-903D-4E54-A907-304707291C5E}" destId="{C6281FD4-5F51-4448-B73F-A22FC1BF8456}" srcOrd="3" destOrd="0" presId="urn:microsoft.com/office/officeart/2018/2/layout/IconVerticalSolidList"/>
    <dgm:cxn modelId="{C63986A0-E161-43E6-B081-117CB886505C}" type="presParOf" srcId="{E51FE968-903D-4E54-A907-304707291C5E}" destId="{15024FEF-AD0C-4BE2-A40E-54AB5997D334}" srcOrd="4" destOrd="0" presId="urn:microsoft.com/office/officeart/2018/2/layout/IconVerticalSolidList"/>
    <dgm:cxn modelId="{6FD4B25D-E746-46F0-80AA-4244AEC20001}" type="presParOf" srcId="{15024FEF-AD0C-4BE2-A40E-54AB5997D334}" destId="{77313CD2-84C4-4222-B740-E9715F222763}" srcOrd="0" destOrd="0" presId="urn:microsoft.com/office/officeart/2018/2/layout/IconVerticalSolidList"/>
    <dgm:cxn modelId="{EA4EA972-2234-4211-B3C4-5591C1FB1958}" type="presParOf" srcId="{15024FEF-AD0C-4BE2-A40E-54AB5997D334}" destId="{69A63777-C86D-42C2-856D-834638D5595A}" srcOrd="1" destOrd="0" presId="urn:microsoft.com/office/officeart/2018/2/layout/IconVerticalSolidList"/>
    <dgm:cxn modelId="{C19C8309-4084-49A3-B9C3-361226B6D634}" type="presParOf" srcId="{15024FEF-AD0C-4BE2-A40E-54AB5997D334}" destId="{EDF2D4F2-2C84-4F78-9366-A13F6CAE3F31}" srcOrd="2" destOrd="0" presId="urn:microsoft.com/office/officeart/2018/2/layout/IconVerticalSolidList"/>
    <dgm:cxn modelId="{23362A7B-290C-4E5C-A371-9FC26F3AAD09}" type="presParOf" srcId="{15024FEF-AD0C-4BE2-A40E-54AB5997D334}" destId="{26BF8162-F4F6-4543-966A-1C5894A63FB0}" srcOrd="3" destOrd="0" presId="urn:microsoft.com/office/officeart/2018/2/layout/IconVerticalSolidList"/>
    <dgm:cxn modelId="{66CF03B0-9ABA-492C-A291-D7FE683F374E}" type="presParOf" srcId="{E51FE968-903D-4E54-A907-304707291C5E}" destId="{472A6BA7-39A6-41AA-98D1-F07BDB559291}" srcOrd="5" destOrd="0" presId="urn:microsoft.com/office/officeart/2018/2/layout/IconVerticalSolidList"/>
    <dgm:cxn modelId="{E10D148F-796D-438D-B9BF-FC4E66FEC2E8}" type="presParOf" srcId="{E51FE968-903D-4E54-A907-304707291C5E}" destId="{D494F7DA-84C6-48F3-AD6F-5700740B83EE}" srcOrd="6" destOrd="0" presId="urn:microsoft.com/office/officeart/2018/2/layout/IconVerticalSolidList"/>
    <dgm:cxn modelId="{F1D3D534-57E8-4651-B802-ADB4D011963B}" type="presParOf" srcId="{D494F7DA-84C6-48F3-AD6F-5700740B83EE}" destId="{1AB3FD30-7500-413E-B158-3D66DD3A07A4}" srcOrd="0" destOrd="0" presId="urn:microsoft.com/office/officeart/2018/2/layout/IconVerticalSolidList"/>
    <dgm:cxn modelId="{C517DA2D-2F7F-4FE0-9FE6-D8B038C539C8}" type="presParOf" srcId="{D494F7DA-84C6-48F3-AD6F-5700740B83EE}" destId="{EB296DE7-BC4E-4A36-A237-E3F8937FCE87}" srcOrd="1" destOrd="0" presId="urn:microsoft.com/office/officeart/2018/2/layout/IconVerticalSolidList"/>
    <dgm:cxn modelId="{2A543489-550C-43E2-8625-8EF9050133E1}" type="presParOf" srcId="{D494F7DA-84C6-48F3-AD6F-5700740B83EE}" destId="{971CC9C0-9226-4A68-86B6-7A53830B45FA}" srcOrd="2" destOrd="0" presId="urn:microsoft.com/office/officeart/2018/2/layout/IconVerticalSolidList"/>
    <dgm:cxn modelId="{29DE6852-0A5B-45D4-8EA1-568F23632DC9}" type="presParOf" srcId="{D494F7DA-84C6-48F3-AD6F-5700740B83EE}" destId="{9131A819-6B93-4355-867B-1CDFF300DB46}" srcOrd="3" destOrd="0" presId="urn:microsoft.com/office/officeart/2018/2/layout/IconVerticalSolidList"/>
    <dgm:cxn modelId="{A4539B46-7F77-4058-97A0-50A9469B2359}" type="presParOf" srcId="{E51FE968-903D-4E54-A907-304707291C5E}" destId="{5BD2C8E1-CC48-4BC5-80C1-D75F56D863D3}" srcOrd="7" destOrd="0" presId="urn:microsoft.com/office/officeart/2018/2/layout/IconVerticalSolidList"/>
    <dgm:cxn modelId="{CAA0E16D-7793-4373-B25E-AF42CBF0ED4B}" type="presParOf" srcId="{E51FE968-903D-4E54-A907-304707291C5E}" destId="{A225A19C-C7CF-4E98-AD44-DED94E0C3F80}" srcOrd="8" destOrd="0" presId="urn:microsoft.com/office/officeart/2018/2/layout/IconVerticalSolidList"/>
    <dgm:cxn modelId="{D27114B4-FF3D-4837-BAA7-54C84B1BEC24}" type="presParOf" srcId="{A225A19C-C7CF-4E98-AD44-DED94E0C3F80}" destId="{222A7A53-F869-45F0-BBF5-CFCBE44BD344}" srcOrd="0" destOrd="0" presId="urn:microsoft.com/office/officeart/2018/2/layout/IconVerticalSolidList"/>
    <dgm:cxn modelId="{2210844D-B926-4A83-9DB0-84BDCED92015}" type="presParOf" srcId="{A225A19C-C7CF-4E98-AD44-DED94E0C3F80}" destId="{B5DCA20E-7C1B-4692-90E5-2C1CFAC38015}" srcOrd="1" destOrd="0" presId="urn:microsoft.com/office/officeart/2018/2/layout/IconVerticalSolidList"/>
    <dgm:cxn modelId="{CE279274-08DC-40D6-8334-776C735853C1}" type="presParOf" srcId="{A225A19C-C7CF-4E98-AD44-DED94E0C3F80}" destId="{5ADD5A7D-B135-4227-A17E-81A6CC0640DE}" srcOrd="2" destOrd="0" presId="urn:microsoft.com/office/officeart/2018/2/layout/IconVerticalSolidList"/>
    <dgm:cxn modelId="{06B4DCA7-3B26-4BA3-A526-9EE0CFBBBA19}" type="presParOf" srcId="{A225A19C-C7CF-4E98-AD44-DED94E0C3F80}" destId="{CDD7E7B0-B447-4B8F-959E-6EA782340F3E}" srcOrd="3" destOrd="0" presId="urn:microsoft.com/office/officeart/2018/2/layout/IconVerticalSolidList"/>
    <dgm:cxn modelId="{779B8F3E-C273-470A-83A5-EA5E054D91CF}" type="presParOf" srcId="{E51FE968-903D-4E54-A907-304707291C5E}" destId="{190F0203-E884-42BE-874B-FB8A76E7C167}" srcOrd="9" destOrd="0" presId="urn:microsoft.com/office/officeart/2018/2/layout/IconVerticalSolidList"/>
    <dgm:cxn modelId="{9D6BAC21-0248-4653-8D0B-882F0F7A79E5}" type="presParOf" srcId="{E51FE968-903D-4E54-A907-304707291C5E}" destId="{0CF0EF4C-1CF9-40B0-A16E-7B04C22E23A0}" srcOrd="10" destOrd="0" presId="urn:microsoft.com/office/officeart/2018/2/layout/IconVerticalSolidList"/>
    <dgm:cxn modelId="{B7D43B2E-4310-46AD-9F26-F9EC900C0900}" type="presParOf" srcId="{0CF0EF4C-1CF9-40B0-A16E-7B04C22E23A0}" destId="{95697B57-C402-46FD-B3A8-E2C640594FDC}" srcOrd="0" destOrd="0" presId="urn:microsoft.com/office/officeart/2018/2/layout/IconVerticalSolidList"/>
    <dgm:cxn modelId="{18B63DE9-4CE0-48DC-8B69-72BAF213B962}" type="presParOf" srcId="{0CF0EF4C-1CF9-40B0-A16E-7B04C22E23A0}" destId="{B022D968-1ADB-48E3-B54B-14F8F57EDB7C}" srcOrd="1" destOrd="0" presId="urn:microsoft.com/office/officeart/2018/2/layout/IconVerticalSolidList"/>
    <dgm:cxn modelId="{2312723E-46E7-4E6A-B1B6-44E732E346F0}" type="presParOf" srcId="{0CF0EF4C-1CF9-40B0-A16E-7B04C22E23A0}" destId="{9D231055-B33F-41C7-9126-04A55F611280}" srcOrd="2" destOrd="0" presId="urn:microsoft.com/office/officeart/2018/2/layout/IconVerticalSolidList"/>
    <dgm:cxn modelId="{515B0ED4-8BCB-4865-8F21-642389AD122F}" type="presParOf" srcId="{0CF0EF4C-1CF9-40B0-A16E-7B04C22E23A0}" destId="{D8C24DAC-4D3E-4C46-B3E0-8BE45A431E9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0DF762-74E4-4E60-BE76-40376FFA277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4320DF6-7873-4012-AA9A-4458A59FB821}">
      <dgm:prSet/>
      <dgm:spPr/>
      <dgm:t>
        <a:bodyPr/>
        <a:lstStyle/>
        <a:p>
          <a:r>
            <a:rPr lang="en-US" dirty="0"/>
            <a:t>In July 2017, CSM along with 9 NYC parents &amp; AQE filed a complaint with the State Education Commissioner to demand they enforce the C4E and require NYC to lower class size.</a:t>
          </a:r>
        </a:p>
      </dgm:t>
    </dgm:pt>
    <dgm:pt modelId="{16258052-240D-42BB-95B9-B13C6E3FD14B}" type="parTrans" cxnId="{CF1EC888-EC4A-4D91-8C0F-D82824DED552}">
      <dgm:prSet/>
      <dgm:spPr/>
      <dgm:t>
        <a:bodyPr/>
        <a:lstStyle/>
        <a:p>
          <a:endParaRPr lang="en-US"/>
        </a:p>
      </dgm:t>
    </dgm:pt>
    <dgm:pt modelId="{E0A8B5F4-56AE-4234-A54F-7C67F0A38143}" type="sibTrans" cxnId="{CF1EC888-EC4A-4D91-8C0F-D82824DED552}">
      <dgm:prSet/>
      <dgm:spPr/>
      <dgm:t>
        <a:bodyPr/>
        <a:lstStyle/>
        <a:p>
          <a:endParaRPr lang="en-US"/>
        </a:p>
      </dgm:t>
    </dgm:pt>
    <dgm:pt modelId="{1BFAA202-38D8-4CEF-870F-F88891CE0520}">
      <dgm:prSet/>
      <dgm:spPr/>
      <dgm:t>
        <a:bodyPr/>
        <a:lstStyle/>
        <a:p>
          <a:r>
            <a:rPr lang="en-US" dirty="0"/>
            <a:t>In April 2018, after the Commissioner ruled against us, so we followed up with a lawsuit vs. the city and the state in the NYS Supreme Court.</a:t>
          </a:r>
        </a:p>
      </dgm:t>
    </dgm:pt>
    <dgm:pt modelId="{63CCE56C-1CAC-40F9-BDB6-4689BFFE63CF}" type="parTrans" cxnId="{B663AA28-4FCC-49F5-BA77-1D06E1A77BEC}">
      <dgm:prSet/>
      <dgm:spPr/>
      <dgm:t>
        <a:bodyPr/>
        <a:lstStyle/>
        <a:p>
          <a:endParaRPr lang="en-US"/>
        </a:p>
      </dgm:t>
    </dgm:pt>
    <dgm:pt modelId="{82483269-1352-482A-8CD9-E97A30536A1F}" type="sibTrans" cxnId="{B663AA28-4FCC-49F5-BA77-1D06E1A77BEC}">
      <dgm:prSet/>
      <dgm:spPr/>
      <dgm:t>
        <a:bodyPr/>
        <a:lstStyle/>
        <a:p>
          <a:endParaRPr lang="en-US"/>
        </a:p>
      </dgm:t>
    </dgm:pt>
    <dgm:pt modelId="{D71C2392-78F8-440B-91B6-63AE43CC263E}">
      <dgm:prSet/>
      <dgm:spPr/>
      <dgm:t>
        <a:bodyPr/>
        <a:lstStyle/>
        <a:p>
          <a:r>
            <a:rPr lang="en-US" dirty="0"/>
            <a:t>Though Judge Henry </a:t>
          </a:r>
          <a:r>
            <a:rPr lang="en-US" dirty="0" err="1"/>
            <a:t>Zwack</a:t>
          </a:r>
          <a:r>
            <a:rPr lang="en-US" dirty="0"/>
            <a:t> ruled that the Commissioner’s decision to allow NYC to increase class size should be given deference, we appealed the case to the Appellate Court in May 2019.</a:t>
          </a:r>
        </a:p>
      </dgm:t>
    </dgm:pt>
    <dgm:pt modelId="{DD9471A7-2802-4C18-B977-2DA711E64E37}" type="parTrans" cxnId="{6EFE4138-6F88-4D6B-BAD0-FEB37B937CD8}">
      <dgm:prSet/>
      <dgm:spPr/>
      <dgm:t>
        <a:bodyPr/>
        <a:lstStyle/>
        <a:p>
          <a:endParaRPr lang="en-US"/>
        </a:p>
      </dgm:t>
    </dgm:pt>
    <dgm:pt modelId="{7F7217D9-21BA-46A2-AF5F-46F6AC859C88}" type="sibTrans" cxnId="{6EFE4138-6F88-4D6B-BAD0-FEB37B937CD8}">
      <dgm:prSet/>
      <dgm:spPr/>
      <dgm:t>
        <a:bodyPr/>
        <a:lstStyle/>
        <a:p>
          <a:endParaRPr lang="en-US"/>
        </a:p>
      </dgm:t>
    </dgm:pt>
    <dgm:pt modelId="{C7CA028F-CEC3-4E4B-92EB-640DE062577B}">
      <dgm:prSet/>
      <dgm:spPr/>
      <dgm:t>
        <a:bodyPr/>
        <a:lstStyle/>
        <a:p>
          <a:r>
            <a:rPr lang="en-US" dirty="0"/>
            <a:t>Hearings will be held at the NY Appellate Court in Albany in January 2020.  </a:t>
          </a:r>
        </a:p>
      </dgm:t>
    </dgm:pt>
    <dgm:pt modelId="{B10D16D8-7754-47DD-B8FA-3E098DDD777A}" type="parTrans" cxnId="{40431CDA-73E5-4743-9AA6-A6E5B645D498}">
      <dgm:prSet/>
      <dgm:spPr/>
      <dgm:t>
        <a:bodyPr/>
        <a:lstStyle/>
        <a:p>
          <a:endParaRPr lang="en-US"/>
        </a:p>
      </dgm:t>
    </dgm:pt>
    <dgm:pt modelId="{7F926EB8-098F-42D1-B245-D7114A5FE9C2}" type="sibTrans" cxnId="{40431CDA-73E5-4743-9AA6-A6E5B645D498}">
      <dgm:prSet/>
      <dgm:spPr/>
      <dgm:t>
        <a:bodyPr/>
        <a:lstStyle/>
        <a:p>
          <a:endParaRPr lang="en-US"/>
        </a:p>
      </dgm:t>
    </dgm:pt>
    <dgm:pt modelId="{6992014C-3B83-47B8-BC57-FE227A94BA47}" type="pres">
      <dgm:prSet presAssocID="{720DF762-74E4-4E60-BE76-40376FFA2773}" presName="root" presStyleCnt="0">
        <dgm:presLayoutVars>
          <dgm:dir/>
          <dgm:resizeHandles val="exact"/>
        </dgm:presLayoutVars>
      </dgm:prSet>
      <dgm:spPr/>
    </dgm:pt>
    <dgm:pt modelId="{E3FEDE26-5327-4731-8729-5C82CA95D750}" type="pres">
      <dgm:prSet presAssocID="{B4320DF6-7873-4012-AA9A-4458A59FB821}" presName="compNode" presStyleCnt="0"/>
      <dgm:spPr/>
    </dgm:pt>
    <dgm:pt modelId="{E045A96A-2554-4A7D-9005-91C29BE6282D}" type="pres">
      <dgm:prSet presAssocID="{B4320DF6-7873-4012-AA9A-4458A59FB821}" presName="bgRect" presStyleLbl="bgShp" presStyleIdx="0" presStyleCnt="4"/>
      <dgm:spPr/>
    </dgm:pt>
    <dgm:pt modelId="{2006323D-D1C9-4222-8D11-18763A4F7C2E}" type="pres">
      <dgm:prSet presAssocID="{B4320DF6-7873-4012-AA9A-4458A59FB82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uilding"/>
        </a:ext>
      </dgm:extLst>
    </dgm:pt>
    <dgm:pt modelId="{C49C9295-4F51-48BB-A46F-F6F6BB8B87EA}" type="pres">
      <dgm:prSet presAssocID="{B4320DF6-7873-4012-AA9A-4458A59FB821}" presName="spaceRect" presStyleCnt="0"/>
      <dgm:spPr/>
    </dgm:pt>
    <dgm:pt modelId="{43E44D88-87CB-4279-AA2A-1E3A6EC5838A}" type="pres">
      <dgm:prSet presAssocID="{B4320DF6-7873-4012-AA9A-4458A59FB821}" presName="parTx" presStyleLbl="revTx" presStyleIdx="0" presStyleCnt="4">
        <dgm:presLayoutVars>
          <dgm:chMax val="0"/>
          <dgm:chPref val="0"/>
        </dgm:presLayoutVars>
      </dgm:prSet>
      <dgm:spPr/>
    </dgm:pt>
    <dgm:pt modelId="{32C20912-B8C7-457E-AB28-98C2ECD4E768}" type="pres">
      <dgm:prSet presAssocID="{E0A8B5F4-56AE-4234-A54F-7C67F0A38143}" presName="sibTrans" presStyleCnt="0"/>
      <dgm:spPr/>
    </dgm:pt>
    <dgm:pt modelId="{7B270B14-32A7-4B7E-8360-C37DEC67E3C6}" type="pres">
      <dgm:prSet presAssocID="{1BFAA202-38D8-4CEF-870F-F88891CE0520}" presName="compNode" presStyleCnt="0"/>
      <dgm:spPr/>
    </dgm:pt>
    <dgm:pt modelId="{6B39AC2E-1413-4B62-9299-E529EB0A9758}" type="pres">
      <dgm:prSet presAssocID="{1BFAA202-38D8-4CEF-870F-F88891CE0520}" presName="bgRect" presStyleLbl="bgShp" presStyleIdx="1" presStyleCnt="4"/>
      <dgm:spPr/>
    </dgm:pt>
    <dgm:pt modelId="{7C9640F9-0ABC-451B-AD42-5419DD2CA3FE}" type="pres">
      <dgm:prSet presAssocID="{1BFAA202-38D8-4CEF-870F-F88891CE052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ourt"/>
        </a:ext>
      </dgm:extLst>
    </dgm:pt>
    <dgm:pt modelId="{8F39FA3D-16BC-419D-8B85-54C5A470B438}" type="pres">
      <dgm:prSet presAssocID="{1BFAA202-38D8-4CEF-870F-F88891CE0520}" presName="spaceRect" presStyleCnt="0"/>
      <dgm:spPr/>
    </dgm:pt>
    <dgm:pt modelId="{0A0E8456-F419-4074-AEC9-A6BB59063F3C}" type="pres">
      <dgm:prSet presAssocID="{1BFAA202-38D8-4CEF-870F-F88891CE0520}" presName="parTx" presStyleLbl="revTx" presStyleIdx="1" presStyleCnt="4">
        <dgm:presLayoutVars>
          <dgm:chMax val="0"/>
          <dgm:chPref val="0"/>
        </dgm:presLayoutVars>
      </dgm:prSet>
      <dgm:spPr/>
    </dgm:pt>
    <dgm:pt modelId="{A13B8D1E-DC11-4AC5-93C6-C69FAD045FCA}" type="pres">
      <dgm:prSet presAssocID="{82483269-1352-482A-8CD9-E97A30536A1F}" presName="sibTrans" presStyleCnt="0"/>
      <dgm:spPr/>
    </dgm:pt>
    <dgm:pt modelId="{A0D3A974-CE86-4F82-A084-A8709CCAF90A}" type="pres">
      <dgm:prSet presAssocID="{D71C2392-78F8-440B-91B6-63AE43CC263E}" presName="compNode" presStyleCnt="0"/>
      <dgm:spPr/>
    </dgm:pt>
    <dgm:pt modelId="{F2551013-5881-410D-9A5F-DCB9B40194F1}" type="pres">
      <dgm:prSet presAssocID="{D71C2392-78F8-440B-91B6-63AE43CC263E}" presName="bgRect" presStyleLbl="bgShp" presStyleIdx="2" presStyleCnt="4"/>
      <dgm:spPr/>
    </dgm:pt>
    <dgm:pt modelId="{3F8CD677-75A8-4C0A-9C2D-6384A1C4A088}" type="pres">
      <dgm:prSet presAssocID="{D71C2392-78F8-440B-91B6-63AE43CC263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ecision"/>
        </a:ext>
      </dgm:extLst>
    </dgm:pt>
    <dgm:pt modelId="{9AF4847C-9437-448E-BFB1-8878A9D7ABB6}" type="pres">
      <dgm:prSet presAssocID="{D71C2392-78F8-440B-91B6-63AE43CC263E}" presName="spaceRect" presStyleCnt="0"/>
      <dgm:spPr/>
    </dgm:pt>
    <dgm:pt modelId="{31BE98F1-E4DE-4B25-8D8C-E402A438237A}" type="pres">
      <dgm:prSet presAssocID="{D71C2392-78F8-440B-91B6-63AE43CC263E}" presName="parTx" presStyleLbl="revTx" presStyleIdx="2" presStyleCnt="4">
        <dgm:presLayoutVars>
          <dgm:chMax val="0"/>
          <dgm:chPref val="0"/>
        </dgm:presLayoutVars>
      </dgm:prSet>
      <dgm:spPr/>
    </dgm:pt>
    <dgm:pt modelId="{524C735E-8B1A-4D2D-A01C-30E1855CE4CF}" type="pres">
      <dgm:prSet presAssocID="{7F7217D9-21BA-46A2-AF5F-46F6AC859C88}" presName="sibTrans" presStyleCnt="0"/>
      <dgm:spPr/>
    </dgm:pt>
    <dgm:pt modelId="{5E098BE1-7422-4FF6-AD9B-329A395EBC01}" type="pres">
      <dgm:prSet presAssocID="{C7CA028F-CEC3-4E4B-92EB-640DE062577B}" presName="compNode" presStyleCnt="0"/>
      <dgm:spPr/>
    </dgm:pt>
    <dgm:pt modelId="{293FBFC6-D7FD-4104-BD46-5DC1642DBBEC}" type="pres">
      <dgm:prSet presAssocID="{C7CA028F-CEC3-4E4B-92EB-640DE062577B}" presName="bgRect" presStyleLbl="bgShp" presStyleIdx="3" presStyleCnt="4"/>
      <dgm:spPr/>
    </dgm:pt>
    <dgm:pt modelId="{3BDCDEEE-2C92-4849-BE86-DC64BAD990A5}" type="pres">
      <dgm:prSet presAssocID="{C7CA028F-CEC3-4E4B-92EB-640DE062577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Scales of justice"/>
        </a:ext>
      </dgm:extLst>
    </dgm:pt>
    <dgm:pt modelId="{812CAA13-09D1-4F91-B675-2BC520D35583}" type="pres">
      <dgm:prSet presAssocID="{C7CA028F-CEC3-4E4B-92EB-640DE062577B}" presName="spaceRect" presStyleCnt="0"/>
      <dgm:spPr/>
    </dgm:pt>
    <dgm:pt modelId="{9DD915D1-046E-4E0C-A223-8310EB89DA55}" type="pres">
      <dgm:prSet presAssocID="{C7CA028F-CEC3-4E4B-92EB-640DE062577B}" presName="parTx" presStyleLbl="revTx" presStyleIdx="3" presStyleCnt="4">
        <dgm:presLayoutVars>
          <dgm:chMax val="0"/>
          <dgm:chPref val="0"/>
        </dgm:presLayoutVars>
      </dgm:prSet>
      <dgm:spPr/>
    </dgm:pt>
  </dgm:ptLst>
  <dgm:cxnLst>
    <dgm:cxn modelId="{B663AA28-4FCC-49F5-BA77-1D06E1A77BEC}" srcId="{720DF762-74E4-4E60-BE76-40376FFA2773}" destId="{1BFAA202-38D8-4CEF-870F-F88891CE0520}" srcOrd="1" destOrd="0" parTransId="{63CCE56C-1CAC-40F9-BDB6-4689BFFE63CF}" sibTransId="{82483269-1352-482A-8CD9-E97A30536A1F}"/>
    <dgm:cxn modelId="{6EFE4138-6F88-4D6B-BAD0-FEB37B937CD8}" srcId="{720DF762-74E4-4E60-BE76-40376FFA2773}" destId="{D71C2392-78F8-440B-91B6-63AE43CC263E}" srcOrd="2" destOrd="0" parTransId="{DD9471A7-2802-4C18-B977-2DA711E64E37}" sibTransId="{7F7217D9-21BA-46A2-AF5F-46F6AC859C88}"/>
    <dgm:cxn modelId="{74281E67-06EA-4CDA-B9ED-B2F0863E4954}" type="presOf" srcId="{B4320DF6-7873-4012-AA9A-4458A59FB821}" destId="{43E44D88-87CB-4279-AA2A-1E3A6EC5838A}" srcOrd="0" destOrd="0" presId="urn:microsoft.com/office/officeart/2018/2/layout/IconVerticalSolidList"/>
    <dgm:cxn modelId="{D36BC355-7EA9-42E9-B8CB-E5079AA54613}" type="presOf" srcId="{720DF762-74E4-4E60-BE76-40376FFA2773}" destId="{6992014C-3B83-47B8-BC57-FE227A94BA47}" srcOrd="0" destOrd="0" presId="urn:microsoft.com/office/officeart/2018/2/layout/IconVerticalSolidList"/>
    <dgm:cxn modelId="{4DA2D882-8128-4DD7-BBD1-588198A43494}" type="presOf" srcId="{C7CA028F-CEC3-4E4B-92EB-640DE062577B}" destId="{9DD915D1-046E-4E0C-A223-8310EB89DA55}" srcOrd="0" destOrd="0" presId="urn:microsoft.com/office/officeart/2018/2/layout/IconVerticalSolidList"/>
    <dgm:cxn modelId="{52500E88-C8B5-4A24-AF83-A934797C8C24}" type="presOf" srcId="{D71C2392-78F8-440B-91B6-63AE43CC263E}" destId="{31BE98F1-E4DE-4B25-8D8C-E402A438237A}" srcOrd="0" destOrd="0" presId="urn:microsoft.com/office/officeart/2018/2/layout/IconVerticalSolidList"/>
    <dgm:cxn modelId="{CF1EC888-EC4A-4D91-8C0F-D82824DED552}" srcId="{720DF762-74E4-4E60-BE76-40376FFA2773}" destId="{B4320DF6-7873-4012-AA9A-4458A59FB821}" srcOrd="0" destOrd="0" parTransId="{16258052-240D-42BB-95B9-B13C6E3FD14B}" sibTransId="{E0A8B5F4-56AE-4234-A54F-7C67F0A38143}"/>
    <dgm:cxn modelId="{C999A7C9-B327-4D0B-9D4E-0BBCCF9CC1CC}" type="presOf" srcId="{1BFAA202-38D8-4CEF-870F-F88891CE0520}" destId="{0A0E8456-F419-4074-AEC9-A6BB59063F3C}" srcOrd="0" destOrd="0" presId="urn:microsoft.com/office/officeart/2018/2/layout/IconVerticalSolidList"/>
    <dgm:cxn modelId="{40431CDA-73E5-4743-9AA6-A6E5B645D498}" srcId="{720DF762-74E4-4E60-BE76-40376FFA2773}" destId="{C7CA028F-CEC3-4E4B-92EB-640DE062577B}" srcOrd="3" destOrd="0" parTransId="{B10D16D8-7754-47DD-B8FA-3E098DDD777A}" sibTransId="{7F926EB8-098F-42D1-B245-D7114A5FE9C2}"/>
    <dgm:cxn modelId="{08C94B7C-9396-4F45-A296-D24C62A84EDA}" type="presParOf" srcId="{6992014C-3B83-47B8-BC57-FE227A94BA47}" destId="{E3FEDE26-5327-4731-8729-5C82CA95D750}" srcOrd="0" destOrd="0" presId="urn:microsoft.com/office/officeart/2018/2/layout/IconVerticalSolidList"/>
    <dgm:cxn modelId="{8A7C80E0-B4B5-4E69-8869-6E702E148F35}" type="presParOf" srcId="{E3FEDE26-5327-4731-8729-5C82CA95D750}" destId="{E045A96A-2554-4A7D-9005-91C29BE6282D}" srcOrd="0" destOrd="0" presId="urn:microsoft.com/office/officeart/2018/2/layout/IconVerticalSolidList"/>
    <dgm:cxn modelId="{74451211-F9DE-4371-92DF-C98193411555}" type="presParOf" srcId="{E3FEDE26-5327-4731-8729-5C82CA95D750}" destId="{2006323D-D1C9-4222-8D11-18763A4F7C2E}" srcOrd="1" destOrd="0" presId="urn:microsoft.com/office/officeart/2018/2/layout/IconVerticalSolidList"/>
    <dgm:cxn modelId="{0D4661C8-233A-4226-9F05-CDDD74584680}" type="presParOf" srcId="{E3FEDE26-5327-4731-8729-5C82CA95D750}" destId="{C49C9295-4F51-48BB-A46F-F6F6BB8B87EA}" srcOrd="2" destOrd="0" presId="urn:microsoft.com/office/officeart/2018/2/layout/IconVerticalSolidList"/>
    <dgm:cxn modelId="{A7B11986-F239-48DE-BE83-5D28894A2860}" type="presParOf" srcId="{E3FEDE26-5327-4731-8729-5C82CA95D750}" destId="{43E44D88-87CB-4279-AA2A-1E3A6EC5838A}" srcOrd="3" destOrd="0" presId="urn:microsoft.com/office/officeart/2018/2/layout/IconVerticalSolidList"/>
    <dgm:cxn modelId="{2E8487A4-AD6F-4C8A-BFAC-17FD489FF943}" type="presParOf" srcId="{6992014C-3B83-47B8-BC57-FE227A94BA47}" destId="{32C20912-B8C7-457E-AB28-98C2ECD4E768}" srcOrd="1" destOrd="0" presId="urn:microsoft.com/office/officeart/2018/2/layout/IconVerticalSolidList"/>
    <dgm:cxn modelId="{3CA6C6A5-38A0-4036-B7C2-2429C2ED90F8}" type="presParOf" srcId="{6992014C-3B83-47B8-BC57-FE227A94BA47}" destId="{7B270B14-32A7-4B7E-8360-C37DEC67E3C6}" srcOrd="2" destOrd="0" presId="urn:microsoft.com/office/officeart/2018/2/layout/IconVerticalSolidList"/>
    <dgm:cxn modelId="{8FCBD188-D8AF-41C0-96C0-42B70C838521}" type="presParOf" srcId="{7B270B14-32A7-4B7E-8360-C37DEC67E3C6}" destId="{6B39AC2E-1413-4B62-9299-E529EB0A9758}" srcOrd="0" destOrd="0" presId="urn:microsoft.com/office/officeart/2018/2/layout/IconVerticalSolidList"/>
    <dgm:cxn modelId="{08B64776-6CB1-4838-82B6-6E5B437D9999}" type="presParOf" srcId="{7B270B14-32A7-4B7E-8360-C37DEC67E3C6}" destId="{7C9640F9-0ABC-451B-AD42-5419DD2CA3FE}" srcOrd="1" destOrd="0" presId="urn:microsoft.com/office/officeart/2018/2/layout/IconVerticalSolidList"/>
    <dgm:cxn modelId="{A1D25E93-CB4A-42CC-8BD8-CDD0FAA8E86C}" type="presParOf" srcId="{7B270B14-32A7-4B7E-8360-C37DEC67E3C6}" destId="{8F39FA3D-16BC-419D-8B85-54C5A470B438}" srcOrd="2" destOrd="0" presId="urn:microsoft.com/office/officeart/2018/2/layout/IconVerticalSolidList"/>
    <dgm:cxn modelId="{91FF4B27-7042-4B35-BC83-E0A00D50BDB9}" type="presParOf" srcId="{7B270B14-32A7-4B7E-8360-C37DEC67E3C6}" destId="{0A0E8456-F419-4074-AEC9-A6BB59063F3C}" srcOrd="3" destOrd="0" presId="urn:microsoft.com/office/officeart/2018/2/layout/IconVerticalSolidList"/>
    <dgm:cxn modelId="{30534E3A-5344-471E-AA09-936B140DC05F}" type="presParOf" srcId="{6992014C-3B83-47B8-BC57-FE227A94BA47}" destId="{A13B8D1E-DC11-4AC5-93C6-C69FAD045FCA}" srcOrd="3" destOrd="0" presId="urn:microsoft.com/office/officeart/2018/2/layout/IconVerticalSolidList"/>
    <dgm:cxn modelId="{DEEE0D3E-2D5C-4FDD-8EC7-682CFA5858BA}" type="presParOf" srcId="{6992014C-3B83-47B8-BC57-FE227A94BA47}" destId="{A0D3A974-CE86-4F82-A084-A8709CCAF90A}" srcOrd="4" destOrd="0" presId="urn:microsoft.com/office/officeart/2018/2/layout/IconVerticalSolidList"/>
    <dgm:cxn modelId="{9D6ECDA6-55A1-47F4-9A4F-7D3916D1DC2C}" type="presParOf" srcId="{A0D3A974-CE86-4F82-A084-A8709CCAF90A}" destId="{F2551013-5881-410D-9A5F-DCB9B40194F1}" srcOrd="0" destOrd="0" presId="urn:microsoft.com/office/officeart/2018/2/layout/IconVerticalSolidList"/>
    <dgm:cxn modelId="{128EDEB1-EAAD-41E6-B1BA-571FABA8A419}" type="presParOf" srcId="{A0D3A974-CE86-4F82-A084-A8709CCAF90A}" destId="{3F8CD677-75A8-4C0A-9C2D-6384A1C4A088}" srcOrd="1" destOrd="0" presId="urn:microsoft.com/office/officeart/2018/2/layout/IconVerticalSolidList"/>
    <dgm:cxn modelId="{936B9FA8-7533-43FE-90F3-4D656B410AF0}" type="presParOf" srcId="{A0D3A974-CE86-4F82-A084-A8709CCAF90A}" destId="{9AF4847C-9437-448E-BFB1-8878A9D7ABB6}" srcOrd="2" destOrd="0" presId="urn:microsoft.com/office/officeart/2018/2/layout/IconVerticalSolidList"/>
    <dgm:cxn modelId="{89358424-E38F-4A2E-88B4-E953A5F5121C}" type="presParOf" srcId="{A0D3A974-CE86-4F82-A084-A8709CCAF90A}" destId="{31BE98F1-E4DE-4B25-8D8C-E402A438237A}" srcOrd="3" destOrd="0" presId="urn:microsoft.com/office/officeart/2018/2/layout/IconVerticalSolidList"/>
    <dgm:cxn modelId="{8D97E420-60F5-45A9-BAE5-CB28FE3112B8}" type="presParOf" srcId="{6992014C-3B83-47B8-BC57-FE227A94BA47}" destId="{524C735E-8B1A-4D2D-A01C-30E1855CE4CF}" srcOrd="5" destOrd="0" presId="urn:microsoft.com/office/officeart/2018/2/layout/IconVerticalSolidList"/>
    <dgm:cxn modelId="{2122C41C-AE9C-4D8F-A188-D8BB126F9106}" type="presParOf" srcId="{6992014C-3B83-47B8-BC57-FE227A94BA47}" destId="{5E098BE1-7422-4FF6-AD9B-329A395EBC01}" srcOrd="6" destOrd="0" presId="urn:microsoft.com/office/officeart/2018/2/layout/IconVerticalSolidList"/>
    <dgm:cxn modelId="{C4AC44FC-6A35-4C84-9242-A63BEF5D2B5F}" type="presParOf" srcId="{5E098BE1-7422-4FF6-AD9B-329A395EBC01}" destId="{293FBFC6-D7FD-4104-BD46-5DC1642DBBEC}" srcOrd="0" destOrd="0" presId="urn:microsoft.com/office/officeart/2018/2/layout/IconVerticalSolidList"/>
    <dgm:cxn modelId="{57867F00-ECED-4A16-B042-E1E43AA01A6D}" type="presParOf" srcId="{5E098BE1-7422-4FF6-AD9B-329A395EBC01}" destId="{3BDCDEEE-2C92-4849-BE86-DC64BAD990A5}" srcOrd="1" destOrd="0" presId="urn:microsoft.com/office/officeart/2018/2/layout/IconVerticalSolidList"/>
    <dgm:cxn modelId="{294688BC-F513-46A2-A8F2-EBE35E5BCF6B}" type="presParOf" srcId="{5E098BE1-7422-4FF6-AD9B-329A395EBC01}" destId="{812CAA13-09D1-4F91-B675-2BC520D35583}" srcOrd="2" destOrd="0" presId="urn:microsoft.com/office/officeart/2018/2/layout/IconVerticalSolidList"/>
    <dgm:cxn modelId="{3A1E2781-8D8F-486D-A089-6FED1A6FDD47}" type="presParOf" srcId="{5E098BE1-7422-4FF6-AD9B-329A395EBC01}" destId="{9DD915D1-046E-4E0C-A223-8310EB89DA5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5CDBAA-3EE8-42EC-B2F2-0A1DED8FEEC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0B590D5-EF1A-464D-A919-E38F10BDF664}">
      <dgm:prSet/>
      <dgm:spPr/>
      <dgm:t>
        <a:bodyPr/>
        <a:lstStyle/>
        <a:p>
          <a:r>
            <a:rPr lang="en-US" b="1"/>
            <a:t>NYC is the only district in the state and the country with this legal obligation.</a:t>
          </a:r>
          <a:endParaRPr lang="en-US"/>
        </a:p>
      </dgm:t>
    </dgm:pt>
    <dgm:pt modelId="{F6A651F4-8FF5-452D-9136-2EEF7AF9F2D1}" type="parTrans" cxnId="{7A06FF7D-3374-40A1-94A2-5FFCC71D2400}">
      <dgm:prSet/>
      <dgm:spPr/>
      <dgm:t>
        <a:bodyPr/>
        <a:lstStyle/>
        <a:p>
          <a:endParaRPr lang="en-US"/>
        </a:p>
      </dgm:t>
    </dgm:pt>
    <dgm:pt modelId="{3DEAE2DB-E6A8-45B0-BF8E-40F6D9EEAE16}" type="sibTrans" cxnId="{7A06FF7D-3374-40A1-94A2-5FFCC71D2400}">
      <dgm:prSet/>
      <dgm:spPr/>
      <dgm:t>
        <a:bodyPr/>
        <a:lstStyle/>
        <a:p>
          <a:endParaRPr lang="en-US"/>
        </a:p>
      </dgm:t>
    </dgm:pt>
    <dgm:pt modelId="{AAA50E9B-BDA4-4D32-A2DE-1669BCA442C4}">
      <dgm:prSet/>
      <dgm:spPr/>
      <dgm:t>
        <a:bodyPr/>
        <a:lstStyle/>
        <a:p>
          <a:r>
            <a:rPr lang="en-US" b="1"/>
            <a:t>We found that the cost of leasing private buildings for charters and providing them a per-student subsidy to allow them to rent their own buildings has risen sharply, and was over $100 M last year;</a:t>
          </a:r>
          <a:endParaRPr lang="en-US"/>
        </a:p>
      </dgm:t>
    </dgm:pt>
    <dgm:pt modelId="{0CBF30B5-258C-4050-B05B-37087BFC620D}" type="parTrans" cxnId="{FD4B0EE1-DB23-4992-88DC-ECACC77DECB6}">
      <dgm:prSet/>
      <dgm:spPr/>
      <dgm:t>
        <a:bodyPr/>
        <a:lstStyle/>
        <a:p>
          <a:endParaRPr lang="en-US"/>
        </a:p>
      </dgm:t>
    </dgm:pt>
    <dgm:pt modelId="{56A7A091-E4E0-489E-80BB-C79F1E9B279B}" type="sibTrans" cxnId="{FD4B0EE1-DB23-4992-88DC-ECACC77DECB6}">
      <dgm:prSet/>
      <dgm:spPr/>
      <dgm:t>
        <a:bodyPr/>
        <a:lstStyle/>
        <a:p>
          <a:endParaRPr lang="en-US"/>
        </a:p>
      </dgm:t>
    </dgm:pt>
    <dgm:pt modelId="{80686367-1811-4A43-BBBF-3FD163A7BF17}">
      <dgm:prSet/>
      <dgm:spPr/>
      <dgm:t>
        <a:bodyPr/>
        <a:lstStyle/>
        <a:p>
          <a:r>
            <a:rPr lang="en-US" b="1"/>
            <a:t>This annual amount if used to finance the school capital plan could fund a 50% increase in school seats to be built to relieve overcrowding.</a:t>
          </a:r>
          <a:endParaRPr lang="en-US"/>
        </a:p>
      </dgm:t>
    </dgm:pt>
    <dgm:pt modelId="{287D6A4A-A472-4E56-BC25-0EEDFA5086E2}" type="parTrans" cxnId="{FA79EF49-9E41-4C52-8596-1BD87150C6E0}">
      <dgm:prSet/>
      <dgm:spPr/>
      <dgm:t>
        <a:bodyPr/>
        <a:lstStyle/>
        <a:p>
          <a:endParaRPr lang="en-US"/>
        </a:p>
      </dgm:t>
    </dgm:pt>
    <dgm:pt modelId="{8BADF21B-7583-46E3-BA9B-92AE776AC07D}" type="sibTrans" cxnId="{FA79EF49-9E41-4C52-8596-1BD87150C6E0}">
      <dgm:prSet/>
      <dgm:spPr/>
      <dgm:t>
        <a:bodyPr/>
        <a:lstStyle/>
        <a:p>
          <a:endParaRPr lang="en-US"/>
        </a:p>
      </dgm:t>
    </dgm:pt>
    <dgm:pt modelId="{2CCC40A4-8583-472F-AFF4-886CF9D466AD}" type="pres">
      <dgm:prSet presAssocID="{BB5CDBAA-3EE8-42EC-B2F2-0A1DED8FEEC4}" presName="root" presStyleCnt="0">
        <dgm:presLayoutVars>
          <dgm:dir/>
          <dgm:resizeHandles val="exact"/>
        </dgm:presLayoutVars>
      </dgm:prSet>
      <dgm:spPr/>
    </dgm:pt>
    <dgm:pt modelId="{11BE8FDF-08B6-425C-9BAF-352077A423AE}" type="pres">
      <dgm:prSet presAssocID="{40B590D5-EF1A-464D-A919-E38F10BDF664}" presName="compNode" presStyleCnt="0"/>
      <dgm:spPr/>
    </dgm:pt>
    <dgm:pt modelId="{36EF14C3-7B06-4DA2-9D8E-E11209AA10F8}" type="pres">
      <dgm:prSet presAssocID="{40B590D5-EF1A-464D-A919-E38F10BDF664}" presName="bgRect" presStyleLbl="bgShp" presStyleIdx="0" presStyleCnt="3"/>
      <dgm:spPr/>
    </dgm:pt>
    <dgm:pt modelId="{ADBDB288-1DEF-4A4D-9E87-F8437E9F5D50}" type="pres">
      <dgm:prSet presAssocID="{40B590D5-EF1A-464D-A919-E38F10BDF66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k"/>
        </a:ext>
      </dgm:extLst>
    </dgm:pt>
    <dgm:pt modelId="{F3D79986-1F0E-4187-990F-14B6DEBB907D}" type="pres">
      <dgm:prSet presAssocID="{40B590D5-EF1A-464D-A919-E38F10BDF664}" presName="spaceRect" presStyleCnt="0"/>
      <dgm:spPr/>
    </dgm:pt>
    <dgm:pt modelId="{CDC16168-1B95-4EE1-81D4-E0A7B8CC7370}" type="pres">
      <dgm:prSet presAssocID="{40B590D5-EF1A-464D-A919-E38F10BDF664}" presName="parTx" presStyleLbl="revTx" presStyleIdx="0" presStyleCnt="3">
        <dgm:presLayoutVars>
          <dgm:chMax val="0"/>
          <dgm:chPref val="0"/>
        </dgm:presLayoutVars>
      </dgm:prSet>
      <dgm:spPr/>
    </dgm:pt>
    <dgm:pt modelId="{6F392369-E8F9-451E-9BF6-209BBE7D9B6D}" type="pres">
      <dgm:prSet presAssocID="{3DEAE2DB-E6A8-45B0-BF8E-40F6D9EEAE16}" presName="sibTrans" presStyleCnt="0"/>
      <dgm:spPr/>
    </dgm:pt>
    <dgm:pt modelId="{8F263512-FD4D-48AA-9DE7-A971EECEC92A}" type="pres">
      <dgm:prSet presAssocID="{AAA50E9B-BDA4-4D32-A2DE-1669BCA442C4}" presName="compNode" presStyleCnt="0"/>
      <dgm:spPr/>
    </dgm:pt>
    <dgm:pt modelId="{7C377FC9-9202-482D-8FB3-A80FC2B3B868}" type="pres">
      <dgm:prSet presAssocID="{AAA50E9B-BDA4-4D32-A2DE-1669BCA442C4}" presName="bgRect" presStyleLbl="bgShp" presStyleIdx="1" presStyleCnt="3"/>
      <dgm:spPr/>
    </dgm:pt>
    <dgm:pt modelId="{9F3FCC18-ED7F-47B7-91CF-73C10287F7AB}" type="pres">
      <dgm:prSet presAssocID="{AAA50E9B-BDA4-4D32-A2DE-1669BCA442C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ABCECCE3-3857-419C-AFF3-638128AF2152}" type="pres">
      <dgm:prSet presAssocID="{AAA50E9B-BDA4-4D32-A2DE-1669BCA442C4}" presName="spaceRect" presStyleCnt="0"/>
      <dgm:spPr/>
    </dgm:pt>
    <dgm:pt modelId="{569B415A-DFD1-46AB-9F8C-ADF96051B998}" type="pres">
      <dgm:prSet presAssocID="{AAA50E9B-BDA4-4D32-A2DE-1669BCA442C4}" presName="parTx" presStyleLbl="revTx" presStyleIdx="1" presStyleCnt="3">
        <dgm:presLayoutVars>
          <dgm:chMax val="0"/>
          <dgm:chPref val="0"/>
        </dgm:presLayoutVars>
      </dgm:prSet>
      <dgm:spPr/>
    </dgm:pt>
    <dgm:pt modelId="{055BCD21-F2A6-43C4-948A-7825F8C9BD36}" type="pres">
      <dgm:prSet presAssocID="{56A7A091-E4E0-489E-80BB-C79F1E9B279B}" presName="sibTrans" presStyleCnt="0"/>
      <dgm:spPr/>
    </dgm:pt>
    <dgm:pt modelId="{581EB5CD-52F2-49B7-93F3-75D47127BCD8}" type="pres">
      <dgm:prSet presAssocID="{80686367-1811-4A43-BBBF-3FD163A7BF17}" presName="compNode" presStyleCnt="0"/>
      <dgm:spPr/>
    </dgm:pt>
    <dgm:pt modelId="{AF01C59E-E92A-423F-9A43-AA218362040F}" type="pres">
      <dgm:prSet presAssocID="{80686367-1811-4A43-BBBF-3FD163A7BF17}" presName="bgRect" presStyleLbl="bgShp" presStyleIdx="2" presStyleCnt="3"/>
      <dgm:spPr/>
    </dgm:pt>
    <dgm:pt modelId="{4E4D4A0B-FE0C-4A43-AFEF-E8147931072B}" type="pres">
      <dgm:prSet presAssocID="{80686367-1811-4A43-BBBF-3FD163A7BF1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choolhouse"/>
        </a:ext>
      </dgm:extLst>
    </dgm:pt>
    <dgm:pt modelId="{8BBC6CA9-2E32-4221-9D83-2A65E4D300CC}" type="pres">
      <dgm:prSet presAssocID="{80686367-1811-4A43-BBBF-3FD163A7BF17}" presName="spaceRect" presStyleCnt="0"/>
      <dgm:spPr/>
    </dgm:pt>
    <dgm:pt modelId="{C6DC682B-9E12-48F1-9436-F8078E439779}" type="pres">
      <dgm:prSet presAssocID="{80686367-1811-4A43-BBBF-3FD163A7BF17}" presName="parTx" presStyleLbl="revTx" presStyleIdx="2" presStyleCnt="3">
        <dgm:presLayoutVars>
          <dgm:chMax val="0"/>
          <dgm:chPref val="0"/>
        </dgm:presLayoutVars>
      </dgm:prSet>
      <dgm:spPr/>
    </dgm:pt>
  </dgm:ptLst>
  <dgm:cxnLst>
    <dgm:cxn modelId="{73BA7912-2ED5-46EE-836D-0759E45AFA86}" type="presOf" srcId="{80686367-1811-4A43-BBBF-3FD163A7BF17}" destId="{C6DC682B-9E12-48F1-9436-F8078E439779}" srcOrd="0" destOrd="0" presId="urn:microsoft.com/office/officeart/2018/2/layout/IconVerticalSolidList"/>
    <dgm:cxn modelId="{99500431-C1D1-4954-B932-02C8EAA14C42}" type="presOf" srcId="{BB5CDBAA-3EE8-42EC-B2F2-0A1DED8FEEC4}" destId="{2CCC40A4-8583-472F-AFF4-886CF9D466AD}" srcOrd="0" destOrd="0" presId="urn:microsoft.com/office/officeart/2018/2/layout/IconVerticalSolidList"/>
    <dgm:cxn modelId="{FA79EF49-9E41-4C52-8596-1BD87150C6E0}" srcId="{BB5CDBAA-3EE8-42EC-B2F2-0A1DED8FEEC4}" destId="{80686367-1811-4A43-BBBF-3FD163A7BF17}" srcOrd="2" destOrd="0" parTransId="{287D6A4A-A472-4E56-BC25-0EEDFA5086E2}" sibTransId="{8BADF21B-7583-46E3-BA9B-92AE776AC07D}"/>
    <dgm:cxn modelId="{7A06FF7D-3374-40A1-94A2-5FFCC71D2400}" srcId="{BB5CDBAA-3EE8-42EC-B2F2-0A1DED8FEEC4}" destId="{40B590D5-EF1A-464D-A919-E38F10BDF664}" srcOrd="0" destOrd="0" parTransId="{F6A651F4-8FF5-452D-9136-2EEF7AF9F2D1}" sibTransId="{3DEAE2DB-E6A8-45B0-BF8E-40F6D9EEAE16}"/>
    <dgm:cxn modelId="{8045A59F-BCC2-4323-939A-AAAD6020AA70}" type="presOf" srcId="{40B590D5-EF1A-464D-A919-E38F10BDF664}" destId="{CDC16168-1B95-4EE1-81D4-E0A7B8CC7370}" srcOrd="0" destOrd="0" presId="urn:microsoft.com/office/officeart/2018/2/layout/IconVerticalSolidList"/>
    <dgm:cxn modelId="{7AE80EB9-D9AD-4704-B468-BFB08BF9D2A1}" type="presOf" srcId="{AAA50E9B-BDA4-4D32-A2DE-1669BCA442C4}" destId="{569B415A-DFD1-46AB-9F8C-ADF96051B998}" srcOrd="0" destOrd="0" presId="urn:microsoft.com/office/officeart/2018/2/layout/IconVerticalSolidList"/>
    <dgm:cxn modelId="{FD4B0EE1-DB23-4992-88DC-ECACC77DECB6}" srcId="{BB5CDBAA-3EE8-42EC-B2F2-0A1DED8FEEC4}" destId="{AAA50E9B-BDA4-4D32-A2DE-1669BCA442C4}" srcOrd="1" destOrd="0" parTransId="{0CBF30B5-258C-4050-B05B-37087BFC620D}" sibTransId="{56A7A091-E4E0-489E-80BB-C79F1E9B279B}"/>
    <dgm:cxn modelId="{30BAC240-C665-430F-A0DB-5D6E8F7AB262}" type="presParOf" srcId="{2CCC40A4-8583-472F-AFF4-886CF9D466AD}" destId="{11BE8FDF-08B6-425C-9BAF-352077A423AE}" srcOrd="0" destOrd="0" presId="urn:microsoft.com/office/officeart/2018/2/layout/IconVerticalSolidList"/>
    <dgm:cxn modelId="{A52A70A6-4BA4-4A42-B70E-9DDD579A19A8}" type="presParOf" srcId="{11BE8FDF-08B6-425C-9BAF-352077A423AE}" destId="{36EF14C3-7B06-4DA2-9D8E-E11209AA10F8}" srcOrd="0" destOrd="0" presId="urn:microsoft.com/office/officeart/2018/2/layout/IconVerticalSolidList"/>
    <dgm:cxn modelId="{2100CFB4-74A0-4951-AA72-F5111DA7719F}" type="presParOf" srcId="{11BE8FDF-08B6-425C-9BAF-352077A423AE}" destId="{ADBDB288-1DEF-4A4D-9E87-F8437E9F5D50}" srcOrd="1" destOrd="0" presId="urn:microsoft.com/office/officeart/2018/2/layout/IconVerticalSolidList"/>
    <dgm:cxn modelId="{AC7CFD5F-C2A6-4620-BF80-919FA0DC724E}" type="presParOf" srcId="{11BE8FDF-08B6-425C-9BAF-352077A423AE}" destId="{F3D79986-1F0E-4187-990F-14B6DEBB907D}" srcOrd="2" destOrd="0" presId="urn:microsoft.com/office/officeart/2018/2/layout/IconVerticalSolidList"/>
    <dgm:cxn modelId="{6C59BFE4-6215-459D-AE13-A612D12B3C34}" type="presParOf" srcId="{11BE8FDF-08B6-425C-9BAF-352077A423AE}" destId="{CDC16168-1B95-4EE1-81D4-E0A7B8CC7370}" srcOrd="3" destOrd="0" presId="urn:microsoft.com/office/officeart/2018/2/layout/IconVerticalSolidList"/>
    <dgm:cxn modelId="{6A4C7EF6-27E3-4AB9-ADFB-1156A90C9716}" type="presParOf" srcId="{2CCC40A4-8583-472F-AFF4-886CF9D466AD}" destId="{6F392369-E8F9-451E-9BF6-209BBE7D9B6D}" srcOrd="1" destOrd="0" presId="urn:microsoft.com/office/officeart/2018/2/layout/IconVerticalSolidList"/>
    <dgm:cxn modelId="{89CF9589-FD8B-4FE2-8EDB-EF2D4A13088E}" type="presParOf" srcId="{2CCC40A4-8583-472F-AFF4-886CF9D466AD}" destId="{8F263512-FD4D-48AA-9DE7-A971EECEC92A}" srcOrd="2" destOrd="0" presId="urn:microsoft.com/office/officeart/2018/2/layout/IconVerticalSolidList"/>
    <dgm:cxn modelId="{FFC8DCCB-E50D-4881-9451-53C3DE028258}" type="presParOf" srcId="{8F263512-FD4D-48AA-9DE7-A971EECEC92A}" destId="{7C377FC9-9202-482D-8FB3-A80FC2B3B868}" srcOrd="0" destOrd="0" presId="urn:microsoft.com/office/officeart/2018/2/layout/IconVerticalSolidList"/>
    <dgm:cxn modelId="{D7E9E86C-7FE1-4983-89EB-9DE43E962F18}" type="presParOf" srcId="{8F263512-FD4D-48AA-9DE7-A971EECEC92A}" destId="{9F3FCC18-ED7F-47B7-91CF-73C10287F7AB}" srcOrd="1" destOrd="0" presId="urn:microsoft.com/office/officeart/2018/2/layout/IconVerticalSolidList"/>
    <dgm:cxn modelId="{73914506-BDE3-415B-A2BE-DBBDBDCF58D8}" type="presParOf" srcId="{8F263512-FD4D-48AA-9DE7-A971EECEC92A}" destId="{ABCECCE3-3857-419C-AFF3-638128AF2152}" srcOrd="2" destOrd="0" presId="urn:microsoft.com/office/officeart/2018/2/layout/IconVerticalSolidList"/>
    <dgm:cxn modelId="{20A6A984-D77B-4B2C-A7B2-0BA300A63F9A}" type="presParOf" srcId="{8F263512-FD4D-48AA-9DE7-A971EECEC92A}" destId="{569B415A-DFD1-46AB-9F8C-ADF96051B998}" srcOrd="3" destOrd="0" presId="urn:microsoft.com/office/officeart/2018/2/layout/IconVerticalSolidList"/>
    <dgm:cxn modelId="{E7D10FB3-9B3F-4E91-AFF4-EA983F0F8F56}" type="presParOf" srcId="{2CCC40A4-8583-472F-AFF4-886CF9D466AD}" destId="{055BCD21-F2A6-43C4-948A-7825F8C9BD36}" srcOrd="3" destOrd="0" presId="urn:microsoft.com/office/officeart/2018/2/layout/IconVerticalSolidList"/>
    <dgm:cxn modelId="{63C71E4E-03DE-45E1-92F9-09928C392DD0}" type="presParOf" srcId="{2CCC40A4-8583-472F-AFF4-886CF9D466AD}" destId="{581EB5CD-52F2-49B7-93F3-75D47127BCD8}" srcOrd="4" destOrd="0" presId="urn:microsoft.com/office/officeart/2018/2/layout/IconVerticalSolidList"/>
    <dgm:cxn modelId="{A86BAA9E-AB35-4365-AA66-C9F22EDA4921}" type="presParOf" srcId="{581EB5CD-52F2-49B7-93F3-75D47127BCD8}" destId="{AF01C59E-E92A-423F-9A43-AA218362040F}" srcOrd="0" destOrd="0" presId="urn:microsoft.com/office/officeart/2018/2/layout/IconVerticalSolidList"/>
    <dgm:cxn modelId="{8565F495-9451-4527-AF0B-4AE35C12F2FB}" type="presParOf" srcId="{581EB5CD-52F2-49B7-93F3-75D47127BCD8}" destId="{4E4D4A0B-FE0C-4A43-AFEF-E8147931072B}" srcOrd="1" destOrd="0" presId="urn:microsoft.com/office/officeart/2018/2/layout/IconVerticalSolidList"/>
    <dgm:cxn modelId="{EF0ECC74-93E8-4317-8C67-CE68D0C18AEA}" type="presParOf" srcId="{581EB5CD-52F2-49B7-93F3-75D47127BCD8}" destId="{8BBC6CA9-2E32-4221-9D83-2A65E4D300CC}" srcOrd="2" destOrd="0" presId="urn:microsoft.com/office/officeart/2018/2/layout/IconVerticalSolidList"/>
    <dgm:cxn modelId="{08B4480A-2AC6-439F-9CF8-44958D2878E7}" type="presParOf" srcId="{581EB5CD-52F2-49B7-93F3-75D47127BCD8}" destId="{C6DC682B-9E12-48F1-9436-F8078E43977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07657-E40A-4CCC-8A05-BF2C4D118BD8}">
      <dsp:nvSpPr>
        <dsp:cNvPr id="0" name=""/>
        <dsp:cNvSpPr/>
      </dsp:nvSpPr>
      <dsp:spPr>
        <a:xfrm>
          <a:off x="0" y="1903"/>
          <a:ext cx="6513603" cy="811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9DEC5F-2A4C-4917-9DCB-43447AC298B3}">
      <dsp:nvSpPr>
        <dsp:cNvPr id="0" name=""/>
        <dsp:cNvSpPr/>
      </dsp:nvSpPr>
      <dsp:spPr>
        <a:xfrm>
          <a:off x="255029" y="203685"/>
          <a:ext cx="446191" cy="4461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C932A6-A08D-4ADD-95DB-B08526EAFB01}">
      <dsp:nvSpPr>
        <dsp:cNvPr id="0" name=""/>
        <dsp:cNvSpPr/>
      </dsp:nvSpPr>
      <dsp:spPr>
        <a:xfrm>
          <a:off x="937002" y="1903"/>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US" sz="1900" kern="1200" dirty="0"/>
            <a:t>25 students per class in Kindergarten</a:t>
          </a:r>
        </a:p>
      </dsp:txBody>
      <dsp:txXfrm>
        <a:off x="937002" y="1903"/>
        <a:ext cx="5576601" cy="811257"/>
      </dsp:txXfrm>
    </dsp:sp>
    <dsp:sp modelId="{2ABDF121-3A09-4E2B-A63F-3A01D1CCC257}">
      <dsp:nvSpPr>
        <dsp:cNvPr id="0" name=""/>
        <dsp:cNvSpPr/>
      </dsp:nvSpPr>
      <dsp:spPr>
        <a:xfrm>
          <a:off x="0" y="1015975"/>
          <a:ext cx="6513603" cy="81125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A7C75F-6D5C-4739-AC77-F32DAB2A9C9C}">
      <dsp:nvSpPr>
        <dsp:cNvPr id="0" name=""/>
        <dsp:cNvSpPr/>
      </dsp:nvSpPr>
      <dsp:spPr>
        <a:xfrm>
          <a:off x="245405" y="1198508"/>
          <a:ext cx="446191" cy="4461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231001-B23B-4676-BCC0-D802E694C6C6}">
      <dsp:nvSpPr>
        <dsp:cNvPr id="0" name=""/>
        <dsp:cNvSpPr/>
      </dsp:nvSpPr>
      <dsp:spPr>
        <a:xfrm>
          <a:off x="937002" y="1015975"/>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US" sz="1900" kern="1200" dirty="0"/>
            <a:t>32 students per class in grades 1st-5</a:t>
          </a:r>
          <a:r>
            <a:rPr lang="en-US" sz="1900" kern="1200" baseline="30000" dirty="0"/>
            <a:t>th</a:t>
          </a:r>
          <a:r>
            <a:rPr lang="en-US" sz="1900" kern="1200" dirty="0"/>
            <a:t> grades </a:t>
          </a:r>
        </a:p>
      </dsp:txBody>
      <dsp:txXfrm>
        <a:off x="937002" y="1015975"/>
        <a:ext cx="5576601" cy="811257"/>
      </dsp:txXfrm>
    </dsp:sp>
    <dsp:sp modelId="{77313CD2-84C4-4222-B740-E9715F222763}">
      <dsp:nvSpPr>
        <dsp:cNvPr id="0" name=""/>
        <dsp:cNvSpPr/>
      </dsp:nvSpPr>
      <dsp:spPr>
        <a:xfrm>
          <a:off x="0" y="2030048"/>
          <a:ext cx="6513603" cy="81125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A63777-C86D-42C2-856D-834638D5595A}">
      <dsp:nvSpPr>
        <dsp:cNvPr id="0" name=""/>
        <dsp:cNvSpPr/>
      </dsp:nvSpPr>
      <dsp:spPr>
        <a:xfrm>
          <a:off x="49736" y="2347335"/>
          <a:ext cx="446191" cy="4461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BF8162-F4F6-4543-966A-1C5894A63FB0}">
      <dsp:nvSpPr>
        <dsp:cNvPr id="0" name=""/>
        <dsp:cNvSpPr/>
      </dsp:nvSpPr>
      <dsp:spPr>
        <a:xfrm>
          <a:off x="937002" y="2030048"/>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US" sz="1900" kern="1200" dirty="0"/>
            <a:t>In Title I MS, 31 students per class in 6th-8</a:t>
          </a:r>
          <a:r>
            <a:rPr lang="en-US" sz="1900" kern="1200" baseline="30000" dirty="0"/>
            <a:t>th</a:t>
          </a:r>
          <a:r>
            <a:rPr lang="en-US" sz="1900" kern="1200" dirty="0"/>
            <a:t> grades , 33 in non-Title one schools</a:t>
          </a:r>
        </a:p>
      </dsp:txBody>
      <dsp:txXfrm>
        <a:off x="937002" y="2030048"/>
        <a:ext cx="5576601" cy="811257"/>
      </dsp:txXfrm>
    </dsp:sp>
    <dsp:sp modelId="{1AB3FD30-7500-413E-B158-3D66DD3A07A4}">
      <dsp:nvSpPr>
        <dsp:cNvPr id="0" name=""/>
        <dsp:cNvSpPr/>
      </dsp:nvSpPr>
      <dsp:spPr>
        <a:xfrm>
          <a:off x="0" y="3044120"/>
          <a:ext cx="6513603" cy="81125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296DE7-BC4E-4A36-A237-E3F8937FCE87}">
      <dsp:nvSpPr>
        <dsp:cNvPr id="0" name=""/>
        <dsp:cNvSpPr/>
      </dsp:nvSpPr>
      <dsp:spPr>
        <a:xfrm>
          <a:off x="245405" y="3226653"/>
          <a:ext cx="446191" cy="4461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31A819-6B93-4355-867B-1CDFF300DB46}">
      <dsp:nvSpPr>
        <dsp:cNvPr id="0" name=""/>
        <dsp:cNvSpPr/>
      </dsp:nvSpPr>
      <dsp:spPr>
        <a:xfrm>
          <a:off x="937002" y="3044120"/>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US" sz="1900" kern="1200" dirty="0"/>
            <a:t>34 students per class in high school core academic classes</a:t>
          </a:r>
        </a:p>
      </dsp:txBody>
      <dsp:txXfrm>
        <a:off x="937002" y="3044120"/>
        <a:ext cx="5576601" cy="811257"/>
      </dsp:txXfrm>
    </dsp:sp>
    <dsp:sp modelId="{222A7A53-F869-45F0-BBF5-CFCBE44BD344}">
      <dsp:nvSpPr>
        <dsp:cNvPr id="0" name=""/>
        <dsp:cNvSpPr/>
      </dsp:nvSpPr>
      <dsp:spPr>
        <a:xfrm>
          <a:off x="0" y="4058192"/>
          <a:ext cx="6513603" cy="811257"/>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DCA20E-7C1B-4692-90E5-2C1CFAC38015}">
      <dsp:nvSpPr>
        <dsp:cNvPr id="0" name=""/>
        <dsp:cNvSpPr/>
      </dsp:nvSpPr>
      <dsp:spPr>
        <a:xfrm>
          <a:off x="245405" y="4240725"/>
          <a:ext cx="446191" cy="44619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D7E7B0-B447-4B8F-959E-6EA782340F3E}">
      <dsp:nvSpPr>
        <dsp:cNvPr id="0" name=""/>
        <dsp:cNvSpPr/>
      </dsp:nvSpPr>
      <dsp:spPr>
        <a:xfrm>
          <a:off x="937002" y="4058192"/>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US" sz="1900" kern="1200" dirty="0"/>
            <a:t>These class size caps have not been lowered in 50 YEARS!</a:t>
          </a:r>
        </a:p>
      </dsp:txBody>
      <dsp:txXfrm>
        <a:off x="937002" y="4058192"/>
        <a:ext cx="5576601" cy="811257"/>
      </dsp:txXfrm>
    </dsp:sp>
    <dsp:sp modelId="{95697B57-C402-46FD-B3A8-E2C640594FDC}">
      <dsp:nvSpPr>
        <dsp:cNvPr id="0" name=""/>
        <dsp:cNvSpPr/>
      </dsp:nvSpPr>
      <dsp:spPr>
        <a:xfrm>
          <a:off x="0" y="5072264"/>
          <a:ext cx="6513603" cy="811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22D968-1ADB-48E3-B54B-14F8F57EDB7C}">
      <dsp:nvSpPr>
        <dsp:cNvPr id="0" name=""/>
        <dsp:cNvSpPr/>
      </dsp:nvSpPr>
      <dsp:spPr>
        <a:xfrm>
          <a:off x="245405" y="5254797"/>
          <a:ext cx="446191" cy="44619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C24DAC-4D3E-4C46-B3E0-8BE45A431E9B}">
      <dsp:nvSpPr>
        <dsp:cNvPr id="0" name=""/>
        <dsp:cNvSpPr/>
      </dsp:nvSpPr>
      <dsp:spPr>
        <a:xfrm>
          <a:off x="937002" y="5072264"/>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US" sz="1900" b="1" i="1" kern="1200" dirty="0"/>
            <a:t>Even so, hundreds of classes violate the union contractual caps each year</a:t>
          </a:r>
          <a:r>
            <a:rPr lang="en-US" sz="1900" kern="1200" dirty="0"/>
            <a:t>.</a:t>
          </a:r>
        </a:p>
      </dsp:txBody>
      <dsp:txXfrm>
        <a:off x="937002" y="5072264"/>
        <a:ext cx="5576601" cy="8112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45A96A-2554-4A7D-9005-91C29BE6282D}">
      <dsp:nvSpPr>
        <dsp:cNvPr id="0" name=""/>
        <dsp:cNvSpPr/>
      </dsp:nvSpPr>
      <dsp:spPr>
        <a:xfrm>
          <a:off x="0" y="1964"/>
          <a:ext cx="10689657" cy="99585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06323D-D1C9-4222-8D11-18763A4F7C2E}">
      <dsp:nvSpPr>
        <dsp:cNvPr id="0" name=""/>
        <dsp:cNvSpPr/>
      </dsp:nvSpPr>
      <dsp:spPr>
        <a:xfrm>
          <a:off x="301246" y="226032"/>
          <a:ext cx="547720" cy="5477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E44D88-87CB-4279-AA2A-1E3A6EC5838A}">
      <dsp:nvSpPr>
        <dsp:cNvPr id="0" name=""/>
        <dsp:cNvSpPr/>
      </dsp:nvSpPr>
      <dsp:spPr>
        <a:xfrm>
          <a:off x="1150213" y="1964"/>
          <a:ext cx="9539443" cy="995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395" tIns="105395" rIns="105395" bIns="105395" numCol="1" spcCol="1270" anchor="ctr" anchorCtr="0">
          <a:noAutofit/>
        </a:bodyPr>
        <a:lstStyle/>
        <a:p>
          <a:pPr marL="0" lvl="0" indent="0" algn="l" defTabSz="844550">
            <a:lnSpc>
              <a:spcPct val="90000"/>
            </a:lnSpc>
            <a:spcBef>
              <a:spcPct val="0"/>
            </a:spcBef>
            <a:spcAft>
              <a:spcPct val="35000"/>
            </a:spcAft>
            <a:buNone/>
          </a:pPr>
          <a:r>
            <a:rPr lang="en-US" sz="1900" kern="1200" dirty="0"/>
            <a:t>In July 2017, CSM along with 9 NYC parents &amp; AQE filed a complaint with the State Education Commissioner to demand they enforce the C4E and require NYC to lower class size.</a:t>
          </a:r>
        </a:p>
      </dsp:txBody>
      <dsp:txXfrm>
        <a:off x="1150213" y="1964"/>
        <a:ext cx="9539443" cy="995855"/>
      </dsp:txXfrm>
    </dsp:sp>
    <dsp:sp modelId="{6B39AC2E-1413-4B62-9299-E529EB0A9758}">
      <dsp:nvSpPr>
        <dsp:cNvPr id="0" name=""/>
        <dsp:cNvSpPr/>
      </dsp:nvSpPr>
      <dsp:spPr>
        <a:xfrm>
          <a:off x="0" y="1246784"/>
          <a:ext cx="10689657" cy="99585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9640F9-0ABC-451B-AD42-5419DD2CA3FE}">
      <dsp:nvSpPr>
        <dsp:cNvPr id="0" name=""/>
        <dsp:cNvSpPr/>
      </dsp:nvSpPr>
      <dsp:spPr>
        <a:xfrm>
          <a:off x="301246" y="1470851"/>
          <a:ext cx="547720" cy="5477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0E8456-F419-4074-AEC9-A6BB59063F3C}">
      <dsp:nvSpPr>
        <dsp:cNvPr id="0" name=""/>
        <dsp:cNvSpPr/>
      </dsp:nvSpPr>
      <dsp:spPr>
        <a:xfrm>
          <a:off x="1150213" y="1246784"/>
          <a:ext cx="9539443" cy="995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395" tIns="105395" rIns="105395" bIns="105395" numCol="1" spcCol="1270" anchor="ctr" anchorCtr="0">
          <a:noAutofit/>
        </a:bodyPr>
        <a:lstStyle/>
        <a:p>
          <a:pPr marL="0" lvl="0" indent="0" algn="l" defTabSz="844550">
            <a:lnSpc>
              <a:spcPct val="90000"/>
            </a:lnSpc>
            <a:spcBef>
              <a:spcPct val="0"/>
            </a:spcBef>
            <a:spcAft>
              <a:spcPct val="35000"/>
            </a:spcAft>
            <a:buNone/>
          </a:pPr>
          <a:r>
            <a:rPr lang="en-US" sz="1900" kern="1200" dirty="0"/>
            <a:t>In April 2018, after the Commissioner ruled against us, so we followed up with a lawsuit vs. the city and the state in the NYS Supreme Court.</a:t>
          </a:r>
        </a:p>
      </dsp:txBody>
      <dsp:txXfrm>
        <a:off x="1150213" y="1246784"/>
        <a:ext cx="9539443" cy="995855"/>
      </dsp:txXfrm>
    </dsp:sp>
    <dsp:sp modelId="{F2551013-5881-410D-9A5F-DCB9B40194F1}">
      <dsp:nvSpPr>
        <dsp:cNvPr id="0" name=""/>
        <dsp:cNvSpPr/>
      </dsp:nvSpPr>
      <dsp:spPr>
        <a:xfrm>
          <a:off x="0" y="2491603"/>
          <a:ext cx="10689657" cy="99585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8CD677-75A8-4C0A-9C2D-6384A1C4A088}">
      <dsp:nvSpPr>
        <dsp:cNvPr id="0" name=""/>
        <dsp:cNvSpPr/>
      </dsp:nvSpPr>
      <dsp:spPr>
        <a:xfrm>
          <a:off x="301246" y="2715670"/>
          <a:ext cx="547720" cy="5477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BE98F1-E4DE-4B25-8D8C-E402A438237A}">
      <dsp:nvSpPr>
        <dsp:cNvPr id="0" name=""/>
        <dsp:cNvSpPr/>
      </dsp:nvSpPr>
      <dsp:spPr>
        <a:xfrm>
          <a:off x="1150213" y="2491603"/>
          <a:ext cx="9539443" cy="995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395" tIns="105395" rIns="105395" bIns="105395" numCol="1" spcCol="1270" anchor="ctr" anchorCtr="0">
          <a:noAutofit/>
        </a:bodyPr>
        <a:lstStyle/>
        <a:p>
          <a:pPr marL="0" lvl="0" indent="0" algn="l" defTabSz="844550">
            <a:lnSpc>
              <a:spcPct val="90000"/>
            </a:lnSpc>
            <a:spcBef>
              <a:spcPct val="0"/>
            </a:spcBef>
            <a:spcAft>
              <a:spcPct val="35000"/>
            </a:spcAft>
            <a:buNone/>
          </a:pPr>
          <a:r>
            <a:rPr lang="en-US" sz="1900" kern="1200" dirty="0"/>
            <a:t>Though Judge Henry </a:t>
          </a:r>
          <a:r>
            <a:rPr lang="en-US" sz="1900" kern="1200" dirty="0" err="1"/>
            <a:t>Zwack</a:t>
          </a:r>
          <a:r>
            <a:rPr lang="en-US" sz="1900" kern="1200" dirty="0"/>
            <a:t> ruled that the Commissioner’s decision to allow NYC to increase class size should be given deference, we appealed the case to the Appellate Court in May 2019.</a:t>
          </a:r>
        </a:p>
      </dsp:txBody>
      <dsp:txXfrm>
        <a:off x="1150213" y="2491603"/>
        <a:ext cx="9539443" cy="995855"/>
      </dsp:txXfrm>
    </dsp:sp>
    <dsp:sp modelId="{293FBFC6-D7FD-4104-BD46-5DC1642DBBEC}">
      <dsp:nvSpPr>
        <dsp:cNvPr id="0" name=""/>
        <dsp:cNvSpPr/>
      </dsp:nvSpPr>
      <dsp:spPr>
        <a:xfrm>
          <a:off x="0" y="3736422"/>
          <a:ext cx="10689657" cy="99585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DCDEEE-2C92-4849-BE86-DC64BAD990A5}">
      <dsp:nvSpPr>
        <dsp:cNvPr id="0" name=""/>
        <dsp:cNvSpPr/>
      </dsp:nvSpPr>
      <dsp:spPr>
        <a:xfrm>
          <a:off x="301246" y="3960490"/>
          <a:ext cx="547720" cy="5477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D915D1-046E-4E0C-A223-8310EB89DA55}">
      <dsp:nvSpPr>
        <dsp:cNvPr id="0" name=""/>
        <dsp:cNvSpPr/>
      </dsp:nvSpPr>
      <dsp:spPr>
        <a:xfrm>
          <a:off x="1150213" y="3736422"/>
          <a:ext cx="9539443" cy="995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395" tIns="105395" rIns="105395" bIns="105395" numCol="1" spcCol="1270" anchor="ctr" anchorCtr="0">
          <a:noAutofit/>
        </a:bodyPr>
        <a:lstStyle/>
        <a:p>
          <a:pPr marL="0" lvl="0" indent="0" algn="l" defTabSz="844550">
            <a:lnSpc>
              <a:spcPct val="90000"/>
            </a:lnSpc>
            <a:spcBef>
              <a:spcPct val="0"/>
            </a:spcBef>
            <a:spcAft>
              <a:spcPct val="35000"/>
            </a:spcAft>
            <a:buNone/>
          </a:pPr>
          <a:r>
            <a:rPr lang="en-US" sz="1900" kern="1200" dirty="0"/>
            <a:t>Hearings will be held at the NY Appellate Court in Albany in January 2020.  </a:t>
          </a:r>
        </a:p>
      </dsp:txBody>
      <dsp:txXfrm>
        <a:off x="1150213" y="3736422"/>
        <a:ext cx="9539443" cy="9958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F14C3-7B06-4DA2-9D8E-E11209AA10F8}">
      <dsp:nvSpPr>
        <dsp:cNvPr id="0" name=""/>
        <dsp:cNvSpPr/>
      </dsp:nvSpPr>
      <dsp:spPr>
        <a:xfrm>
          <a:off x="0" y="531"/>
          <a:ext cx="10515600" cy="124293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BDB288-1DEF-4A4D-9E87-F8437E9F5D50}">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C16168-1B95-4EE1-81D4-E0A7B8CC7370}">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lang="en-US" sz="2300" b="1" kern="1200"/>
            <a:t>NYC is the only district in the state and the country with this legal obligation.</a:t>
          </a:r>
          <a:endParaRPr lang="en-US" sz="2300" kern="1200"/>
        </a:p>
      </dsp:txBody>
      <dsp:txXfrm>
        <a:off x="1435590" y="531"/>
        <a:ext cx="9080009" cy="1242935"/>
      </dsp:txXfrm>
    </dsp:sp>
    <dsp:sp modelId="{7C377FC9-9202-482D-8FB3-A80FC2B3B868}">
      <dsp:nvSpPr>
        <dsp:cNvPr id="0" name=""/>
        <dsp:cNvSpPr/>
      </dsp:nvSpPr>
      <dsp:spPr>
        <a:xfrm>
          <a:off x="0" y="1554201"/>
          <a:ext cx="10515600" cy="124293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3FCC18-ED7F-47B7-91CF-73C10287F7AB}">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9B415A-DFD1-46AB-9F8C-ADF96051B998}">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lang="en-US" sz="2300" b="1" kern="1200"/>
            <a:t>We found that the cost of leasing private buildings for charters and providing them a per-student subsidy to allow them to rent their own buildings has risen sharply, and was over $100 M last year;</a:t>
          </a:r>
          <a:endParaRPr lang="en-US" sz="2300" kern="1200"/>
        </a:p>
      </dsp:txBody>
      <dsp:txXfrm>
        <a:off x="1435590" y="1554201"/>
        <a:ext cx="9080009" cy="1242935"/>
      </dsp:txXfrm>
    </dsp:sp>
    <dsp:sp modelId="{AF01C59E-E92A-423F-9A43-AA218362040F}">
      <dsp:nvSpPr>
        <dsp:cNvPr id="0" name=""/>
        <dsp:cNvSpPr/>
      </dsp:nvSpPr>
      <dsp:spPr>
        <a:xfrm>
          <a:off x="0" y="3107870"/>
          <a:ext cx="10515600" cy="124293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4D4A0B-FE0C-4A43-AFEF-E8147931072B}">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DC682B-9E12-48F1-9436-F8078E439779}">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lang="en-US" sz="2300" b="1" kern="1200"/>
            <a:t>This annual amount if used to finance the school capital plan could fund a 50% increase in school seats to be built to relieve overcrowding.</a:t>
          </a:r>
          <a:endParaRPr lang="en-US" sz="2300" kern="1200"/>
        </a:p>
      </dsp:txBody>
      <dsp:txXfrm>
        <a:off x="1435590" y="3107870"/>
        <a:ext cx="9080009"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0.19822</cdr:x>
      <cdr:y>0.875</cdr:y>
    </cdr:from>
    <cdr:to>
      <cdr:x>0.86945</cdr:x>
      <cdr:y>1</cdr:y>
    </cdr:to>
    <cdr:sp macro="" textlink="">
      <cdr:nvSpPr>
        <cdr:cNvPr id="2" name="TextBox 1">
          <a:extLst xmlns:a="http://schemas.openxmlformats.org/drawingml/2006/main">
            <a:ext uri="{FF2B5EF4-FFF2-40B4-BE49-F238E27FC236}">
              <a16:creationId xmlns:a16="http://schemas.microsoft.com/office/drawing/2014/main" id="{BD072100-A731-4842-8A1D-E69A2929F87D}"/>
            </a:ext>
          </a:extLst>
        </cdr:cNvPr>
        <cdr:cNvSpPr txBox="1"/>
      </cdr:nvSpPr>
      <cdr:spPr>
        <a:xfrm xmlns:a="http://schemas.openxmlformats.org/drawingml/2006/main">
          <a:off x="920750" y="3244849"/>
          <a:ext cx="3117850" cy="46354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0.04921</cdr:x>
      <cdr:y>0.86815</cdr:y>
    </cdr:from>
    <cdr:to>
      <cdr:x>1</cdr:x>
      <cdr:y>1</cdr:y>
    </cdr:to>
    <cdr:sp macro="" textlink="">
      <cdr:nvSpPr>
        <cdr:cNvPr id="3" name="TextBox 2">
          <a:extLst xmlns:a="http://schemas.openxmlformats.org/drawingml/2006/main">
            <a:ext uri="{FF2B5EF4-FFF2-40B4-BE49-F238E27FC236}">
              <a16:creationId xmlns:a16="http://schemas.microsoft.com/office/drawing/2014/main" id="{4B9DA60A-B70B-4F9B-B071-0B6754DE1788}"/>
            </a:ext>
          </a:extLst>
        </cdr:cNvPr>
        <cdr:cNvSpPr txBox="1"/>
      </cdr:nvSpPr>
      <cdr:spPr>
        <a:xfrm xmlns:a="http://schemas.openxmlformats.org/drawingml/2006/main">
          <a:off x="523182" y="5167364"/>
          <a:ext cx="10108455" cy="78479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sz="2000" i="1" dirty="0"/>
        </a:p>
        <a:p xmlns:a="http://schemas.openxmlformats.org/drawingml/2006/main">
          <a:pPr algn="ctr"/>
          <a:r>
            <a:rPr lang="en-US" sz="1600" i="1" dirty="0"/>
            <a:t>(*</a:t>
          </a:r>
          <a:r>
            <a:rPr lang="en-US" sz="2000" i="1" dirty="0"/>
            <a:t>Using 33 students as cap for non-Title I MS; using 31 for Title I MS,  there would be 569 more classes)</a:t>
          </a:r>
        </a:p>
      </cdr:txBody>
    </cdr:sp>
  </cdr:relSizeAnchor>
</c:userShapes>
</file>

<file path=ppt/drawings/drawing2.xml><?xml version="1.0" encoding="utf-8"?>
<c:userShapes xmlns:c="http://schemas.openxmlformats.org/drawingml/2006/chart">
  <cdr:relSizeAnchor xmlns:cdr="http://schemas.openxmlformats.org/drawingml/2006/chartDrawing">
    <cdr:from>
      <cdr:x>0.37153</cdr:x>
      <cdr:y>0.66667</cdr:y>
    </cdr:from>
    <cdr:to>
      <cdr:x>0.57153</cdr:x>
      <cdr:y>1</cdr:y>
    </cdr:to>
    <cdr:sp macro="" textlink="">
      <cdr:nvSpPr>
        <cdr:cNvPr id="2" name="TextBox 1">
          <a:extLst xmlns:a="http://schemas.openxmlformats.org/drawingml/2006/main">
            <a:ext uri="{FF2B5EF4-FFF2-40B4-BE49-F238E27FC236}">
              <a16:creationId xmlns:a16="http://schemas.microsoft.com/office/drawing/2014/main" id="{B92DFA83-B2FD-4454-8F56-4635EC3A2477}"/>
            </a:ext>
          </a:extLst>
        </cdr:cNvPr>
        <cdr:cNvSpPr txBox="1"/>
      </cdr:nvSpPr>
      <cdr:spPr>
        <a:xfrm xmlns:a="http://schemas.openxmlformats.org/drawingml/2006/main">
          <a:off x="1698625" y="269557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0.05914</cdr:x>
      <cdr:y>0.95044</cdr:y>
    </cdr:from>
    <cdr:to>
      <cdr:x>1</cdr:x>
      <cdr:y>1</cdr:y>
    </cdr:to>
    <cdr:sp macro="" textlink="">
      <cdr:nvSpPr>
        <cdr:cNvPr id="3" name="TextBox 2">
          <a:extLst xmlns:a="http://schemas.openxmlformats.org/drawingml/2006/main">
            <a:ext uri="{FF2B5EF4-FFF2-40B4-BE49-F238E27FC236}">
              <a16:creationId xmlns:a16="http://schemas.microsoft.com/office/drawing/2014/main" id="{E747544D-121B-4B86-A0FE-5D0DD39CE064}"/>
            </a:ext>
          </a:extLst>
        </cdr:cNvPr>
        <cdr:cNvSpPr txBox="1"/>
      </cdr:nvSpPr>
      <cdr:spPr>
        <a:xfrm xmlns:a="http://schemas.openxmlformats.org/drawingml/2006/main">
          <a:off x="423513" y="4614412"/>
          <a:ext cx="6737681" cy="2406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b="1" i="1" dirty="0"/>
            <a:t>*</a:t>
          </a:r>
          <a:r>
            <a:rPr lang="en-US" sz="1400" b="1" i="1" dirty="0"/>
            <a:t>Only HS students in social studies classes included to avoid double counting</a:t>
          </a:r>
        </a:p>
      </cdr:txBody>
    </cdr:sp>
  </cdr:relSizeAnchor>
</c:userShapes>
</file>

<file path=ppt/drawings/drawing3.xml><?xml version="1.0" encoding="utf-8"?>
<c:userShapes xmlns:c="http://schemas.openxmlformats.org/drawingml/2006/chart">
  <cdr:relSizeAnchor xmlns:cdr="http://schemas.openxmlformats.org/drawingml/2006/chartDrawing">
    <cdr:from>
      <cdr:x>0.06595</cdr:x>
      <cdr:y>0.06163</cdr:y>
    </cdr:from>
    <cdr:to>
      <cdr:x>1</cdr:x>
      <cdr:y>0.18887</cdr:y>
    </cdr:to>
    <cdr:sp macro="" textlink="">
      <cdr:nvSpPr>
        <cdr:cNvPr id="2" name="TextBox 1">
          <a:extLst xmlns:a="http://schemas.openxmlformats.org/drawingml/2006/main">
            <a:ext uri="{FF2B5EF4-FFF2-40B4-BE49-F238E27FC236}">
              <a16:creationId xmlns:a16="http://schemas.microsoft.com/office/drawing/2014/main" id="{1AD12898-57B0-0742-8C6A-77290BB0A675}"/>
            </a:ext>
          </a:extLst>
        </cdr:cNvPr>
        <cdr:cNvSpPr txBox="1"/>
      </cdr:nvSpPr>
      <cdr:spPr>
        <a:xfrm xmlns:a="http://schemas.openxmlformats.org/drawingml/2006/main">
          <a:off x="469900" y="196850"/>
          <a:ext cx="6654800" cy="406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0.05882</cdr:x>
      <cdr:y>0.01789</cdr:y>
    </cdr:from>
    <cdr:to>
      <cdr:x>0.94474</cdr:x>
      <cdr:y>0.23658</cdr:y>
    </cdr:to>
    <cdr:sp macro="" textlink="">
      <cdr:nvSpPr>
        <cdr:cNvPr id="4" name="TextBox 3">
          <a:extLst xmlns:a="http://schemas.openxmlformats.org/drawingml/2006/main">
            <a:ext uri="{FF2B5EF4-FFF2-40B4-BE49-F238E27FC236}">
              <a16:creationId xmlns:a16="http://schemas.microsoft.com/office/drawing/2014/main" id="{0A7A7FB6-EAE4-F841-95B1-CD2D1C7528FD}"/>
            </a:ext>
          </a:extLst>
        </cdr:cNvPr>
        <cdr:cNvSpPr txBox="1"/>
      </cdr:nvSpPr>
      <cdr:spPr>
        <a:xfrm xmlns:a="http://schemas.openxmlformats.org/drawingml/2006/main">
          <a:off x="419100" y="57150"/>
          <a:ext cx="6311900" cy="698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800" dirty="0"/>
            <a:t>Missing Matching funds per year, FY 2014-2019</a:t>
          </a:r>
          <a:r>
            <a:rPr lang="en-US" sz="2800" baseline="0" dirty="0"/>
            <a:t> (in millions)</a:t>
          </a:r>
        </a:p>
        <a:p xmlns:a="http://schemas.openxmlformats.org/drawingml/2006/main">
          <a:pPr algn="ctr"/>
          <a:r>
            <a:rPr lang="en-US" sz="2800" dirty="0"/>
            <a:t>(</a:t>
          </a:r>
          <a:r>
            <a:rPr lang="en-US" sz="2800" baseline="0" dirty="0"/>
            <a:t>$22.1 million total)</a:t>
          </a:r>
          <a:endParaRPr lang="en-US" sz="2800" dirty="0"/>
        </a:p>
      </cdr:txBody>
    </cdr:sp>
  </cdr:relSizeAnchor>
  <cdr:relSizeAnchor xmlns:cdr="http://schemas.openxmlformats.org/drawingml/2006/chartDrawing">
    <cdr:from>
      <cdr:x>0.03565</cdr:x>
      <cdr:y>0.91223</cdr:y>
    </cdr:from>
    <cdr:to>
      <cdr:x>0.92692</cdr:x>
      <cdr:y>0.96819</cdr:y>
    </cdr:to>
    <cdr:sp macro="" textlink="">
      <cdr:nvSpPr>
        <cdr:cNvPr id="5" name="TextBox 4">
          <a:extLst xmlns:a="http://schemas.openxmlformats.org/drawingml/2006/main">
            <a:ext uri="{FF2B5EF4-FFF2-40B4-BE49-F238E27FC236}">
              <a16:creationId xmlns:a16="http://schemas.microsoft.com/office/drawing/2014/main" id="{4827AEFB-8C50-7A42-BF0E-48F34DDCFDDB}"/>
            </a:ext>
          </a:extLst>
        </cdr:cNvPr>
        <cdr:cNvSpPr txBox="1"/>
      </cdr:nvSpPr>
      <cdr:spPr>
        <a:xfrm xmlns:a="http://schemas.openxmlformats.org/drawingml/2006/main">
          <a:off x="398739" y="5053219"/>
          <a:ext cx="9968709" cy="3099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a:t>Source:</a:t>
          </a:r>
          <a:r>
            <a:rPr lang="en-US" sz="2000" baseline="0" dirty="0"/>
            <a:t> DOE Charter Matching Tracker FY 2014 to FY 2019</a:t>
          </a:r>
          <a:endParaRPr lang="en-US" sz="20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C5FCC6-7C91-4C2B-8DDF-748FDC948F4D}" type="datetimeFigureOut">
              <a:rPr lang="en-US" smtClean="0"/>
              <a:t>12/19/2019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C39B9B-E4CA-47B0-8655-E59F95FBB798}" type="slidenum">
              <a:rPr lang="en-US" smtClean="0"/>
              <a:t>‹#›</a:t>
            </a:fld>
            <a:endParaRPr lang="en-US"/>
          </a:p>
        </p:txBody>
      </p:sp>
    </p:spTree>
    <p:extLst>
      <p:ext uri="{BB962C8B-B14F-4D97-AF65-F5344CB8AC3E}">
        <p14:creationId xmlns:p14="http://schemas.microsoft.com/office/powerpoint/2010/main" val="2474948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6:notes"/>
          <p:cNvSpPr>
            <a:spLocks noGrp="1" noRot="1" noChangeAspect="1"/>
          </p:cNvSpPr>
          <p:nvPr>
            <p:ph type="sldImg" idx="2"/>
          </p:nvPr>
        </p:nvSpPr>
        <p:spPr>
          <a:xfrm>
            <a:off x="349250" y="692150"/>
            <a:ext cx="6159500" cy="3465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p6:notes"/>
          <p:cNvSpPr txBox="1">
            <a:spLocks noGrp="1"/>
          </p:cNvSpPr>
          <p:nvPr>
            <p:ph type="body" idx="1"/>
          </p:nvPr>
        </p:nvSpPr>
        <p:spPr>
          <a:xfrm>
            <a:off x="685800" y="4388644"/>
            <a:ext cx="5486400" cy="415766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Report Figure 3</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22:notes"/>
          <p:cNvSpPr>
            <a:spLocks noGrp="1" noRot="1" noChangeAspect="1"/>
          </p:cNvSpPr>
          <p:nvPr>
            <p:ph type="sldImg" idx="2"/>
          </p:nvPr>
        </p:nvSpPr>
        <p:spPr>
          <a:xfrm>
            <a:off x="349250" y="692150"/>
            <a:ext cx="6159500" cy="3465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p22:notes"/>
          <p:cNvSpPr txBox="1">
            <a:spLocks noGrp="1"/>
          </p:cNvSpPr>
          <p:nvPr>
            <p:ph type="body" idx="1"/>
          </p:nvPr>
        </p:nvSpPr>
        <p:spPr>
          <a:xfrm>
            <a:off x="685800" y="4388644"/>
            <a:ext cx="5486400" cy="415766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23:notes"/>
          <p:cNvSpPr txBox="1">
            <a:spLocks noGrp="1"/>
          </p:cNvSpPr>
          <p:nvPr>
            <p:ph type="body" idx="1"/>
          </p:nvPr>
        </p:nvSpPr>
        <p:spPr>
          <a:xfrm>
            <a:off x="685800" y="4388644"/>
            <a:ext cx="5486400" cy="415766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2" name="Google Shape;182;p23:notes"/>
          <p:cNvSpPr>
            <a:spLocks noGrp="1" noRot="1" noChangeAspect="1"/>
          </p:cNvSpPr>
          <p:nvPr>
            <p:ph type="sldImg" idx="2"/>
          </p:nvPr>
        </p:nvSpPr>
        <p:spPr>
          <a:xfrm>
            <a:off x="349250" y="692150"/>
            <a:ext cx="6159500" cy="3465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4:notes"/>
          <p:cNvSpPr txBox="1">
            <a:spLocks noGrp="1"/>
          </p:cNvSpPr>
          <p:nvPr>
            <p:ph type="body" idx="1"/>
          </p:nvPr>
        </p:nvSpPr>
        <p:spPr>
          <a:xfrm>
            <a:off x="685800" y="4388644"/>
            <a:ext cx="5486400" cy="415766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8" name="Google Shape;188;p24:notes"/>
          <p:cNvSpPr>
            <a:spLocks noGrp="1" noRot="1" noChangeAspect="1"/>
          </p:cNvSpPr>
          <p:nvPr>
            <p:ph type="sldImg" idx="2"/>
          </p:nvPr>
        </p:nvSpPr>
        <p:spPr>
          <a:xfrm>
            <a:off x="349250" y="692150"/>
            <a:ext cx="6159500" cy="3465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5:notes"/>
          <p:cNvSpPr txBox="1">
            <a:spLocks noGrp="1"/>
          </p:cNvSpPr>
          <p:nvPr>
            <p:ph type="body" idx="1"/>
          </p:nvPr>
        </p:nvSpPr>
        <p:spPr>
          <a:xfrm>
            <a:off x="685800" y="4388644"/>
            <a:ext cx="5486400" cy="415766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4" name="Google Shape;194;p25:notes"/>
          <p:cNvSpPr>
            <a:spLocks noGrp="1" noRot="1" noChangeAspect="1"/>
          </p:cNvSpPr>
          <p:nvPr>
            <p:ph type="sldImg" idx="2"/>
          </p:nvPr>
        </p:nvSpPr>
        <p:spPr>
          <a:xfrm>
            <a:off x="349250" y="692150"/>
            <a:ext cx="6159500" cy="3465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6:notes"/>
          <p:cNvSpPr txBox="1">
            <a:spLocks noGrp="1"/>
          </p:cNvSpPr>
          <p:nvPr>
            <p:ph type="body" idx="1"/>
          </p:nvPr>
        </p:nvSpPr>
        <p:spPr>
          <a:xfrm>
            <a:off x="685800" y="4388644"/>
            <a:ext cx="5486400" cy="415766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0" name="Google Shape;200;p26:notes"/>
          <p:cNvSpPr>
            <a:spLocks noGrp="1" noRot="1" noChangeAspect="1"/>
          </p:cNvSpPr>
          <p:nvPr>
            <p:ph type="sldImg" idx="2"/>
          </p:nvPr>
        </p:nvSpPr>
        <p:spPr>
          <a:xfrm>
            <a:off x="349250" y="692150"/>
            <a:ext cx="6159500" cy="3465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2957E-13FF-471D-89A3-46101C1E20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D43F2E-B81E-4B68-96B3-B8C140F0DD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592C77-43CA-4358-ADE9-FB31A6708F05}"/>
              </a:ext>
            </a:extLst>
          </p:cNvPr>
          <p:cNvSpPr>
            <a:spLocks noGrp="1"/>
          </p:cNvSpPr>
          <p:nvPr>
            <p:ph type="dt" sz="half" idx="10"/>
          </p:nvPr>
        </p:nvSpPr>
        <p:spPr/>
        <p:txBody>
          <a:bodyPr/>
          <a:lstStyle/>
          <a:p>
            <a:fld id="{B54BA4A9-3DFD-424E-BD13-C79258E54CA7}" type="datetimeFigureOut">
              <a:rPr lang="en-US" smtClean="0"/>
              <a:t>12/19/2019</a:t>
            </a:fld>
            <a:endParaRPr lang="en-US" dirty="0"/>
          </a:p>
        </p:txBody>
      </p:sp>
      <p:sp>
        <p:nvSpPr>
          <p:cNvPr id="5" name="Footer Placeholder 4">
            <a:extLst>
              <a:ext uri="{FF2B5EF4-FFF2-40B4-BE49-F238E27FC236}">
                <a16:creationId xmlns:a16="http://schemas.microsoft.com/office/drawing/2014/main" id="{2CCE0314-726B-4160-9D71-0745B225EC2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41F8D9-75C1-4550-989C-6F4D804D4FD8}"/>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2122205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CD807-63EC-4F72-81D0-07EAE07F8B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E66380-5D1A-4353-AAED-5FDB0A8268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20F944-7F3C-4964-B384-202515B0824F}"/>
              </a:ext>
            </a:extLst>
          </p:cNvPr>
          <p:cNvSpPr>
            <a:spLocks noGrp="1"/>
          </p:cNvSpPr>
          <p:nvPr>
            <p:ph type="dt" sz="half" idx="10"/>
          </p:nvPr>
        </p:nvSpPr>
        <p:spPr/>
        <p:txBody>
          <a:bodyPr/>
          <a:lstStyle/>
          <a:p>
            <a:fld id="{B54BA4A9-3DFD-424E-BD13-C79258E54CA7}" type="datetimeFigureOut">
              <a:rPr lang="en-US" smtClean="0"/>
              <a:t>12/19/2019</a:t>
            </a:fld>
            <a:endParaRPr lang="en-US" dirty="0"/>
          </a:p>
        </p:txBody>
      </p:sp>
      <p:sp>
        <p:nvSpPr>
          <p:cNvPr id="5" name="Footer Placeholder 4">
            <a:extLst>
              <a:ext uri="{FF2B5EF4-FFF2-40B4-BE49-F238E27FC236}">
                <a16:creationId xmlns:a16="http://schemas.microsoft.com/office/drawing/2014/main" id="{9BFA64A1-A13C-4B86-AFC6-65DC0A2DBF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584235-ADAE-46AB-8F43-7442BD92982B}"/>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2441945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ED70F3-66B4-4CD9-ADE8-3BF18BF19C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044D97-F224-42DB-931E-CC4A7A2084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E66DA-68AA-40C7-A83D-4186C17E7C7E}"/>
              </a:ext>
            </a:extLst>
          </p:cNvPr>
          <p:cNvSpPr>
            <a:spLocks noGrp="1"/>
          </p:cNvSpPr>
          <p:nvPr>
            <p:ph type="dt" sz="half" idx="10"/>
          </p:nvPr>
        </p:nvSpPr>
        <p:spPr/>
        <p:txBody>
          <a:bodyPr/>
          <a:lstStyle/>
          <a:p>
            <a:fld id="{B54BA4A9-3DFD-424E-BD13-C79258E54CA7}" type="datetimeFigureOut">
              <a:rPr lang="en-US" smtClean="0"/>
              <a:t>12/19/2019</a:t>
            </a:fld>
            <a:endParaRPr lang="en-US" dirty="0"/>
          </a:p>
        </p:txBody>
      </p:sp>
      <p:sp>
        <p:nvSpPr>
          <p:cNvPr id="5" name="Footer Placeholder 4">
            <a:extLst>
              <a:ext uri="{FF2B5EF4-FFF2-40B4-BE49-F238E27FC236}">
                <a16:creationId xmlns:a16="http://schemas.microsoft.com/office/drawing/2014/main" id="{953179AD-3F3A-4F24-9FEF-A4AB203F91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9B3584-482F-47DA-BEF0-C6F37A7E798F}"/>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3615261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16" name="Google Shape;16;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78967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CBDAD-46E8-40A1-9F2A-0C59E01748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469BC8-A5EC-4805-A76A-017C685DE4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117C1B-715A-46D1-B8F8-DBEF6194F290}"/>
              </a:ext>
            </a:extLst>
          </p:cNvPr>
          <p:cNvSpPr>
            <a:spLocks noGrp="1"/>
          </p:cNvSpPr>
          <p:nvPr>
            <p:ph type="dt" sz="half" idx="10"/>
          </p:nvPr>
        </p:nvSpPr>
        <p:spPr/>
        <p:txBody>
          <a:bodyPr/>
          <a:lstStyle/>
          <a:p>
            <a:fld id="{B54BA4A9-3DFD-424E-BD13-C79258E54CA7}" type="datetimeFigureOut">
              <a:rPr lang="en-US" smtClean="0"/>
              <a:t>12/19/2019</a:t>
            </a:fld>
            <a:endParaRPr lang="en-US" dirty="0"/>
          </a:p>
        </p:txBody>
      </p:sp>
      <p:sp>
        <p:nvSpPr>
          <p:cNvPr id="5" name="Footer Placeholder 4">
            <a:extLst>
              <a:ext uri="{FF2B5EF4-FFF2-40B4-BE49-F238E27FC236}">
                <a16:creationId xmlns:a16="http://schemas.microsoft.com/office/drawing/2014/main" id="{96EA75ED-D139-4481-BD93-B16337E778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E4FF2F-D3B0-47B1-B081-ED48552217F9}"/>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2964016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A1BA-B27F-4578-A877-62A773518A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752AA4-E2A6-4C21-97B7-6254C8AB5E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659373-2B22-496F-A56E-DDFAE8FBC00D}"/>
              </a:ext>
            </a:extLst>
          </p:cNvPr>
          <p:cNvSpPr>
            <a:spLocks noGrp="1"/>
          </p:cNvSpPr>
          <p:nvPr>
            <p:ph type="dt" sz="half" idx="10"/>
          </p:nvPr>
        </p:nvSpPr>
        <p:spPr/>
        <p:txBody>
          <a:bodyPr/>
          <a:lstStyle/>
          <a:p>
            <a:fld id="{B54BA4A9-3DFD-424E-BD13-C79258E54CA7}" type="datetimeFigureOut">
              <a:rPr lang="en-US" smtClean="0"/>
              <a:t>12/19/2019</a:t>
            </a:fld>
            <a:endParaRPr lang="en-US" dirty="0"/>
          </a:p>
        </p:txBody>
      </p:sp>
      <p:sp>
        <p:nvSpPr>
          <p:cNvPr id="5" name="Footer Placeholder 4">
            <a:extLst>
              <a:ext uri="{FF2B5EF4-FFF2-40B4-BE49-F238E27FC236}">
                <a16:creationId xmlns:a16="http://schemas.microsoft.com/office/drawing/2014/main" id="{59F2B67A-0AAE-4938-B3E2-4BDD1CF6B07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F2FBC0D-B48E-491E-8CAB-7F686F8C7625}"/>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2513572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77359-8051-4BED-8AE9-4066FB1A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FA151D-124E-4EF5-9ED2-1268545663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8D2745-EF94-421E-B299-42369FD557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AD6B61-525A-4824-A80F-E56F8F81B7A8}"/>
              </a:ext>
            </a:extLst>
          </p:cNvPr>
          <p:cNvSpPr>
            <a:spLocks noGrp="1"/>
          </p:cNvSpPr>
          <p:nvPr>
            <p:ph type="dt" sz="half" idx="10"/>
          </p:nvPr>
        </p:nvSpPr>
        <p:spPr/>
        <p:txBody>
          <a:bodyPr/>
          <a:lstStyle/>
          <a:p>
            <a:fld id="{B54BA4A9-3DFD-424E-BD13-C79258E54CA7}" type="datetimeFigureOut">
              <a:rPr lang="en-US" smtClean="0"/>
              <a:t>12/19/2019</a:t>
            </a:fld>
            <a:endParaRPr lang="en-US" dirty="0"/>
          </a:p>
        </p:txBody>
      </p:sp>
      <p:sp>
        <p:nvSpPr>
          <p:cNvPr id="6" name="Footer Placeholder 5">
            <a:extLst>
              <a:ext uri="{FF2B5EF4-FFF2-40B4-BE49-F238E27FC236}">
                <a16:creationId xmlns:a16="http://schemas.microsoft.com/office/drawing/2014/main" id="{C8E88936-F991-48E0-BFC8-C6A1B91E4F2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E50BF6F-8087-4609-AD72-ABA974DF6BAC}"/>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3948712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6BABF-7994-4475-AE6E-452BE6C429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F08246-CCAA-49EF-8CF5-D3A467C322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6F0BE2-3B20-44CD-B96B-9C2D6C95FD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0473CD-B002-4C29-995A-21C0C17CB6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3F95EC-75B0-463C-925A-80C2D8C7BB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E34CA8-A02B-439E-9832-28374D3F390C}"/>
              </a:ext>
            </a:extLst>
          </p:cNvPr>
          <p:cNvSpPr>
            <a:spLocks noGrp="1"/>
          </p:cNvSpPr>
          <p:nvPr>
            <p:ph type="dt" sz="half" idx="10"/>
          </p:nvPr>
        </p:nvSpPr>
        <p:spPr/>
        <p:txBody>
          <a:bodyPr/>
          <a:lstStyle/>
          <a:p>
            <a:fld id="{B54BA4A9-3DFD-424E-BD13-C79258E54CA7}" type="datetimeFigureOut">
              <a:rPr lang="en-US" smtClean="0"/>
              <a:t>12/19/2019</a:t>
            </a:fld>
            <a:endParaRPr lang="en-US" dirty="0"/>
          </a:p>
        </p:txBody>
      </p:sp>
      <p:sp>
        <p:nvSpPr>
          <p:cNvPr id="8" name="Footer Placeholder 7">
            <a:extLst>
              <a:ext uri="{FF2B5EF4-FFF2-40B4-BE49-F238E27FC236}">
                <a16:creationId xmlns:a16="http://schemas.microsoft.com/office/drawing/2014/main" id="{8CFD1BAD-35AD-47D6-9483-34473252930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6AFF060-67D7-4D38-8AE8-3B955798BF1C}"/>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725283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79D17-9518-4E5C-9861-2FEA26F0F7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129E2F-BCC8-4608-8DA5-4C4F8CF343FA}"/>
              </a:ext>
            </a:extLst>
          </p:cNvPr>
          <p:cNvSpPr>
            <a:spLocks noGrp="1"/>
          </p:cNvSpPr>
          <p:nvPr>
            <p:ph type="dt" sz="half" idx="10"/>
          </p:nvPr>
        </p:nvSpPr>
        <p:spPr/>
        <p:txBody>
          <a:bodyPr/>
          <a:lstStyle/>
          <a:p>
            <a:fld id="{B54BA4A9-3DFD-424E-BD13-C79258E54CA7}" type="datetimeFigureOut">
              <a:rPr lang="en-US" smtClean="0"/>
              <a:t>12/19/2019</a:t>
            </a:fld>
            <a:endParaRPr lang="en-US" dirty="0"/>
          </a:p>
        </p:txBody>
      </p:sp>
      <p:sp>
        <p:nvSpPr>
          <p:cNvPr id="4" name="Footer Placeholder 3">
            <a:extLst>
              <a:ext uri="{FF2B5EF4-FFF2-40B4-BE49-F238E27FC236}">
                <a16:creationId xmlns:a16="http://schemas.microsoft.com/office/drawing/2014/main" id="{51F24C0F-2648-4E50-89B2-878CA3603EF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F290DF9-028D-4AB8-A58C-6CBC58805A68}"/>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3379497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0EB8A-DFBE-41E0-848C-44F9CC7267D0}"/>
              </a:ext>
            </a:extLst>
          </p:cNvPr>
          <p:cNvSpPr>
            <a:spLocks noGrp="1"/>
          </p:cNvSpPr>
          <p:nvPr>
            <p:ph type="dt" sz="half" idx="10"/>
          </p:nvPr>
        </p:nvSpPr>
        <p:spPr/>
        <p:txBody>
          <a:bodyPr/>
          <a:lstStyle/>
          <a:p>
            <a:fld id="{B54BA4A9-3DFD-424E-BD13-C79258E54CA7}" type="datetimeFigureOut">
              <a:rPr lang="en-US" smtClean="0"/>
              <a:t>12/19/2019</a:t>
            </a:fld>
            <a:endParaRPr lang="en-US" dirty="0"/>
          </a:p>
        </p:txBody>
      </p:sp>
      <p:sp>
        <p:nvSpPr>
          <p:cNvPr id="3" name="Footer Placeholder 2">
            <a:extLst>
              <a:ext uri="{FF2B5EF4-FFF2-40B4-BE49-F238E27FC236}">
                <a16:creationId xmlns:a16="http://schemas.microsoft.com/office/drawing/2014/main" id="{56D39BFD-7799-4366-96AA-25678FAA1E4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196F7D-11D6-4FF5-B6D6-3101C5AEE365}"/>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1798318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89565-1E80-488A-A0B2-5F397FE6E8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31C5E3-708E-4EF0-82FD-28FC7AF8B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8B854A-F328-4221-AA3D-1684F82488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FBFAD7-459A-4FFB-A235-49BAF9692553}"/>
              </a:ext>
            </a:extLst>
          </p:cNvPr>
          <p:cNvSpPr>
            <a:spLocks noGrp="1"/>
          </p:cNvSpPr>
          <p:nvPr>
            <p:ph type="dt" sz="half" idx="10"/>
          </p:nvPr>
        </p:nvSpPr>
        <p:spPr/>
        <p:txBody>
          <a:bodyPr/>
          <a:lstStyle/>
          <a:p>
            <a:fld id="{B54BA4A9-3DFD-424E-BD13-C79258E54CA7}" type="datetimeFigureOut">
              <a:rPr lang="en-US" smtClean="0"/>
              <a:t>12/19/2019</a:t>
            </a:fld>
            <a:endParaRPr lang="en-US" dirty="0"/>
          </a:p>
        </p:txBody>
      </p:sp>
      <p:sp>
        <p:nvSpPr>
          <p:cNvPr id="6" name="Footer Placeholder 5">
            <a:extLst>
              <a:ext uri="{FF2B5EF4-FFF2-40B4-BE49-F238E27FC236}">
                <a16:creationId xmlns:a16="http://schemas.microsoft.com/office/drawing/2014/main" id="{F0758291-D01F-4B6E-843B-76C8B6D5641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CEC3781-BC6B-4651-BA3F-33BD5AC7FB6A}"/>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3912851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CDB3B-6304-4770-BC62-CE45097395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5B3BD3-7DD7-4AD1-8578-71513D47D5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CA3BC78-BB39-466D-8B3B-3B70023F4E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39D62C-4EA0-4AB7-B1E2-3D2C53D62DBB}"/>
              </a:ext>
            </a:extLst>
          </p:cNvPr>
          <p:cNvSpPr>
            <a:spLocks noGrp="1"/>
          </p:cNvSpPr>
          <p:nvPr>
            <p:ph type="dt" sz="half" idx="10"/>
          </p:nvPr>
        </p:nvSpPr>
        <p:spPr/>
        <p:txBody>
          <a:bodyPr/>
          <a:lstStyle/>
          <a:p>
            <a:fld id="{B54BA4A9-3DFD-424E-BD13-C79258E54CA7}" type="datetimeFigureOut">
              <a:rPr lang="en-US" smtClean="0"/>
              <a:t>12/19/2019</a:t>
            </a:fld>
            <a:endParaRPr lang="en-US" dirty="0"/>
          </a:p>
        </p:txBody>
      </p:sp>
      <p:sp>
        <p:nvSpPr>
          <p:cNvPr id="6" name="Footer Placeholder 5">
            <a:extLst>
              <a:ext uri="{FF2B5EF4-FFF2-40B4-BE49-F238E27FC236}">
                <a16:creationId xmlns:a16="http://schemas.microsoft.com/office/drawing/2014/main" id="{40EEECF6-ACC6-43E4-AF9D-14846679588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1B0454C-5C6D-4F02-B779-7F6F91A5465C}"/>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2941113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B594EA-A468-4403-B47B-9A2D8C06D2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52083B-AE02-4D27-AF66-76765734AE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872D7B-16A2-447F-8A77-FE3DB7DBDA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4BA4A9-3DFD-424E-BD13-C79258E54CA7}" type="datetimeFigureOut">
              <a:rPr lang="en-US" smtClean="0"/>
              <a:t>12/19/2019</a:t>
            </a:fld>
            <a:endParaRPr lang="en-US" dirty="0"/>
          </a:p>
        </p:txBody>
      </p:sp>
      <p:sp>
        <p:nvSpPr>
          <p:cNvPr id="5" name="Footer Placeholder 4">
            <a:extLst>
              <a:ext uri="{FF2B5EF4-FFF2-40B4-BE49-F238E27FC236}">
                <a16:creationId xmlns:a16="http://schemas.microsoft.com/office/drawing/2014/main" id="{7150C5DF-4087-4B72-8D08-4E15B5411A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0C6C1A6-4727-4D39-B0FF-3FD53FF5E4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34C711-BBA2-4F77-B12C-1426B82A2059}" type="slidenum">
              <a:rPr lang="en-US" smtClean="0"/>
              <a:t>‹#›</a:t>
            </a:fld>
            <a:endParaRPr lang="en-US" dirty="0"/>
          </a:p>
        </p:txBody>
      </p:sp>
    </p:spTree>
    <p:extLst>
      <p:ext uri="{BB962C8B-B14F-4D97-AF65-F5344CB8AC3E}">
        <p14:creationId xmlns:p14="http://schemas.microsoft.com/office/powerpoint/2010/main" val="3610538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nfo@classsizematters.org" TargetMode="External"/><Relationship Id="rId2" Type="http://schemas.openxmlformats.org/officeDocument/2006/relationships/hyperlink" Target="http://www.classsizematters.org/" TargetMode="Externa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mailto:info@classsizematters.org" TargetMode="External"/><Relationship Id="rId2" Type="http://schemas.openxmlformats.org/officeDocument/2006/relationships/hyperlink" Target="http://www.classsizematters.org/"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33C66-6C75-42B4-8B46-61F18118BC8B}"/>
              </a:ext>
            </a:extLst>
          </p:cNvPr>
          <p:cNvSpPr>
            <a:spLocks noGrp="1"/>
          </p:cNvSpPr>
          <p:nvPr>
            <p:ph type="ctrTitle"/>
          </p:nvPr>
        </p:nvSpPr>
        <p:spPr>
          <a:xfrm>
            <a:off x="1838424" y="1122363"/>
            <a:ext cx="8829575" cy="1655762"/>
          </a:xfrm>
        </p:spPr>
        <p:txBody>
          <a:bodyPr>
            <a:normAutofit fontScale="90000"/>
          </a:bodyPr>
          <a:lstStyle/>
          <a:p>
            <a:r>
              <a:rPr lang="en-US" dirty="0"/>
              <a:t>      Class Size Trends Citywide &amp; Other Related Issues </a:t>
            </a:r>
            <a:br>
              <a:rPr lang="en-US" dirty="0"/>
            </a:br>
            <a:r>
              <a:rPr lang="en-US" dirty="0"/>
              <a:t>2007-2019 </a:t>
            </a:r>
          </a:p>
        </p:txBody>
      </p:sp>
      <p:sp>
        <p:nvSpPr>
          <p:cNvPr id="3" name="Subtitle 2">
            <a:extLst>
              <a:ext uri="{FF2B5EF4-FFF2-40B4-BE49-F238E27FC236}">
                <a16:creationId xmlns:a16="http://schemas.microsoft.com/office/drawing/2014/main" id="{E28E9F8F-6ECA-4B2C-AC5E-D6C2D93974AA}"/>
              </a:ext>
            </a:extLst>
          </p:cNvPr>
          <p:cNvSpPr>
            <a:spLocks noGrp="1"/>
          </p:cNvSpPr>
          <p:nvPr>
            <p:ph type="subTitle" idx="1"/>
          </p:nvPr>
        </p:nvSpPr>
        <p:spPr>
          <a:xfrm>
            <a:off x="2605548" y="3934690"/>
            <a:ext cx="8062452" cy="1323110"/>
          </a:xfrm>
        </p:spPr>
        <p:txBody>
          <a:bodyPr>
            <a:noAutofit/>
          </a:bodyPr>
          <a:lstStyle/>
          <a:p>
            <a:endParaRPr lang="en-US" dirty="0"/>
          </a:p>
          <a:p>
            <a:pPr algn="l"/>
            <a:r>
              <a:rPr lang="en-US" dirty="0"/>
              <a:t>Leonie Haimson and Emily Carrazana</a:t>
            </a:r>
          </a:p>
          <a:p>
            <a:pPr algn="l"/>
            <a:r>
              <a:rPr lang="en-US" dirty="0"/>
              <a:t>Class Size Matters</a:t>
            </a:r>
          </a:p>
          <a:p>
            <a:pPr algn="l"/>
            <a:r>
              <a:rPr lang="en-US" dirty="0"/>
              <a:t>11/20/10</a:t>
            </a:r>
          </a:p>
          <a:p>
            <a:pPr algn="l"/>
            <a:r>
              <a:rPr lang="en-US" dirty="0">
                <a:hlinkClick r:id="rId2"/>
              </a:rPr>
              <a:t>www.classsizematters.org</a:t>
            </a:r>
            <a:endParaRPr lang="en-US" dirty="0"/>
          </a:p>
          <a:p>
            <a:pPr algn="l"/>
            <a:r>
              <a:rPr lang="en-US" dirty="0">
                <a:hlinkClick r:id="rId3"/>
              </a:rPr>
              <a:t>Info@classsizematters.org</a:t>
            </a:r>
            <a:r>
              <a:rPr lang="en-US" dirty="0"/>
              <a:t> </a:t>
            </a:r>
          </a:p>
        </p:txBody>
      </p:sp>
      <p:pic>
        <p:nvPicPr>
          <p:cNvPr id="5" name="Picture 4" descr="A close up of a sign&#10;&#10;Description automatically generated">
            <a:extLst>
              <a:ext uri="{FF2B5EF4-FFF2-40B4-BE49-F238E27FC236}">
                <a16:creationId xmlns:a16="http://schemas.microsoft.com/office/drawing/2014/main" id="{6ACE20B9-23B1-4D5F-AD32-5D7B618B24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875" y="1361281"/>
            <a:ext cx="2416379" cy="2573409"/>
          </a:xfrm>
          <a:prstGeom prst="rect">
            <a:avLst/>
          </a:prstGeom>
        </p:spPr>
      </p:pic>
    </p:spTree>
    <p:extLst>
      <p:ext uri="{BB962C8B-B14F-4D97-AF65-F5344CB8AC3E}">
        <p14:creationId xmlns:p14="http://schemas.microsoft.com/office/powerpoint/2010/main" val="3385737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3AD93-C5E1-495C-AA95-DA1F586F89A0}"/>
              </a:ext>
            </a:extLst>
          </p:cNvPr>
          <p:cNvSpPr>
            <a:spLocks noGrp="1"/>
          </p:cNvSpPr>
          <p:nvPr>
            <p:ph type="title"/>
          </p:nvPr>
        </p:nvSpPr>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But average class sizes only tell part of the story!   </a:t>
            </a:r>
            <a:br>
              <a:rPr lang="en-US" dirty="0"/>
            </a:br>
            <a:br>
              <a:rPr lang="en-US" dirty="0"/>
            </a:br>
            <a:br>
              <a:rPr lang="en-US" dirty="0"/>
            </a:br>
            <a:r>
              <a:rPr lang="en-US" b="1" i="1" dirty="0"/>
              <a:t>The total number of students in classes of 30 or more citywide has also increased since 2007.</a:t>
            </a:r>
            <a:br>
              <a:rPr lang="en-US" b="1" i="1" dirty="0"/>
            </a:br>
            <a:br>
              <a:rPr lang="en-US" dirty="0"/>
            </a:br>
            <a:endParaRPr lang="en-US" dirty="0"/>
          </a:p>
        </p:txBody>
      </p:sp>
    </p:spTree>
    <p:extLst>
      <p:ext uri="{BB962C8B-B14F-4D97-AF65-F5344CB8AC3E}">
        <p14:creationId xmlns:p14="http://schemas.microsoft.com/office/powerpoint/2010/main" val="1679147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DF1CD51-9EAA-4122-B8FB-AEB8BA4D2608}"/>
              </a:ext>
            </a:extLst>
          </p:cNvPr>
          <p:cNvGraphicFramePr>
            <a:graphicFrameLocks/>
          </p:cNvGraphicFramePr>
          <p:nvPr>
            <p:extLst>
              <p:ext uri="{D42A27DB-BD31-4B8C-83A1-F6EECF244321}">
                <p14:modId xmlns:p14="http://schemas.microsoft.com/office/powerpoint/2010/main" val="4094228118"/>
              </p:ext>
            </p:extLst>
          </p:nvPr>
        </p:nvGraphicFramePr>
        <p:xfrm>
          <a:off x="1145540" y="333375"/>
          <a:ext cx="10379710" cy="5730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30095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F7DE414-8960-4327-BE76-381481AEEFEB}"/>
              </a:ext>
            </a:extLst>
          </p:cNvPr>
          <p:cNvGraphicFramePr>
            <a:graphicFrameLocks/>
          </p:cNvGraphicFramePr>
          <p:nvPr>
            <p:extLst>
              <p:ext uri="{D42A27DB-BD31-4B8C-83A1-F6EECF244321}">
                <p14:modId xmlns:p14="http://schemas.microsoft.com/office/powerpoint/2010/main" val="1306036840"/>
              </p:ext>
            </p:extLst>
          </p:nvPr>
        </p:nvGraphicFramePr>
        <p:xfrm>
          <a:off x="781050" y="447675"/>
          <a:ext cx="10477500" cy="58483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69719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70774EA-02AE-4382-85A2-3440B379BEB8}"/>
              </a:ext>
            </a:extLst>
          </p:cNvPr>
          <p:cNvGraphicFramePr>
            <a:graphicFrameLocks/>
          </p:cNvGraphicFramePr>
          <p:nvPr>
            <p:extLst>
              <p:ext uri="{D42A27DB-BD31-4B8C-83A1-F6EECF244321}">
                <p14:modId xmlns:p14="http://schemas.microsoft.com/office/powerpoint/2010/main" val="3769804845"/>
              </p:ext>
            </p:extLst>
          </p:nvPr>
        </p:nvGraphicFramePr>
        <p:xfrm>
          <a:off x="962025" y="619125"/>
          <a:ext cx="10677525" cy="56197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112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A64254BA-3A8A-46C0-80FC-8D7495C80145}"/>
              </a:ext>
            </a:extLst>
          </p:cNvPr>
          <p:cNvGraphicFramePr>
            <a:graphicFrameLocks/>
          </p:cNvGraphicFramePr>
          <p:nvPr>
            <p:extLst>
              <p:ext uri="{D42A27DB-BD31-4B8C-83A1-F6EECF244321}">
                <p14:modId xmlns:p14="http://schemas.microsoft.com/office/powerpoint/2010/main" val="607420212"/>
              </p:ext>
            </p:extLst>
          </p:nvPr>
        </p:nvGraphicFramePr>
        <p:xfrm>
          <a:off x="1732547" y="770022"/>
          <a:ext cx="7661708" cy="53708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13929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664B9-63B3-4B21-957A-98733DCE357E}"/>
              </a:ext>
            </a:extLst>
          </p:cNvPr>
          <p:cNvSpPr>
            <a:spLocks noGrp="1"/>
          </p:cNvSpPr>
          <p:nvPr>
            <p:ph type="title"/>
          </p:nvPr>
        </p:nvSpPr>
        <p:spPr/>
        <p:txBody>
          <a:bodyPr/>
          <a:lstStyle/>
          <a:p>
            <a:r>
              <a:rPr lang="en-US" dirty="0"/>
              <a:t>School overcrowding also an issue in many districts </a:t>
            </a:r>
          </a:p>
        </p:txBody>
      </p:sp>
      <p:sp>
        <p:nvSpPr>
          <p:cNvPr id="3" name="Rectangle 2">
            <a:extLst>
              <a:ext uri="{FF2B5EF4-FFF2-40B4-BE49-F238E27FC236}">
                <a16:creationId xmlns:a16="http://schemas.microsoft.com/office/drawing/2014/main" id="{72F4E276-4580-4780-8018-5881CCCEC6A3}"/>
              </a:ext>
            </a:extLst>
          </p:cNvPr>
          <p:cNvSpPr/>
          <p:nvPr/>
        </p:nvSpPr>
        <p:spPr>
          <a:xfrm>
            <a:off x="1209040" y="1849120"/>
            <a:ext cx="10708640" cy="5909310"/>
          </a:xfrm>
          <a:prstGeom prst="rect">
            <a:avLst/>
          </a:prstGeom>
        </p:spPr>
        <p:txBody>
          <a:bodyPr wrap="square">
            <a:spAutoFit/>
          </a:bodyPr>
          <a:lstStyle/>
          <a:p>
            <a:pPr marL="285750" indent="-285750">
              <a:buFont typeface="Arial" panose="020B0604020202020204" pitchFamily="34" charset="0"/>
              <a:buChar char="•"/>
            </a:pPr>
            <a:r>
              <a:rPr lang="en-US" sz="4000" dirty="0">
                <a:latin typeface="Calibri" panose="020F0502020204030204" pitchFamily="34" charset="0"/>
                <a:ea typeface="Calibri" panose="020F0502020204030204" pitchFamily="34" charset="0"/>
              </a:rPr>
              <a:t>Latest Blue Book for 2018-2019 shows that there were 515,898 students in NYC overcrowded schools</a:t>
            </a:r>
          </a:p>
          <a:p>
            <a:pPr marL="285750" indent="-285750">
              <a:buFont typeface="Arial" panose="020B0604020202020204" pitchFamily="34" charset="0"/>
              <a:buChar char="•"/>
            </a:pPr>
            <a:endParaRPr lang="en-US" sz="4000"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4000"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4000" dirty="0">
                <a:latin typeface="Calibri" panose="020F0502020204030204" pitchFamily="34" charset="0"/>
                <a:ea typeface="Calibri" panose="020F0502020204030204" pitchFamily="34" charset="0"/>
              </a:rPr>
              <a:t>Though in some districts, there would be space to lower class size right now.</a:t>
            </a:r>
          </a:p>
          <a:p>
            <a:endParaRPr lang="en-US" sz="4000" dirty="0">
              <a:latin typeface="Calibri" panose="020F0502020204030204" pitchFamily="34" charset="0"/>
            </a:endParaRPr>
          </a:p>
          <a:p>
            <a:endParaRPr lang="en-US" sz="4000" dirty="0">
              <a:latin typeface="Calibri" panose="020F0502020204030204" pitchFamily="34" charset="0"/>
            </a:endParaRPr>
          </a:p>
          <a:p>
            <a:endParaRPr lang="en-US" dirty="0">
              <a:latin typeface="Calibri" panose="020F0502020204030204" pitchFamily="34" charset="0"/>
            </a:endParaRPr>
          </a:p>
        </p:txBody>
      </p:sp>
    </p:spTree>
    <p:extLst>
      <p:ext uri="{BB962C8B-B14F-4D97-AF65-F5344CB8AC3E}">
        <p14:creationId xmlns:p14="http://schemas.microsoft.com/office/powerpoint/2010/main" val="1348381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8621E-EE4A-4A2F-B0D8-C00AC687B84D}"/>
              </a:ext>
            </a:extLst>
          </p:cNvPr>
          <p:cNvSpPr>
            <a:spLocks noGrp="1"/>
          </p:cNvSpPr>
          <p:nvPr>
            <p:ph type="title"/>
          </p:nvPr>
        </p:nvSpPr>
        <p:spPr>
          <a:xfrm>
            <a:off x="838200" y="365125"/>
            <a:ext cx="10515600" cy="1325563"/>
          </a:xfrm>
        </p:spPr>
        <p:txBody>
          <a:bodyPr>
            <a:normAutofit/>
          </a:bodyPr>
          <a:lstStyle/>
          <a:p>
            <a:r>
              <a:rPr lang="en-US" dirty="0"/>
              <a:t>So what are we doing about this?</a:t>
            </a:r>
          </a:p>
        </p:txBody>
      </p:sp>
      <p:graphicFrame>
        <p:nvGraphicFramePr>
          <p:cNvPr id="5" name="Content Placeholder 2">
            <a:extLst>
              <a:ext uri="{FF2B5EF4-FFF2-40B4-BE49-F238E27FC236}">
                <a16:creationId xmlns:a16="http://schemas.microsoft.com/office/drawing/2014/main" id="{01456D27-EBF2-4ACD-8AED-A94F0F1D5042}"/>
              </a:ext>
            </a:extLst>
          </p:cNvPr>
          <p:cNvGraphicFramePr>
            <a:graphicFrameLocks noGrp="1"/>
          </p:cNvGraphicFramePr>
          <p:nvPr>
            <p:ph idx="1"/>
            <p:extLst>
              <p:ext uri="{D42A27DB-BD31-4B8C-83A1-F6EECF244321}">
                <p14:modId xmlns:p14="http://schemas.microsoft.com/office/powerpoint/2010/main" val="4109242739"/>
              </p:ext>
            </p:extLst>
          </p:nvPr>
        </p:nvGraphicFramePr>
        <p:xfrm>
          <a:off x="664143" y="1442720"/>
          <a:ext cx="10689657" cy="4734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8CBE46A4-000F-44B6-9D5E-D1ABE266FE8D}"/>
              </a:ext>
            </a:extLst>
          </p:cNvPr>
          <p:cNvSpPr>
            <a:spLocks noGrp="1"/>
          </p:cNvSpPr>
          <p:nvPr>
            <p:ph idx="4294967295"/>
          </p:nvPr>
        </p:nvSpPr>
        <p:spPr>
          <a:xfrm>
            <a:off x="838200" y="1442720"/>
            <a:ext cx="10515600" cy="4734243"/>
          </a:xfrm>
        </p:spPr>
        <p:txBody>
          <a:bodyPr>
            <a:normAutofit/>
          </a:bodyPr>
          <a:lstStyle/>
          <a:p>
            <a:r>
              <a:rPr lang="en-US" dirty="0"/>
              <a:t>.</a:t>
            </a:r>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2520291365"/>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FDF4A-7FD7-4D84-A5DA-E522AD12FD57}"/>
              </a:ext>
            </a:extLst>
          </p:cNvPr>
          <p:cNvSpPr>
            <a:spLocks noGrp="1"/>
          </p:cNvSpPr>
          <p:nvPr>
            <p:ph type="title"/>
          </p:nvPr>
        </p:nvSpPr>
        <p:spPr>
          <a:xfrm>
            <a:off x="838200" y="365125"/>
            <a:ext cx="10515600" cy="1325563"/>
          </a:xfrm>
        </p:spPr>
        <p:txBody>
          <a:bodyPr/>
          <a:lstStyle/>
          <a:p>
            <a:r>
              <a:rPr lang="en-US" dirty="0"/>
              <a:t>What does DOE say in court, in arguing they don’t need to lower class size?</a:t>
            </a:r>
          </a:p>
        </p:txBody>
      </p:sp>
      <p:sp>
        <p:nvSpPr>
          <p:cNvPr id="3" name="Content Placeholder 2">
            <a:extLst>
              <a:ext uri="{FF2B5EF4-FFF2-40B4-BE49-F238E27FC236}">
                <a16:creationId xmlns:a16="http://schemas.microsoft.com/office/drawing/2014/main" id="{335F40DE-04C0-433F-AB7C-14E0503BBA9C}"/>
              </a:ext>
            </a:extLst>
          </p:cNvPr>
          <p:cNvSpPr>
            <a:spLocks noGrp="1"/>
          </p:cNvSpPr>
          <p:nvPr>
            <p:ph idx="1"/>
          </p:nvPr>
        </p:nvSpPr>
        <p:spPr>
          <a:xfrm>
            <a:off x="731520" y="1559294"/>
            <a:ext cx="10622280" cy="4617670"/>
          </a:xfrm>
        </p:spPr>
        <p:txBody>
          <a:bodyPr>
            <a:noAutofit/>
          </a:bodyPr>
          <a:lstStyle/>
          <a:p>
            <a:r>
              <a:rPr lang="en-US" sz="2000" dirty="0"/>
              <a:t>DOE claims that then-Commissioner Steiner gave them a waiver from reducing class size in 2010.</a:t>
            </a:r>
          </a:p>
          <a:p>
            <a:endParaRPr lang="en-US" sz="2000" dirty="0"/>
          </a:p>
          <a:p>
            <a:r>
              <a:rPr lang="en-US" sz="2000" dirty="0"/>
              <a:t>BUT: Commissioner Steiner clearly stated this was a </a:t>
            </a:r>
            <a:r>
              <a:rPr lang="en-US" sz="2000" b="1" i="1" dirty="0"/>
              <a:t>temporary waiver</a:t>
            </a:r>
            <a:r>
              <a:rPr lang="en-US" sz="2000" dirty="0"/>
              <a:t>, due to the economic recession which ended a decade ago.</a:t>
            </a:r>
          </a:p>
          <a:p>
            <a:endParaRPr lang="en-US" sz="2000" dirty="0"/>
          </a:p>
          <a:p>
            <a:r>
              <a:rPr lang="en-US" sz="2000" dirty="0"/>
              <a:t>In any case, neither Steiner nor the current Commissioner has the authority to waive the law.</a:t>
            </a:r>
          </a:p>
          <a:p>
            <a:endParaRPr lang="en-US" sz="2000" dirty="0"/>
          </a:p>
          <a:p>
            <a:r>
              <a:rPr lang="en-US" sz="2000" dirty="0"/>
              <a:t>The DOE also argues that any class size obligations lapsed at the end of the 2011-2012 school year; even though the state legislature renews the C4E law every year, including the part of the law requiring NYC to lower class size. </a:t>
            </a:r>
          </a:p>
          <a:p>
            <a:endParaRPr lang="en-US" sz="2000" dirty="0"/>
          </a:p>
          <a:p>
            <a:r>
              <a:rPr lang="en-US" sz="2000" dirty="0"/>
              <a:t>DOE also claims though they may have had an obligation to create a plan, they didn’t have to follow it!</a:t>
            </a:r>
          </a:p>
        </p:txBody>
      </p:sp>
    </p:spTree>
    <p:extLst>
      <p:ext uri="{BB962C8B-B14F-4D97-AF65-F5344CB8AC3E}">
        <p14:creationId xmlns:p14="http://schemas.microsoft.com/office/powerpoint/2010/main" val="2174043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B55CC-60E3-40C0-997B-C0DF355FA042}"/>
              </a:ext>
            </a:extLst>
          </p:cNvPr>
          <p:cNvSpPr>
            <a:spLocks noGrp="1"/>
          </p:cNvSpPr>
          <p:nvPr>
            <p:ph type="title"/>
          </p:nvPr>
        </p:nvSpPr>
        <p:spPr/>
        <p:txBody>
          <a:bodyPr/>
          <a:lstStyle/>
          <a:p>
            <a:r>
              <a:rPr lang="en-US" dirty="0"/>
              <a:t>What else are we doing?</a:t>
            </a:r>
          </a:p>
        </p:txBody>
      </p:sp>
      <p:sp>
        <p:nvSpPr>
          <p:cNvPr id="3" name="Content Placeholder 2">
            <a:extLst>
              <a:ext uri="{FF2B5EF4-FFF2-40B4-BE49-F238E27FC236}">
                <a16:creationId xmlns:a16="http://schemas.microsoft.com/office/drawing/2014/main" id="{06790E8B-B546-4E74-B0C1-02C95F428699}"/>
              </a:ext>
            </a:extLst>
          </p:cNvPr>
          <p:cNvSpPr>
            <a:spLocks noGrp="1"/>
          </p:cNvSpPr>
          <p:nvPr>
            <p:ph idx="1"/>
          </p:nvPr>
        </p:nvSpPr>
        <p:spPr>
          <a:xfrm>
            <a:off x="760396" y="1559293"/>
            <a:ext cx="10593404" cy="4617670"/>
          </a:xfrm>
        </p:spPr>
        <p:txBody>
          <a:bodyPr/>
          <a:lstStyle/>
          <a:p>
            <a:r>
              <a:rPr lang="en-US" dirty="0"/>
              <a:t>We had a campaign last year to urge the City Council to allocate dedicated funding to be used to reduce class size, especially in struggling schools to begin with and in the lower grades.</a:t>
            </a:r>
          </a:p>
          <a:p>
            <a:endParaRPr lang="en-US" dirty="0"/>
          </a:p>
          <a:p>
            <a:r>
              <a:rPr lang="en-US" dirty="0"/>
              <a:t>We were unable to convince them but plan to push for this in next year’s budget. </a:t>
            </a:r>
          </a:p>
          <a:p>
            <a:endParaRPr lang="en-US" dirty="0"/>
          </a:p>
          <a:p>
            <a:r>
              <a:rPr lang="en-US" dirty="0"/>
              <a:t>Please join our campaign by passing a resolution and contacting your CMs to support this effort.</a:t>
            </a:r>
          </a:p>
        </p:txBody>
      </p:sp>
    </p:spTree>
    <p:extLst>
      <p:ext uri="{BB962C8B-B14F-4D97-AF65-F5344CB8AC3E}">
        <p14:creationId xmlns:p14="http://schemas.microsoft.com/office/powerpoint/2010/main" val="2961555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D4A1E-F1A6-4BE0-AB17-7ABD5B45F335}"/>
              </a:ext>
            </a:extLst>
          </p:cNvPr>
          <p:cNvSpPr>
            <a:spLocks noGrp="1"/>
          </p:cNvSpPr>
          <p:nvPr>
            <p:ph type="title"/>
          </p:nvPr>
        </p:nvSpPr>
        <p:spPr>
          <a:xfrm>
            <a:off x="5720080" y="345440"/>
            <a:ext cx="5633719" cy="2101034"/>
          </a:xfrm>
        </p:spPr>
        <p:txBody>
          <a:bodyPr>
            <a:normAutofit/>
          </a:bodyPr>
          <a:lstStyle/>
          <a:p>
            <a:r>
              <a:rPr lang="en-US" sz="3400" dirty="0"/>
              <a:t>We also released a report on charter facility funding last month.</a:t>
            </a:r>
          </a:p>
        </p:txBody>
      </p:sp>
      <p:sp>
        <p:nvSpPr>
          <p:cNvPr id="9"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4" name="Picture 3">
            <a:extLst>
              <a:ext uri="{FF2B5EF4-FFF2-40B4-BE49-F238E27FC236}">
                <a16:creationId xmlns:a16="http://schemas.microsoft.com/office/drawing/2014/main" id="{FF0505B2-CE72-43D9-93CE-8CC611459FBF}"/>
              </a:ext>
            </a:extLst>
          </p:cNvPr>
          <p:cNvPicPr>
            <a:picLocks noChangeAspect="1"/>
          </p:cNvPicPr>
          <p:nvPr/>
        </p:nvPicPr>
        <p:blipFill>
          <a:blip r:embed="rId2"/>
          <a:stretch>
            <a:fillRect/>
          </a:stretch>
        </p:blipFill>
        <p:spPr>
          <a:xfrm>
            <a:off x="1524868" y="1450448"/>
            <a:ext cx="3178551" cy="3948511"/>
          </a:xfrm>
          <a:prstGeom prst="rect">
            <a:avLst/>
          </a:prstGeom>
        </p:spPr>
      </p:pic>
      <p:sp>
        <p:nvSpPr>
          <p:cNvPr id="3" name="Content Placeholder 2">
            <a:extLst>
              <a:ext uri="{FF2B5EF4-FFF2-40B4-BE49-F238E27FC236}">
                <a16:creationId xmlns:a16="http://schemas.microsoft.com/office/drawing/2014/main" id="{17EF0F58-C2DC-47E8-AAA6-5AE7854096BD}"/>
              </a:ext>
            </a:extLst>
          </p:cNvPr>
          <p:cNvSpPr>
            <a:spLocks noGrp="1"/>
          </p:cNvSpPr>
          <p:nvPr>
            <p:ph idx="1"/>
          </p:nvPr>
        </p:nvSpPr>
        <p:spPr>
          <a:xfrm>
            <a:off x="5929162" y="2261938"/>
            <a:ext cx="5365648" cy="3915026"/>
          </a:xfrm>
        </p:spPr>
        <p:txBody>
          <a:bodyPr>
            <a:normAutofit lnSpcReduction="10000"/>
          </a:bodyPr>
          <a:lstStyle/>
          <a:p>
            <a:r>
              <a:rPr lang="en-US" sz="2200" dirty="0"/>
              <a:t>State law passed in 2010 requires matching funds for facility upgrades for public schools co-located with charter schools, for every expenditure by charters for facility renovations over $5000.</a:t>
            </a:r>
          </a:p>
          <a:p>
            <a:endParaRPr lang="en-US" sz="2200" dirty="0"/>
          </a:p>
          <a:p>
            <a:r>
              <a:rPr lang="en-US" sz="2200" dirty="0"/>
              <a:t>We found that </a:t>
            </a:r>
            <a:r>
              <a:rPr lang="en-US" sz="2200" dirty="0">
                <a:latin typeface="Arial"/>
                <a:ea typeface="Arial"/>
                <a:cs typeface="Arial"/>
                <a:sym typeface="Arial"/>
              </a:rPr>
              <a:t>FY 2014 to FY 2019, about</a:t>
            </a:r>
            <a:r>
              <a:rPr lang="en-US" sz="2200" b="1" dirty="0">
                <a:latin typeface="Arial"/>
                <a:ea typeface="Arial"/>
                <a:cs typeface="Arial"/>
                <a:sym typeface="Arial"/>
              </a:rPr>
              <a:t> $22.1 million</a:t>
            </a:r>
            <a:r>
              <a:rPr lang="en-US" sz="2200" dirty="0">
                <a:latin typeface="Arial"/>
                <a:ea typeface="Arial"/>
                <a:cs typeface="Arial"/>
                <a:sym typeface="Arial"/>
              </a:rPr>
              <a:t> in charter school expenditures on facility upgrades </a:t>
            </a:r>
            <a:r>
              <a:rPr lang="en-US" sz="2200" b="1" dirty="0">
                <a:latin typeface="Arial"/>
                <a:ea typeface="Arial"/>
                <a:cs typeface="Arial"/>
                <a:sym typeface="Arial"/>
              </a:rPr>
              <a:t>were </a:t>
            </a:r>
            <a:r>
              <a:rPr lang="en-US" sz="2200" b="1" i="1" dirty="0">
                <a:latin typeface="Arial"/>
                <a:ea typeface="Arial"/>
                <a:cs typeface="Arial"/>
                <a:sym typeface="Arial"/>
              </a:rPr>
              <a:t>not</a:t>
            </a:r>
            <a:r>
              <a:rPr lang="en-US" sz="2200" b="1" dirty="0">
                <a:latin typeface="Arial"/>
                <a:ea typeface="Arial"/>
                <a:cs typeface="Arial"/>
                <a:sym typeface="Arial"/>
              </a:rPr>
              <a:t> matched in</a:t>
            </a:r>
            <a:r>
              <a:rPr lang="en-US" sz="2200" dirty="0">
                <a:latin typeface="Arial"/>
                <a:ea typeface="Arial"/>
                <a:cs typeface="Arial"/>
                <a:sym typeface="Arial"/>
              </a:rPr>
              <a:t> the public schools that shared their buildings, </a:t>
            </a:r>
            <a:r>
              <a:rPr lang="en-US" sz="2200" b="1" dirty="0">
                <a:latin typeface="Arial"/>
                <a:ea typeface="Arial"/>
                <a:cs typeface="Arial"/>
                <a:sym typeface="Arial"/>
              </a:rPr>
              <a:t>a shortfall of about 14% </a:t>
            </a:r>
          </a:p>
          <a:p>
            <a:endParaRPr lang="en-US" sz="2200" dirty="0"/>
          </a:p>
        </p:txBody>
      </p:sp>
    </p:spTree>
    <p:extLst>
      <p:ext uri="{BB962C8B-B14F-4D97-AF65-F5344CB8AC3E}">
        <p14:creationId xmlns:p14="http://schemas.microsoft.com/office/powerpoint/2010/main" val="3118465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544E25A-D01C-4A18-9FFC-392CC685DCB7}"/>
              </a:ext>
            </a:extLst>
          </p:cNvPr>
          <p:cNvSpPr>
            <a:spLocks noGrp="1"/>
          </p:cNvSpPr>
          <p:nvPr>
            <p:ph type="title"/>
          </p:nvPr>
        </p:nvSpPr>
        <p:spPr>
          <a:xfrm>
            <a:off x="863029" y="1012004"/>
            <a:ext cx="3119036" cy="4795408"/>
          </a:xfrm>
        </p:spPr>
        <p:txBody>
          <a:bodyPr>
            <a:normAutofit/>
          </a:bodyPr>
          <a:lstStyle/>
          <a:p>
            <a:r>
              <a:rPr lang="en-US" dirty="0">
                <a:solidFill>
                  <a:srgbClr val="FFFFFF"/>
                </a:solidFill>
              </a:rPr>
              <a:t>What are the UFT contractual class sizes limits? </a:t>
            </a:r>
          </a:p>
        </p:txBody>
      </p:sp>
      <p:graphicFrame>
        <p:nvGraphicFramePr>
          <p:cNvPr id="5" name="Content Placeholder 2">
            <a:extLst>
              <a:ext uri="{FF2B5EF4-FFF2-40B4-BE49-F238E27FC236}">
                <a16:creationId xmlns:a16="http://schemas.microsoft.com/office/drawing/2014/main" id="{2227E7A8-A869-4677-B68B-E4F6DDF17EA0}"/>
              </a:ext>
            </a:extLst>
          </p:cNvPr>
          <p:cNvGraphicFramePr>
            <a:graphicFrameLocks noGrp="1"/>
          </p:cNvGraphicFramePr>
          <p:nvPr>
            <p:ph idx="1"/>
            <p:extLst>
              <p:ext uri="{D42A27DB-BD31-4B8C-83A1-F6EECF244321}">
                <p14:modId xmlns:p14="http://schemas.microsoft.com/office/powerpoint/2010/main" val="359956260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4621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3CA892E6-FE08-D243-B5E5-144D8D5B76B7}"/>
              </a:ext>
            </a:extLst>
          </p:cNvPr>
          <p:cNvGraphicFramePr>
            <a:graphicFrameLocks/>
          </p:cNvGraphicFramePr>
          <p:nvPr>
            <p:extLst>
              <p:ext uri="{D42A27DB-BD31-4B8C-83A1-F6EECF244321}">
                <p14:modId xmlns:p14="http://schemas.microsoft.com/office/powerpoint/2010/main" val="3051940765"/>
              </p:ext>
            </p:extLst>
          </p:nvPr>
        </p:nvGraphicFramePr>
        <p:xfrm>
          <a:off x="251791" y="452231"/>
          <a:ext cx="11184836" cy="553940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B49D1-22D9-4743-AE8B-9D8790CCDFCC}"/>
              </a:ext>
            </a:extLst>
          </p:cNvPr>
          <p:cNvSpPr>
            <a:spLocks noGrp="1"/>
          </p:cNvSpPr>
          <p:nvPr>
            <p:ph type="title"/>
          </p:nvPr>
        </p:nvSpPr>
        <p:spPr>
          <a:xfrm>
            <a:off x="838200" y="365125"/>
            <a:ext cx="10515600" cy="1325563"/>
          </a:xfrm>
        </p:spPr>
        <p:txBody>
          <a:bodyPr>
            <a:normAutofit/>
          </a:bodyPr>
          <a:lstStyle/>
          <a:p>
            <a:r>
              <a:rPr lang="en-US" sz="2800" dirty="0"/>
              <a:t>In 2014, the state passed a law stating that NYC must either provide charter schools space in public school buildings or help them pay for private space </a:t>
            </a:r>
          </a:p>
        </p:txBody>
      </p:sp>
      <p:graphicFrame>
        <p:nvGraphicFramePr>
          <p:cNvPr id="5" name="Content Placeholder 2">
            <a:extLst>
              <a:ext uri="{FF2B5EF4-FFF2-40B4-BE49-F238E27FC236}">
                <a16:creationId xmlns:a16="http://schemas.microsoft.com/office/drawing/2014/main" id="{9F543A03-D5A1-4FE5-AF3B-14BEABE8E9CC}"/>
              </a:ext>
            </a:extLst>
          </p:cNvPr>
          <p:cNvGraphicFramePr>
            <a:graphicFrameLocks noGrp="1"/>
          </p:cNvGraphicFramePr>
          <p:nvPr>
            <p:ph idx="1"/>
            <p:extLst>
              <p:ext uri="{D42A27DB-BD31-4B8C-83A1-F6EECF244321}">
                <p14:modId xmlns:p14="http://schemas.microsoft.com/office/powerpoint/2010/main" val="58907121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7049089"/>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4"/>
          <p:cNvSpPr txBox="1">
            <a:spLocks noGrp="1"/>
          </p:cNvSpPr>
          <p:nvPr>
            <p:ph type="title"/>
          </p:nvPr>
        </p:nvSpPr>
        <p:spPr>
          <a:xfrm>
            <a:off x="415600" y="593367"/>
            <a:ext cx="11360800" cy="763600"/>
          </a:xfrm>
          <a:prstGeom prst="rect">
            <a:avLst/>
          </a:prstGeom>
          <a:noFill/>
          <a:ln>
            <a:noFill/>
          </a:ln>
        </p:spPr>
        <p:txBody>
          <a:bodyPr spcFirstLastPara="1" vert="horz" wrap="square" lIns="121900" tIns="121900" rIns="121900" bIns="121900" rtlCol="0" anchor="t" anchorCtr="0">
            <a:noAutofit/>
          </a:bodyPr>
          <a:lstStyle/>
          <a:p>
            <a:pPr algn="ctr"/>
            <a:r>
              <a:rPr lang="en-US" dirty="0"/>
              <a:t>We also found that DOE is helping to pay for 8 Charters though their buildings owned related parties</a:t>
            </a:r>
            <a:endParaRPr dirty="0"/>
          </a:p>
        </p:txBody>
      </p:sp>
      <p:sp>
        <p:nvSpPr>
          <p:cNvPr id="179" name="Google Shape;179;p34"/>
          <p:cNvSpPr txBox="1">
            <a:spLocks noGrp="1"/>
          </p:cNvSpPr>
          <p:nvPr>
            <p:ph type="body" idx="1"/>
          </p:nvPr>
        </p:nvSpPr>
        <p:spPr>
          <a:xfrm>
            <a:off x="415600" y="2155758"/>
            <a:ext cx="11360800" cy="3587817"/>
          </a:xfrm>
          <a:prstGeom prst="rect">
            <a:avLst/>
          </a:prstGeom>
          <a:noFill/>
          <a:ln>
            <a:noFill/>
          </a:ln>
        </p:spPr>
        <p:txBody>
          <a:bodyPr spcFirstLastPara="1" vert="horz" wrap="square" lIns="121900" tIns="121900" rIns="121900" bIns="121900" rtlCol="0" anchor="t" anchorCtr="0">
            <a:noAutofit/>
          </a:bodyPr>
          <a:lstStyle/>
          <a:p>
            <a:pPr indent="-609585">
              <a:lnSpc>
                <a:spcPct val="100000"/>
              </a:lnSpc>
              <a:buClr>
                <a:schemeClr val="dk1"/>
              </a:buClr>
              <a:buSzPts val="1100"/>
            </a:pPr>
            <a:endParaRPr lang="en-US" dirty="0">
              <a:solidFill>
                <a:schemeClr val="dk1"/>
              </a:solidFill>
              <a:latin typeface="Arial"/>
              <a:ea typeface="Arial"/>
              <a:cs typeface="Arial"/>
              <a:sym typeface="Arial"/>
            </a:endParaRPr>
          </a:p>
          <a:p>
            <a:pPr indent="-609585">
              <a:lnSpc>
                <a:spcPct val="100000"/>
              </a:lnSpc>
              <a:buClr>
                <a:schemeClr val="dk1"/>
              </a:buClr>
              <a:buSzPts val="1100"/>
            </a:pPr>
            <a:endParaRPr lang="en-US" dirty="0">
              <a:solidFill>
                <a:schemeClr val="dk1"/>
              </a:solidFill>
              <a:latin typeface="Arial"/>
              <a:ea typeface="Arial"/>
              <a:cs typeface="Arial"/>
              <a:sym typeface="Arial"/>
            </a:endParaRPr>
          </a:p>
          <a:p>
            <a:pPr indent="-609585">
              <a:lnSpc>
                <a:spcPct val="100000"/>
              </a:lnSpc>
              <a:buClr>
                <a:schemeClr val="dk1"/>
              </a:buClr>
              <a:buSzPts val="1100"/>
            </a:pPr>
            <a:r>
              <a:rPr lang="en-US" dirty="0">
                <a:solidFill>
                  <a:schemeClr val="dk1"/>
                </a:solidFill>
                <a:latin typeface="Arial"/>
                <a:ea typeface="Arial"/>
                <a:cs typeface="Arial"/>
                <a:sym typeface="Arial"/>
              </a:rPr>
              <a:t>This means the building is owned by their charter management organizations or an affiliated LLC or foundation.  </a:t>
            </a:r>
            <a:endParaRPr dirty="0"/>
          </a:p>
          <a:p>
            <a:pPr indent="-516454">
              <a:lnSpc>
                <a:spcPct val="100000"/>
              </a:lnSpc>
              <a:buClr>
                <a:schemeClr val="dk1"/>
              </a:buClr>
              <a:buSzPts val="1100"/>
              <a:buNone/>
            </a:pPr>
            <a:endParaRPr b="1" dirty="0">
              <a:solidFill>
                <a:schemeClr val="dk1"/>
              </a:solidFill>
              <a:latin typeface="Arial"/>
              <a:ea typeface="Arial"/>
              <a:cs typeface="Arial"/>
              <a:sym typeface="Arial"/>
            </a:endParaRPr>
          </a:p>
          <a:p>
            <a:pPr indent="-609585">
              <a:lnSpc>
                <a:spcPct val="100000"/>
              </a:lnSpc>
              <a:buClr>
                <a:schemeClr val="dk1"/>
              </a:buClr>
              <a:buSzPts val="1100"/>
            </a:pPr>
            <a:r>
              <a:rPr lang="en-US" b="1" i="1" dirty="0">
                <a:solidFill>
                  <a:schemeClr val="dk1"/>
                </a:solidFill>
                <a:latin typeface="Arial"/>
                <a:ea typeface="Arial"/>
                <a:cs typeface="Arial"/>
                <a:sym typeface="Arial"/>
              </a:rPr>
              <a:t>The total for such expenditures amounts to about $14.8 million in DOE expenditures since FY 2015</a:t>
            </a:r>
            <a:endParaRPr b="1" i="1" dirty="0">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5"/>
          <p:cNvSpPr txBox="1">
            <a:spLocks noGrp="1"/>
          </p:cNvSpPr>
          <p:nvPr>
            <p:ph type="title"/>
          </p:nvPr>
        </p:nvSpPr>
        <p:spPr>
          <a:xfrm>
            <a:off x="327853" y="593367"/>
            <a:ext cx="11448548" cy="1117613"/>
          </a:xfrm>
          <a:prstGeom prst="rect">
            <a:avLst/>
          </a:prstGeom>
          <a:noFill/>
          <a:ln>
            <a:noFill/>
          </a:ln>
        </p:spPr>
        <p:txBody>
          <a:bodyPr spcFirstLastPara="1" vert="horz" wrap="square" lIns="121900" tIns="121900" rIns="121900" bIns="121900" rtlCol="0" anchor="t" anchorCtr="0">
            <a:noAutofit/>
          </a:bodyPr>
          <a:lstStyle/>
          <a:p>
            <a:pPr algn="ctr"/>
            <a:r>
              <a:rPr lang="en-US" b="1" dirty="0"/>
              <a:t>Examples: Success Academy Hudson Yards</a:t>
            </a:r>
            <a:br>
              <a:rPr lang="en-US" dirty="0"/>
            </a:br>
            <a:endParaRPr dirty="0"/>
          </a:p>
        </p:txBody>
      </p:sp>
      <p:sp>
        <p:nvSpPr>
          <p:cNvPr id="185" name="Google Shape;185;p35"/>
          <p:cNvSpPr txBox="1">
            <a:spLocks noGrp="1"/>
          </p:cNvSpPr>
          <p:nvPr>
            <p:ph type="body" idx="1"/>
          </p:nvPr>
        </p:nvSpPr>
        <p:spPr>
          <a:xfrm>
            <a:off x="415600" y="1598279"/>
            <a:ext cx="11360800" cy="4493555"/>
          </a:xfrm>
          <a:prstGeom prst="rect">
            <a:avLst/>
          </a:prstGeom>
          <a:noFill/>
          <a:ln>
            <a:noFill/>
          </a:ln>
        </p:spPr>
        <p:txBody>
          <a:bodyPr spcFirstLastPara="1" vert="horz" wrap="square" lIns="121900" tIns="121900" rIns="121900" bIns="121900" rtlCol="0" anchor="t" anchorCtr="0">
            <a:noAutofit/>
          </a:bodyPr>
          <a:lstStyle/>
          <a:p>
            <a:r>
              <a:rPr lang="en-US" sz="2133" dirty="0">
                <a:solidFill>
                  <a:schemeClr val="dk1"/>
                </a:solidFill>
              </a:rPr>
              <a:t>DOE spent  </a:t>
            </a:r>
            <a:r>
              <a:rPr lang="en-US" sz="2133" b="1" dirty="0">
                <a:solidFill>
                  <a:schemeClr val="dk1"/>
                </a:solidFill>
              </a:rPr>
              <a:t>$2.2 million </a:t>
            </a:r>
            <a:r>
              <a:rPr lang="en-US" sz="2133" dirty="0">
                <a:solidFill>
                  <a:schemeClr val="dk1"/>
                </a:solidFill>
              </a:rPr>
              <a:t>for two Success Academy charter schools in FY 2019 located in Hudson Yards complex on the west side of Manhattan, the most expensive real estate development in NYC.</a:t>
            </a:r>
            <a:endParaRPr dirty="0"/>
          </a:p>
          <a:p>
            <a:pPr indent="-304792">
              <a:buNone/>
            </a:pPr>
            <a:endParaRPr sz="2133" dirty="0">
              <a:solidFill>
                <a:schemeClr val="dk1"/>
              </a:solidFill>
            </a:endParaRPr>
          </a:p>
          <a:p>
            <a:r>
              <a:rPr lang="en-US" sz="2133" dirty="0">
                <a:solidFill>
                  <a:schemeClr val="dk1"/>
                </a:solidFill>
              </a:rPr>
              <a:t>Yet Success Academy Charter Management Organization purchased the space for $68 million in 2016, with at least $20 million donated by Robertson Foundation.</a:t>
            </a:r>
            <a:endParaRPr dirty="0"/>
          </a:p>
          <a:p>
            <a:pPr indent="-304792">
              <a:buNone/>
            </a:pPr>
            <a:endParaRPr sz="2133" dirty="0">
              <a:solidFill>
                <a:schemeClr val="dk1"/>
              </a:solidFill>
            </a:endParaRPr>
          </a:p>
          <a:p>
            <a:r>
              <a:rPr lang="en-US" sz="2133" dirty="0">
                <a:solidFill>
                  <a:schemeClr val="dk1"/>
                </a:solidFill>
              </a:rPr>
              <a:t>In another case, the city paid </a:t>
            </a:r>
            <a:r>
              <a:rPr lang="en-US" sz="2133" b="1" dirty="0">
                <a:solidFill>
                  <a:schemeClr val="dk1"/>
                </a:solidFill>
              </a:rPr>
              <a:t>$461,965</a:t>
            </a:r>
            <a:r>
              <a:rPr lang="en-US" sz="2133" dirty="0">
                <a:solidFill>
                  <a:schemeClr val="dk1"/>
                </a:solidFill>
              </a:rPr>
              <a:t> in lease subsidies in FY 2019 towards the rental costs of Beginning with Children II charter school in Brooklyn.</a:t>
            </a:r>
            <a:endParaRPr dirty="0"/>
          </a:p>
          <a:p>
            <a:pPr indent="-304792">
              <a:buNone/>
            </a:pPr>
            <a:endParaRPr sz="2133" b="1" dirty="0">
              <a:solidFill>
                <a:schemeClr val="dk1"/>
              </a:solidFill>
            </a:endParaRPr>
          </a:p>
          <a:p>
            <a:r>
              <a:rPr lang="en-US" sz="2133" dirty="0">
                <a:solidFill>
                  <a:schemeClr val="dk1"/>
                </a:solidFill>
              </a:rPr>
              <a:t>Real estate records show Beginning with Children Foundation bought the building for only $10  in 2017 from the Pfizer Corporation.</a:t>
            </a:r>
            <a:endParaRPr dirty="0"/>
          </a:p>
          <a:p>
            <a:pPr marL="152396" indent="0">
              <a:buNone/>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6"/>
          <p:cNvSpPr txBox="1">
            <a:spLocks noGrp="1"/>
          </p:cNvSpPr>
          <p:nvPr>
            <p:ph type="title"/>
          </p:nvPr>
        </p:nvSpPr>
        <p:spPr>
          <a:xfrm>
            <a:off x="415600" y="593367"/>
            <a:ext cx="11360800" cy="763600"/>
          </a:xfrm>
          <a:prstGeom prst="rect">
            <a:avLst/>
          </a:prstGeom>
          <a:noFill/>
          <a:ln>
            <a:noFill/>
          </a:ln>
        </p:spPr>
        <p:txBody>
          <a:bodyPr spcFirstLastPara="1" vert="horz" wrap="square" lIns="121900" tIns="121900" rIns="121900" bIns="121900" rtlCol="0" anchor="t" anchorCtr="0">
            <a:noAutofit/>
          </a:bodyPr>
          <a:lstStyle/>
          <a:p>
            <a:r>
              <a:rPr lang="en-US" b="1"/>
              <a:t>Harlem Village Academy</a:t>
            </a:r>
            <a:endParaRPr/>
          </a:p>
        </p:txBody>
      </p:sp>
      <p:sp>
        <p:nvSpPr>
          <p:cNvPr id="191" name="Google Shape;191;p36"/>
          <p:cNvSpPr txBox="1">
            <a:spLocks noGrp="1"/>
          </p:cNvSpPr>
          <p:nvPr>
            <p:ph type="body" idx="1"/>
          </p:nvPr>
        </p:nvSpPr>
        <p:spPr>
          <a:xfrm>
            <a:off x="415600" y="1536633"/>
            <a:ext cx="11360800" cy="4555200"/>
          </a:xfrm>
          <a:prstGeom prst="rect">
            <a:avLst/>
          </a:prstGeom>
          <a:noFill/>
          <a:ln>
            <a:noFill/>
          </a:ln>
        </p:spPr>
        <p:txBody>
          <a:bodyPr spcFirstLastPara="1" vert="horz" wrap="square" lIns="121900" tIns="121900" rIns="121900" bIns="121900" rtlCol="0" anchor="t" anchorCtr="0">
            <a:noAutofit/>
          </a:bodyPr>
          <a:lstStyle/>
          <a:p>
            <a:r>
              <a:rPr lang="en-US" sz="2133">
                <a:solidFill>
                  <a:schemeClr val="dk1"/>
                </a:solidFill>
              </a:rPr>
              <a:t>Since FY 2015, the DOE has  provided </a:t>
            </a:r>
            <a:r>
              <a:rPr lang="en-US" sz="2133" b="1">
                <a:solidFill>
                  <a:schemeClr val="dk1"/>
                </a:solidFill>
              </a:rPr>
              <a:t>per-student lease subsidies of nearly $3.2 million to Harlem Village Academy </a:t>
            </a:r>
            <a:r>
              <a:rPr lang="en-US" sz="2133">
                <a:solidFill>
                  <a:schemeClr val="dk1"/>
                </a:solidFill>
              </a:rPr>
              <a:t>– West (M335) for an elementary school located on 74 West 124</a:t>
            </a:r>
            <a:r>
              <a:rPr lang="en-US" sz="2133" baseline="30000">
                <a:solidFill>
                  <a:schemeClr val="dk1"/>
                </a:solidFill>
              </a:rPr>
              <a:t>th</a:t>
            </a:r>
            <a:r>
              <a:rPr lang="en-US" sz="2133">
                <a:solidFill>
                  <a:schemeClr val="dk1"/>
                </a:solidFill>
              </a:rPr>
              <a:t> Street.  </a:t>
            </a:r>
            <a:endParaRPr/>
          </a:p>
          <a:p>
            <a:pPr indent="-304792">
              <a:buNone/>
            </a:pPr>
            <a:endParaRPr sz="2133" b="1">
              <a:solidFill>
                <a:schemeClr val="dk1"/>
              </a:solidFill>
            </a:endParaRPr>
          </a:p>
          <a:p>
            <a:r>
              <a:rPr lang="en-US" sz="2133">
                <a:solidFill>
                  <a:schemeClr val="dk1"/>
                </a:solidFill>
              </a:rPr>
              <a:t>The building was purchased in 2012 by “HVA 124 LLC” for $13 million according to property records, a limited liability company in which the HVA CMO is the sole member.  This was before the charter amendment requiring subsidies was passed. </a:t>
            </a:r>
            <a:endParaRPr/>
          </a:p>
          <a:p>
            <a:pPr indent="-304792">
              <a:buNone/>
            </a:pPr>
            <a:endParaRPr sz="2133">
              <a:solidFill>
                <a:schemeClr val="dk1"/>
              </a:solidFill>
            </a:endParaRPr>
          </a:p>
          <a:p>
            <a:r>
              <a:rPr lang="en-US" sz="2133">
                <a:solidFill>
                  <a:schemeClr val="dk1"/>
                </a:solidFill>
              </a:rPr>
              <a:t>Jonathan Gray COO of Blackstone donated $10 million for the purchase of the building and an additional $15 million for building renovations. </a:t>
            </a:r>
            <a:endParaRPr/>
          </a:p>
          <a:p>
            <a:pPr indent="-304792">
              <a:buNone/>
            </a:pPr>
            <a:endParaRPr sz="2133">
              <a:solidFill>
                <a:schemeClr val="dk1"/>
              </a:solidFill>
            </a:endParaRPr>
          </a:p>
          <a:p>
            <a:r>
              <a:rPr lang="en-US" sz="2133">
                <a:solidFill>
                  <a:schemeClr val="dk1"/>
                </a:solidFill>
              </a:rPr>
              <a:t>Part of the renovation costs were also paid by federal New Market Tax credits. </a:t>
            </a:r>
            <a:br>
              <a:rPr lang="en-US"/>
            </a:b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7"/>
          <p:cNvSpPr txBox="1">
            <a:spLocks noGrp="1"/>
          </p:cNvSpPr>
          <p:nvPr>
            <p:ph type="title"/>
          </p:nvPr>
        </p:nvSpPr>
        <p:spPr>
          <a:xfrm>
            <a:off x="415600" y="593367"/>
            <a:ext cx="11360800" cy="763600"/>
          </a:xfrm>
          <a:prstGeom prst="rect">
            <a:avLst/>
          </a:prstGeom>
          <a:noFill/>
          <a:ln>
            <a:noFill/>
          </a:ln>
        </p:spPr>
        <p:txBody>
          <a:bodyPr spcFirstLastPara="1" vert="horz" wrap="square" lIns="121900" tIns="121900" rIns="121900" bIns="121900" rtlCol="0" anchor="t" anchorCtr="0">
            <a:noAutofit/>
          </a:bodyPr>
          <a:lstStyle/>
          <a:p>
            <a:r>
              <a:rPr lang="en-US" b="1"/>
              <a:t>Harlem Children’s Zone Promise Academy II</a:t>
            </a:r>
            <a:endParaRPr/>
          </a:p>
        </p:txBody>
      </p:sp>
      <p:sp>
        <p:nvSpPr>
          <p:cNvPr id="197" name="Google Shape;197;p37"/>
          <p:cNvSpPr txBox="1">
            <a:spLocks noGrp="1"/>
          </p:cNvSpPr>
          <p:nvPr>
            <p:ph type="body" idx="1"/>
          </p:nvPr>
        </p:nvSpPr>
        <p:spPr>
          <a:xfrm>
            <a:off x="415600" y="1536633"/>
            <a:ext cx="11360800" cy="4555200"/>
          </a:xfrm>
          <a:prstGeom prst="rect">
            <a:avLst/>
          </a:prstGeom>
          <a:noFill/>
          <a:ln>
            <a:noFill/>
          </a:ln>
        </p:spPr>
        <p:txBody>
          <a:bodyPr spcFirstLastPara="1" vert="horz" wrap="square" lIns="121900" tIns="121900" rIns="121900" bIns="121900" rtlCol="0" anchor="t" anchorCtr="0">
            <a:noAutofit/>
          </a:bodyPr>
          <a:lstStyle/>
          <a:p>
            <a:r>
              <a:rPr lang="en-US" dirty="0">
                <a:solidFill>
                  <a:schemeClr val="dk1"/>
                </a:solidFill>
              </a:rPr>
              <a:t> Since FY 2015, the DOE has provided approximately </a:t>
            </a:r>
            <a:r>
              <a:rPr lang="en-US" b="1" dirty="0">
                <a:solidFill>
                  <a:schemeClr val="dk1"/>
                </a:solidFill>
              </a:rPr>
              <a:t>$2.1 million </a:t>
            </a:r>
            <a:r>
              <a:rPr lang="en-US" dirty="0">
                <a:solidFill>
                  <a:schemeClr val="dk1"/>
                </a:solidFill>
              </a:rPr>
              <a:t>in lease subsidies to Harlem Children's Zone Promise Academy II Charter School (M341) in a building on 35 East 125th Street. </a:t>
            </a:r>
            <a:endParaRPr dirty="0"/>
          </a:p>
          <a:p>
            <a:pPr marL="152396" indent="0">
              <a:buNone/>
            </a:pPr>
            <a:endParaRPr dirty="0">
              <a:solidFill>
                <a:schemeClr val="dk1"/>
              </a:solidFill>
            </a:endParaRPr>
          </a:p>
          <a:p>
            <a:pPr marL="152396" indent="0">
              <a:buNone/>
            </a:pPr>
            <a:endParaRPr dirty="0">
              <a:solidFill>
                <a:schemeClr val="dk1"/>
              </a:solidFill>
            </a:endParaRPr>
          </a:p>
          <a:p>
            <a:r>
              <a:rPr lang="en-US" dirty="0">
                <a:solidFill>
                  <a:schemeClr val="dk1"/>
                </a:solidFill>
              </a:rPr>
              <a:t>According to city records, this building has been owned by “</a:t>
            </a:r>
            <a:r>
              <a:rPr lang="en-US" dirty="0" err="1">
                <a:solidFill>
                  <a:schemeClr val="dk1"/>
                </a:solidFill>
              </a:rPr>
              <a:t>Rheedlen</a:t>
            </a:r>
            <a:r>
              <a:rPr lang="en-US" dirty="0">
                <a:solidFill>
                  <a:schemeClr val="dk1"/>
                </a:solidFill>
              </a:rPr>
              <a:t> 125</a:t>
            </a:r>
            <a:r>
              <a:rPr lang="en-US" baseline="30000" dirty="0">
                <a:solidFill>
                  <a:schemeClr val="dk1"/>
                </a:solidFill>
              </a:rPr>
              <a:t>th</a:t>
            </a:r>
            <a:r>
              <a:rPr lang="en-US" dirty="0">
                <a:solidFill>
                  <a:schemeClr val="dk1"/>
                </a:solidFill>
              </a:rPr>
              <a:t> Street LLC” since 2000, which is a subsidiary of Harlem Children Zone network and their sole member</a:t>
            </a:r>
            <a:r>
              <a:rPr lang="en-US" dirty="0"/>
              <a:t>.</a:t>
            </a:r>
            <a:br>
              <a:rPr lang="en-US" dirty="0"/>
            </a:b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8"/>
          <p:cNvSpPr txBox="1">
            <a:spLocks noGrp="1"/>
          </p:cNvSpPr>
          <p:nvPr>
            <p:ph type="title"/>
          </p:nvPr>
        </p:nvSpPr>
        <p:spPr>
          <a:xfrm>
            <a:off x="415600" y="593367"/>
            <a:ext cx="11360800" cy="763600"/>
          </a:xfrm>
          <a:prstGeom prst="rect">
            <a:avLst/>
          </a:prstGeom>
          <a:noFill/>
          <a:ln>
            <a:noFill/>
          </a:ln>
        </p:spPr>
        <p:txBody>
          <a:bodyPr spcFirstLastPara="1" vert="horz" wrap="square" lIns="121900" tIns="121900" rIns="121900" bIns="121900" rtlCol="0" anchor="t" anchorCtr="0">
            <a:noAutofit/>
          </a:bodyPr>
          <a:lstStyle/>
          <a:p>
            <a:r>
              <a:rPr lang="en-US" b="1"/>
              <a:t>Family Life Charter Schools</a:t>
            </a:r>
            <a:endParaRPr/>
          </a:p>
        </p:txBody>
      </p:sp>
      <p:sp>
        <p:nvSpPr>
          <p:cNvPr id="203" name="Google Shape;203;p38"/>
          <p:cNvSpPr txBox="1">
            <a:spLocks noGrp="1"/>
          </p:cNvSpPr>
          <p:nvPr>
            <p:ph type="body" idx="1"/>
          </p:nvPr>
        </p:nvSpPr>
        <p:spPr>
          <a:xfrm>
            <a:off x="415600" y="1536633"/>
            <a:ext cx="11360800" cy="4555200"/>
          </a:xfrm>
          <a:prstGeom prst="rect">
            <a:avLst/>
          </a:prstGeom>
          <a:noFill/>
          <a:ln>
            <a:noFill/>
          </a:ln>
        </p:spPr>
        <p:txBody>
          <a:bodyPr spcFirstLastPara="1" vert="horz" wrap="square" lIns="121900" tIns="121900" rIns="121900" bIns="121900" rtlCol="0" anchor="t" anchorCtr="0">
            <a:noAutofit/>
          </a:bodyPr>
          <a:lstStyle/>
          <a:p>
            <a:r>
              <a:rPr lang="en-US" dirty="0">
                <a:solidFill>
                  <a:schemeClr val="dk1"/>
                </a:solidFill>
              </a:rPr>
              <a:t>Family Life Charter Schools (FLACS) </a:t>
            </a:r>
            <a:r>
              <a:rPr lang="en-US" b="1" dirty="0">
                <a:solidFill>
                  <a:schemeClr val="dk1"/>
                </a:solidFill>
              </a:rPr>
              <a:t>received $862,696 </a:t>
            </a:r>
            <a:r>
              <a:rPr lang="en-US" dirty="0">
                <a:solidFill>
                  <a:schemeClr val="dk1"/>
                </a:solidFill>
              </a:rPr>
              <a:t>from DOE in lease subsidies in FY 2018.</a:t>
            </a:r>
            <a:endParaRPr dirty="0"/>
          </a:p>
          <a:p>
            <a:pPr indent="-304792">
              <a:buNone/>
            </a:pPr>
            <a:endParaRPr b="1" dirty="0">
              <a:solidFill>
                <a:schemeClr val="dk1"/>
              </a:solidFill>
            </a:endParaRPr>
          </a:p>
          <a:p>
            <a:r>
              <a:rPr lang="en-US" dirty="0">
                <a:solidFill>
                  <a:schemeClr val="dk1"/>
                </a:solidFill>
              </a:rPr>
              <a:t>FLACs</a:t>
            </a:r>
            <a:r>
              <a:rPr lang="en-US" b="1" dirty="0">
                <a:solidFill>
                  <a:schemeClr val="dk1"/>
                </a:solidFill>
              </a:rPr>
              <a:t> </a:t>
            </a:r>
            <a:r>
              <a:rPr lang="en-US" dirty="0">
                <a:solidFill>
                  <a:schemeClr val="dk1"/>
                </a:solidFill>
              </a:rPr>
              <a:t>was founded in 2000 in partnership with the Latino Pastoral Action Center (LPAC), headquartered in the same building on 14 West 170 St. in the Bronx. </a:t>
            </a:r>
            <a:r>
              <a:rPr lang="en-US" b="1" dirty="0">
                <a:solidFill>
                  <a:schemeClr val="dk1"/>
                </a:solidFill>
              </a:rPr>
              <a:t> </a:t>
            </a:r>
            <a:endParaRPr dirty="0"/>
          </a:p>
          <a:p>
            <a:pPr indent="-304792">
              <a:buNone/>
            </a:pPr>
            <a:endParaRPr b="1" dirty="0">
              <a:solidFill>
                <a:schemeClr val="dk1"/>
              </a:solidFill>
            </a:endParaRPr>
          </a:p>
          <a:p>
            <a:r>
              <a:rPr lang="en-US" dirty="0">
                <a:solidFill>
                  <a:schemeClr val="dk1"/>
                </a:solidFill>
              </a:rPr>
              <a:t>Property records show the building is owned by LPAC and tax forms show that they receive rental income. </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BA2EE-CAFC-4F57-89D0-D1D1F7BA0E88}"/>
              </a:ext>
            </a:extLst>
          </p:cNvPr>
          <p:cNvSpPr>
            <a:spLocks noGrp="1"/>
          </p:cNvSpPr>
          <p:nvPr>
            <p:ph type="title"/>
          </p:nvPr>
        </p:nvSpPr>
        <p:spPr/>
        <p:txBody>
          <a:bodyPr/>
          <a:lstStyle/>
          <a:p>
            <a:r>
              <a:rPr lang="en-US" dirty="0"/>
              <a:t>What are we doing about this?</a:t>
            </a:r>
          </a:p>
        </p:txBody>
      </p:sp>
      <p:sp>
        <p:nvSpPr>
          <p:cNvPr id="3" name="Text Placeholder 2">
            <a:extLst>
              <a:ext uri="{FF2B5EF4-FFF2-40B4-BE49-F238E27FC236}">
                <a16:creationId xmlns:a16="http://schemas.microsoft.com/office/drawing/2014/main" id="{C3DF1B00-5738-4E64-B695-ACA16644A1A5}"/>
              </a:ext>
            </a:extLst>
          </p:cNvPr>
          <p:cNvSpPr>
            <a:spLocks noGrp="1"/>
          </p:cNvSpPr>
          <p:nvPr>
            <p:ph type="body" idx="1"/>
          </p:nvPr>
        </p:nvSpPr>
        <p:spPr>
          <a:xfrm>
            <a:off x="415600" y="1483360"/>
            <a:ext cx="11360800" cy="4608473"/>
          </a:xfrm>
        </p:spPr>
        <p:txBody>
          <a:bodyPr/>
          <a:lstStyle/>
          <a:p>
            <a:r>
              <a:rPr lang="en-US" sz="2400" dirty="0"/>
              <a:t>We are urging the NYC Comptroller to audit this spending of matching funds to see that they are equitable and fair</a:t>
            </a:r>
          </a:p>
          <a:p>
            <a:endParaRPr lang="en-US" sz="2400" dirty="0"/>
          </a:p>
          <a:p>
            <a:r>
              <a:rPr lang="en-US" sz="2400" dirty="0"/>
              <a:t>And to look at DOE spending on leases for charter schools to see if we should be subsidizing the rent for charters that own their own buildings.</a:t>
            </a:r>
          </a:p>
          <a:p>
            <a:endParaRPr lang="en-US" sz="2400" dirty="0"/>
          </a:p>
          <a:p>
            <a:r>
              <a:rPr lang="en-US" sz="2400" dirty="0"/>
              <a:t>We are also advocating for the State Legislature to change the charter law to relieve DOE’s obligations to provide space for charter schools in public school buildings or pay for their rent in private spaces.</a:t>
            </a:r>
          </a:p>
          <a:p>
            <a:endParaRPr lang="en-US" sz="2400" dirty="0"/>
          </a:p>
          <a:p>
            <a:pPr marL="152396" indent="0">
              <a:buNone/>
            </a:pPr>
            <a:r>
              <a:rPr lang="en-US" dirty="0"/>
              <a:t>.</a:t>
            </a:r>
          </a:p>
        </p:txBody>
      </p:sp>
    </p:spTree>
    <p:extLst>
      <p:ext uri="{BB962C8B-B14F-4D97-AF65-F5344CB8AC3E}">
        <p14:creationId xmlns:p14="http://schemas.microsoft.com/office/powerpoint/2010/main" val="4924320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2C22B-64BF-4F63-8393-829B8BD3E4E3}"/>
              </a:ext>
            </a:extLst>
          </p:cNvPr>
          <p:cNvSpPr>
            <a:spLocks noGrp="1"/>
          </p:cNvSpPr>
          <p:nvPr>
            <p:ph type="title"/>
          </p:nvPr>
        </p:nvSpPr>
        <p:spPr/>
        <p:txBody>
          <a:bodyPr/>
          <a:lstStyle/>
          <a:p>
            <a:r>
              <a:rPr lang="en-US" dirty="0"/>
              <a:t>How you can help</a:t>
            </a:r>
          </a:p>
        </p:txBody>
      </p:sp>
      <p:sp>
        <p:nvSpPr>
          <p:cNvPr id="3" name="Text Placeholder 2">
            <a:extLst>
              <a:ext uri="{FF2B5EF4-FFF2-40B4-BE49-F238E27FC236}">
                <a16:creationId xmlns:a16="http://schemas.microsoft.com/office/drawing/2014/main" id="{D3922020-3E79-4CC7-AE5E-298262C088E1}"/>
              </a:ext>
            </a:extLst>
          </p:cNvPr>
          <p:cNvSpPr>
            <a:spLocks noGrp="1"/>
          </p:cNvSpPr>
          <p:nvPr>
            <p:ph type="body" idx="1"/>
          </p:nvPr>
        </p:nvSpPr>
        <p:spPr>
          <a:xfrm>
            <a:off x="415600" y="1356967"/>
            <a:ext cx="11360800" cy="4734866"/>
          </a:xfrm>
        </p:spPr>
        <p:txBody>
          <a:bodyPr/>
          <a:lstStyle/>
          <a:p>
            <a:r>
              <a:rPr lang="en-US" dirty="0"/>
              <a:t>Pass a resolution and/or contact the Comptroller urging him to audit the city’s spending on charter facilities and renovation matching funds;</a:t>
            </a:r>
          </a:p>
          <a:p>
            <a:endParaRPr lang="en-US" dirty="0"/>
          </a:p>
          <a:p>
            <a:r>
              <a:rPr lang="en-US" dirty="0"/>
              <a:t>Contact your state legislators to change the charter law to relieve DOE’s obligations to provide space for charter schools in public school buildings or pay for their rent in private spaces</a:t>
            </a:r>
          </a:p>
          <a:p>
            <a:endParaRPr lang="en-US" dirty="0"/>
          </a:p>
          <a:p>
            <a:r>
              <a:rPr lang="en-US" dirty="0"/>
              <a:t>For more information or to subscribe to our newsletter, check out our website at </a:t>
            </a:r>
            <a:r>
              <a:rPr lang="en-US" dirty="0">
                <a:hlinkClick r:id="rId2"/>
              </a:rPr>
              <a:t>www.classsizematters.org</a:t>
            </a:r>
            <a:r>
              <a:rPr lang="en-US" dirty="0"/>
              <a:t>  or e-mail us at </a:t>
            </a:r>
            <a:r>
              <a:rPr lang="en-US" dirty="0">
                <a:hlinkClick r:id="rId3"/>
              </a:rPr>
              <a:t>info@classsizematters.org</a:t>
            </a:r>
            <a:r>
              <a:rPr lang="en-US" dirty="0"/>
              <a:t> </a:t>
            </a:r>
          </a:p>
        </p:txBody>
      </p:sp>
    </p:spTree>
    <p:extLst>
      <p:ext uri="{BB962C8B-B14F-4D97-AF65-F5344CB8AC3E}">
        <p14:creationId xmlns:p14="http://schemas.microsoft.com/office/powerpoint/2010/main" val="3864532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09A04319-C3A1-4C7E-88FB-C617A6A1C5DA}"/>
              </a:ext>
            </a:extLst>
          </p:cNvPr>
          <p:cNvGraphicFramePr>
            <a:graphicFrameLocks/>
          </p:cNvGraphicFramePr>
          <p:nvPr>
            <p:extLst>
              <p:ext uri="{D42A27DB-BD31-4B8C-83A1-F6EECF244321}">
                <p14:modId xmlns:p14="http://schemas.microsoft.com/office/powerpoint/2010/main" val="837775511"/>
              </p:ext>
            </p:extLst>
          </p:nvPr>
        </p:nvGraphicFramePr>
        <p:xfrm>
          <a:off x="625641" y="519763"/>
          <a:ext cx="11078679" cy="59772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0232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9FC98D-1CC0-4C67-A549-653ABAE0DB0F}"/>
              </a:ext>
            </a:extLst>
          </p:cNvPr>
          <p:cNvSpPr>
            <a:spLocks noGrp="1"/>
          </p:cNvSpPr>
          <p:nvPr>
            <p:ph type="title"/>
          </p:nvPr>
        </p:nvSpPr>
        <p:spPr>
          <a:xfrm>
            <a:off x="2555631" y="1441938"/>
            <a:ext cx="7080738" cy="3974124"/>
          </a:xfrm>
        </p:spPr>
        <p:txBody>
          <a:bodyPr>
            <a:normAutofit/>
          </a:bodyPr>
          <a:lstStyle/>
          <a:p>
            <a:pPr algn="ctr"/>
            <a:r>
              <a:rPr lang="en-US" sz="5400" dirty="0">
                <a:solidFill>
                  <a:schemeClr val="bg1">
                    <a:lumMod val="95000"/>
                    <a:lumOff val="5000"/>
                  </a:schemeClr>
                </a:solidFill>
              </a:rPr>
              <a:t>In 2007, NYS Legislature passed a new law called the Contracts for Excellence (C4E)</a:t>
            </a:r>
          </a:p>
        </p:txBody>
      </p:sp>
    </p:spTree>
    <p:extLst>
      <p:ext uri="{BB962C8B-B14F-4D97-AF65-F5344CB8AC3E}">
        <p14:creationId xmlns:p14="http://schemas.microsoft.com/office/powerpoint/2010/main" val="177311255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BFA86-4592-4BD6-A3AD-5E62E1BFB8F9}"/>
              </a:ext>
            </a:extLst>
          </p:cNvPr>
          <p:cNvSpPr>
            <a:spLocks noGrp="1"/>
          </p:cNvSpPr>
          <p:nvPr>
            <p:ph type="title" idx="4294967295"/>
          </p:nvPr>
        </p:nvSpPr>
        <p:spPr>
          <a:xfrm>
            <a:off x="742950" y="485775"/>
            <a:ext cx="10272713" cy="5786438"/>
          </a:xfrm>
        </p:spPr>
        <p:txBody>
          <a:bodyPr vert="horz" lIns="91440" tIns="45720" rIns="91440" bIns="45720" rtlCol="0" anchor="ctr">
            <a:normAutofit fontScale="90000"/>
          </a:bodyPr>
          <a:lstStyle/>
          <a:p>
            <a:r>
              <a:rPr lang="en-US" sz="3000" b="1" i="1" kern="1200" dirty="0">
                <a:solidFill>
                  <a:schemeClr val="tx1">
                    <a:lumMod val="85000"/>
                    <a:lumOff val="15000"/>
                  </a:schemeClr>
                </a:solidFill>
                <a:latin typeface="+mj-lt"/>
                <a:ea typeface="+mj-ea"/>
                <a:cs typeface="+mj-cs"/>
              </a:rPr>
              <a:t>C4E law states that in return for millions in new state funding, NYC has a legal obligation to:</a:t>
            </a:r>
            <a:br>
              <a:rPr lang="en-US" sz="3000" b="1" i="1" kern="1200" dirty="0">
                <a:solidFill>
                  <a:schemeClr val="tx1">
                    <a:lumMod val="85000"/>
                    <a:lumOff val="15000"/>
                  </a:schemeClr>
                </a:solidFill>
                <a:latin typeface="+mj-lt"/>
                <a:ea typeface="+mj-ea"/>
                <a:cs typeface="+mj-cs"/>
              </a:rPr>
            </a:br>
            <a:br>
              <a:rPr lang="en-US" sz="3000" kern="1200" dirty="0">
                <a:solidFill>
                  <a:schemeClr val="tx1">
                    <a:lumMod val="85000"/>
                    <a:lumOff val="15000"/>
                  </a:schemeClr>
                </a:solidFill>
                <a:latin typeface="+mj-lt"/>
                <a:ea typeface="+mj-ea"/>
                <a:cs typeface="+mj-cs"/>
              </a:rPr>
            </a:br>
            <a:r>
              <a:rPr lang="en-US" sz="3000" kern="1200" dirty="0">
                <a:solidFill>
                  <a:schemeClr val="tx1">
                    <a:lumMod val="85000"/>
                    <a:lumOff val="15000"/>
                  </a:schemeClr>
                </a:solidFill>
                <a:latin typeface="+mj-lt"/>
                <a:ea typeface="+mj-ea"/>
                <a:cs typeface="+mj-cs"/>
              </a:rPr>
              <a:t>1. Spend the funds to improve school conditions in six specified areas.</a:t>
            </a:r>
            <a:br>
              <a:rPr lang="en-US" sz="3000" kern="1200" dirty="0">
                <a:solidFill>
                  <a:schemeClr val="tx1">
                    <a:lumMod val="85000"/>
                    <a:lumOff val="15000"/>
                  </a:schemeClr>
                </a:solidFill>
                <a:latin typeface="+mj-lt"/>
                <a:ea typeface="+mj-ea"/>
                <a:cs typeface="+mj-cs"/>
              </a:rPr>
            </a:br>
            <a:br>
              <a:rPr lang="en-US" sz="3000" kern="1200" dirty="0">
                <a:solidFill>
                  <a:schemeClr val="tx1">
                    <a:lumMod val="85000"/>
                    <a:lumOff val="15000"/>
                  </a:schemeClr>
                </a:solidFill>
                <a:latin typeface="+mj-lt"/>
                <a:ea typeface="+mj-ea"/>
                <a:cs typeface="+mj-cs"/>
              </a:rPr>
            </a:br>
            <a:r>
              <a:rPr lang="en-US" sz="3000" kern="1200" dirty="0">
                <a:solidFill>
                  <a:schemeClr val="tx1">
                    <a:lumMod val="85000"/>
                    <a:lumOff val="15000"/>
                  </a:schemeClr>
                </a:solidFill>
                <a:latin typeface="+mj-lt"/>
                <a:ea typeface="+mj-ea"/>
                <a:cs typeface="+mj-cs"/>
              </a:rPr>
              <a:t>2. Create a plan to reduce class sizes in all grades over five years.</a:t>
            </a:r>
            <a:br>
              <a:rPr lang="en-US" sz="3000" kern="1200" dirty="0">
                <a:solidFill>
                  <a:schemeClr val="tx1">
                    <a:lumMod val="85000"/>
                    <a:lumOff val="15000"/>
                  </a:schemeClr>
                </a:solidFill>
                <a:latin typeface="+mj-lt"/>
                <a:ea typeface="+mj-ea"/>
                <a:cs typeface="+mj-cs"/>
              </a:rPr>
            </a:br>
            <a:br>
              <a:rPr lang="en-US" sz="3000" kern="1200" dirty="0">
                <a:solidFill>
                  <a:schemeClr val="tx1">
                    <a:lumMod val="85000"/>
                    <a:lumOff val="15000"/>
                  </a:schemeClr>
                </a:solidFill>
                <a:latin typeface="+mj-lt"/>
                <a:ea typeface="+mj-ea"/>
                <a:cs typeface="+mj-cs"/>
              </a:rPr>
            </a:br>
            <a:r>
              <a:rPr lang="en-US" sz="3000" kern="1200" dirty="0">
                <a:solidFill>
                  <a:schemeClr val="tx1">
                    <a:lumMod val="85000"/>
                    <a:lumOff val="15000"/>
                  </a:schemeClr>
                </a:solidFill>
                <a:latin typeface="+mj-lt"/>
                <a:ea typeface="+mj-ea"/>
                <a:cs typeface="+mj-cs"/>
              </a:rPr>
              <a:t>3. In 2007, NYC submitted a 5-yr plan to reduce class sizes to no more than 20 in grades K-3; 23 in grades 4-8 and 25 in core HS classes.</a:t>
            </a:r>
            <a:br>
              <a:rPr lang="en-US" sz="3000" kern="1200" dirty="0">
                <a:solidFill>
                  <a:schemeClr val="tx1">
                    <a:lumMod val="85000"/>
                    <a:lumOff val="15000"/>
                  </a:schemeClr>
                </a:solidFill>
                <a:latin typeface="+mj-lt"/>
                <a:ea typeface="+mj-ea"/>
                <a:cs typeface="+mj-cs"/>
              </a:rPr>
            </a:br>
            <a:br>
              <a:rPr lang="en-US" sz="3000" kern="1200" dirty="0">
                <a:solidFill>
                  <a:schemeClr val="tx1">
                    <a:lumMod val="85000"/>
                    <a:lumOff val="15000"/>
                  </a:schemeClr>
                </a:solidFill>
                <a:latin typeface="+mj-lt"/>
                <a:ea typeface="+mj-ea"/>
                <a:cs typeface="+mj-cs"/>
              </a:rPr>
            </a:br>
            <a:r>
              <a:rPr lang="en-US" sz="3000" kern="1200" dirty="0">
                <a:solidFill>
                  <a:schemeClr val="tx1">
                    <a:lumMod val="85000"/>
                    <a:lumOff val="15000"/>
                  </a:schemeClr>
                </a:solidFill>
                <a:latin typeface="+mj-lt"/>
                <a:ea typeface="+mj-ea"/>
                <a:cs typeface="+mj-cs"/>
              </a:rPr>
              <a:t>4.  Yet instead of decreasing, class sizes increased sharply, starting in 2008.</a:t>
            </a:r>
          </a:p>
        </p:txBody>
      </p:sp>
    </p:spTree>
    <p:extLst>
      <p:ext uri="{BB962C8B-B14F-4D97-AF65-F5344CB8AC3E}">
        <p14:creationId xmlns:p14="http://schemas.microsoft.com/office/powerpoint/2010/main" val="1160410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9B540E-0A10-4B36-B9DA-BA3D006B1CF5}"/>
              </a:ext>
            </a:extLst>
          </p:cNvPr>
          <p:cNvPicPr>
            <a:picLocks noChangeAspect="1"/>
          </p:cNvPicPr>
          <p:nvPr/>
        </p:nvPicPr>
        <p:blipFill>
          <a:blip r:embed="rId2"/>
          <a:stretch>
            <a:fillRect/>
          </a:stretch>
        </p:blipFill>
        <p:spPr>
          <a:xfrm>
            <a:off x="1716505" y="1606729"/>
            <a:ext cx="8758990" cy="4978608"/>
          </a:xfrm>
          <a:prstGeom prst="rect">
            <a:avLst/>
          </a:prstGeom>
        </p:spPr>
      </p:pic>
      <p:sp>
        <p:nvSpPr>
          <p:cNvPr id="3" name="TextBox 2">
            <a:extLst>
              <a:ext uri="{FF2B5EF4-FFF2-40B4-BE49-F238E27FC236}">
                <a16:creationId xmlns:a16="http://schemas.microsoft.com/office/drawing/2014/main" id="{802DC67E-BFBD-442C-8546-AB4DCC5DE609}"/>
              </a:ext>
            </a:extLst>
          </p:cNvPr>
          <p:cNvSpPr txBox="1"/>
          <p:nvPr/>
        </p:nvSpPr>
        <p:spPr>
          <a:xfrm>
            <a:off x="680720" y="406400"/>
            <a:ext cx="10607040" cy="1200329"/>
          </a:xfrm>
          <a:prstGeom prst="rect">
            <a:avLst/>
          </a:prstGeom>
          <a:noFill/>
        </p:spPr>
        <p:txBody>
          <a:bodyPr wrap="square" rtlCol="0">
            <a:spAutoFit/>
          </a:bodyPr>
          <a:lstStyle/>
          <a:p>
            <a:pPr algn="ctr"/>
            <a:r>
              <a:rPr lang="en-US" sz="2400" dirty="0"/>
              <a:t>This year’s class size data was just released and shows a small increase in average class sizes citywide in Kindergarten  and 7</a:t>
            </a:r>
            <a:r>
              <a:rPr lang="en-US" sz="2400" baseline="30000" dirty="0"/>
              <a:t>th</a:t>
            </a:r>
            <a:r>
              <a:rPr lang="en-US" sz="2400" dirty="0"/>
              <a:t> grade; </a:t>
            </a:r>
          </a:p>
          <a:p>
            <a:pPr algn="ctr"/>
            <a:r>
              <a:rPr lang="en-US" sz="2400" dirty="0"/>
              <a:t>other grades no change or small decreases. </a:t>
            </a:r>
          </a:p>
        </p:txBody>
      </p:sp>
    </p:spTree>
    <p:extLst>
      <p:ext uri="{BB962C8B-B14F-4D97-AF65-F5344CB8AC3E}">
        <p14:creationId xmlns:p14="http://schemas.microsoft.com/office/powerpoint/2010/main" val="969246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21F34CEC-A549-43E6-A025-4AC1B8772C17}"/>
              </a:ext>
            </a:extLst>
          </p:cNvPr>
          <p:cNvGraphicFramePr>
            <a:graphicFrameLocks/>
          </p:cNvGraphicFramePr>
          <p:nvPr>
            <p:extLst>
              <p:ext uri="{D42A27DB-BD31-4B8C-83A1-F6EECF244321}">
                <p14:modId xmlns:p14="http://schemas.microsoft.com/office/powerpoint/2010/main" val="713174321"/>
              </p:ext>
            </p:extLst>
          </p:nvPr>
        </p:nvGraphicFramePr>
        <p:xfrm>
          <a:off x="1410970" y="707991"/>
          <a:ext cx="9204960" cy="59595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42248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D84DB256-BEBE-4415-97FE-61C7D53B67E2}"/>
              </a:ext>
            </a:extLst>
          </p:cNvPr>
          <p:cNvGraphicFramePr>
            <a:graphicFrameLocks/>
          </p:cNvGraphicFramePr>
          <p:nvPr>
            <p:extLst>
              <p:ext uri="{D42A27DB-BD31-4B8C-83A1-F6EECF244321}">
                <p14:modId xmlns:p14="http://schemas.microsoft.com/office/powerpoint/2010/main" val="1890924566"/>
              </p:ext>
            </p:extLst>
          </p:nvPr>
        </p:nvGraphicFramePr>
        <p:xfrm>
          <a:off x="1000125" y="200025"/>
          <a:ext cx="10315575"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79097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A591210F-50DF-475E-A9E5-C9B24DE975DB}"/>
              </a:ext>
            </a:extLst>
          </p:cNvPr>
          <p:cNvGraphicFramePr>
            <a:graphicFrameLocks/>
          </p:cNvGraphicFramePr>
          <p:nvPr>
            <p:extLst>
              <p:ext uri="{D42A27DB-BD31-4B8C-83A1-F6EECF244321}">
                <p14:modId xmlns:p14="http://schemas.microsoft.com/office/powerpoint/2010/main" val="2929097524"/>
              </p:ext>
            </p:extLst>
          </p:nvPr>
        </p:nvGraphicFramePr>
        <p:xfrm>
          <a:off x="1085849" y="600075"/>
          <a:ext cx="9953625" cy="5943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79726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1688</Words>
  <Application>Microsoft Office PowerPoint</Application>
  <PresentationFormat>Widescreen</PresentationFormat>
  <Paragraphs>122</Paragraphs>
  <Slides>28</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Calibri</vt:lpstr>
      <vt:lpstr>Calibri Light</vt:lpstr>
      <vt:lpstr>Arial</vt:lpstr>
      <vt:lpstr>Office Theme</vt:lpstr>
      <vt:lpstr>      Class Size Trends Citywide &amp; Other Related Issues  2007-2019 </vt:lpstr>
      <vt:lpstr>What are the UFT contractual class sizes limits? </vt:lpstr>
      <vt:lpstr>PowerPoint Presentation</vt:lpstr>
      <vt:lpstr>In 2007, NYS Legislature passed a new law called the Contracts for Excellence (C4E)</vt:lpstr>
      <vt:lpstr>C4E law states that in return for millions in new state funding, NYC has a legal obligation to:  1. Spend the funds to improve school conditions in six specified areas.  2. Create a plan to reduce class sizes in all grades over five years.  3. In 2007, NYC submitted a 5-yr plan to reduce class sizes to no more than 20 in grades K-3; 23 in grades 4-8 and 25 in core HS classes.  4.  Yet instead of decreasing, class sizes increased sharply, starting in 2008.</vt:lpstr>
      <vt:lpstr>PowerPoint Presentation</vt:lpstr>
      <vt:lpstr>PowerPoint Presentation</vt:lpstr>
      <vt:lpstr>PowerPoint Presentation</vt:lpstr>
      <vt:lpstr>PowerPoint Presentation</vt:lpstr>
      <vt:lpstr>         But average class sizes only tell part of the story!      The total number of students in classes of 30 or more citywide has also increased since 2007.  </vt:lpstr>
      <vt:lpstr>PowerPoint Presentation</vt:lpstr>
      <vt:lpstr>PowerPoint Presentation</vt:lpstr>
      <vt:lpstr>PowerPoint Presentation</vt:lpstr>
      <vt:lpstr>PowerPoint Presentation</vt:lpstr>
      <vt:lpstr>School overcrowding also an issue in many districts </vt:lpstr>
      <vt:lpstr>So what are we doing about this?</vt:lpstr>
      <vt:lpstr>What does DOE say in court, in arguing they don’t need to lower class size?</vt:lpstr>
      <vt:lpstr>What else are we doing?</vt:lpstr>
      <vt:lpstr>We also released a report on charter facility funding last month.</vt:lpstr>
      <vt:lpstr>PowerPoint Presentation</vt:lpstr>
      <vt:lpstr>In 2014, the state passed a law stating that NYC must either provide charter schools space in public school buildings or help them pay for private space </vt:lpstr>
      <vt:lpstr>We also found that DOE is helping to pay for 8 Charters though their buildings owned related parties</vt:lpstr>
      <vt:lpstr>Examples: Success Academy Hudson Yards </vt:lpstr>
      <vt:lpstr>Harlem Village Academy</vt:lpstr>
      <vt:lpstr>Harlem Children’s Zone Promise Academy II</vt:lpstr>
      <vt:lpstr>Family Life Charter Schools</vt:lpstr>
      <vt:lpstr>What are we doing about this?</vt:lpstr>
      <vt:lpstr>How you can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size data 2019 </dc:title>
  <dc:creator>leonie haimson</dc:creator>
  <cp:lastModifiedBy>leonie haimson</cp:lastModifiedBy>
  <cp:revision>41</cp:revision>
  <dcterms:created xsi:type="dcterms:W3CDTF">2019-11-18T17:45:16Z</dcterms:created>
  <dcterms:modified xsi:type="dcterms:W3CDTF">2019-12-20T15:24:04Z</dcterms:modified>
</cp:coreProperties>
</file>