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325" r:id="rId3"/>
    <p:sldId id="326" r:id="rId4"/>
    <p:sldId id="328" r:id="rId5"/>
    <p:sldId id="258" r:id="rId6"/>
    <p:sldId id="267" r:id="rId7"/>
    <p:sldId id="268" r:id="rId8"/>
    <p:sldId id="263" r:id="rId9"/>
    <p:sldId id="260" r:id="rId10"/>
    <p:sldId id="264" r:id="rId11"/>
    <p:sldId id="324" r:id="rId12"/>
    <p:sldId id="335" r:id="rId13"/>
    <p:sldId id="259" r:id="rId14"/>
    <p:sldId id="336" r:id="rId15"/>
    <p:sldId id="261" r:id="rId16"/>
    <p:sldId id="332" r:id="rId17"/>
    <p:sldId id="262" r:id="rId18"/>
    <p:sldId id="333" r:id="rId19"/>
    <p:sldId id="257" r:id="rId20"/>
    <p:sldId id="329" r:id="rId21"/>
    <p:sldId id="272" r:id="rId22"/>
    <p:sldId id="316" r:id="rId23"/>
    <p:sldId id="334"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haimson" initials="lh" lastIdx="1" clrIdx="0">
    <p:extLst>
      <p:ext uri="{19B8F6BF-5375-455C-9EA6-DF929625EA0E}">
        <p15:presenceInfo xmlns:p15="http://schemas.microsoft.com/office/powerpoint/2012/main" userId="10446233a4725461" providerId="Windows Live"/>
      </p:ext>
    </p:extLst>
  </p:cmAuthor>
  <p:cmAuthor id="2" name="Emily Carrazana" initials="EC" lastIdx="1" clrIdx="1">
    <p:extLst>
      <p:ext uri="{19B8F6BF-5375-455C-9EA6-DF929625EA0E}">
        <p15:presenceInfo xmlns:p15="http://schemas.microsoft.com/office/powerpoint/2012/main" userId="4ed1fd93670073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onie\Dropbox\Class%20Size%20Matters%20Team%20Folder\Data%20and%20Reports\Class%20Size%20Data\NYC%20class%20size%20vs.%20NYS%202016-2017.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19-20\Nov%202019%20distrib%20class%20siz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i="1" dirty="0">
                <a:solidFill>
                  <a:schemeClr val="tx1"/>
                </a:solidFill>
                <a:latin typeface="+mj-lt"/>
              </a:rPr>
              <a:t> Yet NYC class sizes are 15-30% higher on average than rest of the state</a:t>
            </a:r>
          </a:p>
        </c:rich>
      </c:tx>
      <c:layout/>
      <c:overlay val="0"/>
      <c:spPr>
        <a:noFill/>
        <a:ln>
          <a:noFill/>
        </a:ln>
        <a:effectLst/>
      </c:spPr>
    </c:title>
    <c:autoTitleDeleted val="0"/>
    <c:plotArea>
      <c:layout/>
      <c:barChart>
        <c:barDir val="col"/>
        <c:grouping val="clustered"/>
        <c:varyColors val="0"/>
        <c:ser>
          <c:idx val="0"/>
          <c:order val="0"/>
          <c:tx>
            <c:strRef>
              <c:f>Sheet2!$B$1</c:f>
              <c:strCache>
                <c:ptCount val="1"/>
                <c:pt idx="0">
                  <c:v>NYC</c:v>
                </c:pt>
              </c:strCache>
            </c:strRef>
          </c:tx>
          <c:spPr>
            <a:solidFill>
              <a:srgbClr val="FF2F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Sheet2!$B$2:$B$13</c:f>
              <c:numCache>
                <c:formatCode>0.0</c:formatCode>
                <c:ptCount val="12"/>
                <c:pt idx="0">
                  <c:v>23.285310734463277</c:v>
                </c:pt>
                <c:pt idx="1">
                  <c:v>23.864337101747175</c:v>
                </c:pt>
                <c:pt idx="2">
                  <c:v>24.82139646388972</c:v>
                </c:pt>
                <c:pt idx="3">
                  <c:v>24.791919805589309</c:v>
                </c:pt>
                <c:pt idx="4">
                  <c:v>25.784881784881787</c:v>
                </c:pt>
                <c:pt idx="5">
                  <c:v>26.524603174603175</c:v>
                </c:pt>
                <c:pt idx="6">
                  <c:v>26.913978494623656</c:v>
                </c:pt>
                <c:pt idx="7">
                  <c:v>25.593628928110203</c:v>
                </c:pt>
                <c:pt idx="8">
                  <c:v>26.105962933118452</c:v>
                </c:pt>
                <c:pt idx="9">
                  <c:v>23.635301353013531</c:v>
                </c:pt>
                <c:pt idx="10">
                  <c:v>24.895230330207909</c:v>
                </c:pt>
                <c:pt idx="11">
                  <c:v>26.839229968782519</c:v>
                </c:pt>
              </c:numCache>
            </c:numRef>
          </c:val>
          <c:extLst xmlns:c16r2="http://schemas.microsoft.com/office/drawing/2015/06/chart">
            <c:ext xmlns:c16="http://schemas.microsoft.com/office/drawing/2014/chart" uri="{C3380CC4-5D6E-409C-BE32-E72D297353CC}">
              <c16:uniqueId val="{00000000-EB2C-4FE2-852B-EBC6C740474F}"/>
            </c:ext>
          </c:extLst>
        </c:ser>
        <c:ser>
          <c:idx val="1"/>
          <c:order val="1"/>
          <c:tx>
            <c:strRef>
              <c:f>Sheet2!$C$1</c:f>
              <c:strCache>
                <c:ptCount val="1"/>
                <c:pt idx="0">
                  <c:v>rest of state</c:v>
                </c:pt>
              </c:strCache>
            </c:strRef>
          </c:tx>
          <c:spPr>
            <a:solidFill>
              <a:schemeClr val="tx1">
                <a:lumMod val="85000"/>
                <a:lumOff val="15000"/>
              </a:schemeClr>
            </a:solidFill>
            <a:ln>
              <a:noFill/>
            </a:ln>
            <a:effectLst/>
          </c:spPr>
          <c:invertIfNegative val="0"/>
          <c:dLbls>
            <c:dLbl>
              <c:idx val="0"/>
              <c:layout>
                <c:manualLayout>
                  <c:x val="1.32370974225362E-2"/>
                  <c:y val="1.9649841171777392E-2"/>
                </c:manualLayout>
              </c:layout>
              <c:spPr>
                <a:noFill/>
                <a:ln>
                  <a:noFill/>
                </a:ln>
                <a:effectLst/>
              </c:spPr>
              <c:txPr>
                <a:bodyPr rot="0" spcFirstLastPara="1" vertOverflow="ellipsis" vert="horz" wrap="square" lIns="0" tIns="19050" rIns="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B2C-4FE2-852B-EBC6C740474F}"/>
                </c:ext>
                <c:ext xmlns:c15="http://schemas.microsoft.com/office/drawing/2012/chart" uri="{CE6537A1-D6FC-4f65-9D91-7224C49458BB}">
                  <c15:layout>
                    <c:manualLayout>
                      <c:w val="5.0986737793284227E-2"/>
                      <c:h val="0.10045723861365125"/>
                    </c:manualLayout>
                  </c15:layout>
                </c:ext>
              </c:extLst>
            </c:dLbl>
            <c:dLbl>
              <c:idx val="1"/>
              <c:layout>
                <c:manualLayout>
                  <c:x val="8.0224639096511084E-3"/>
                  <c:y val="0"/>
                </c:manualLayout>
              </c:layout>
              <c:spPr>
                <a:noFill/>
                <a:ln>
                  <a:noFill/>
                </a:ln>
                <a:effectLst/>
              </c:spPr>
              <c:txPr>
                <a:bodyPr rot="0" spcFirstLastPara="1" vertOverflow="ellipsis" vert="horz" wrap="square" lIns="0" tIns="19050" rIns="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D12-42D8-85C0-C81F42B1ACFB}"/>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9.626956691581336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7AB-43D1-B809-5FF7B1297440}"/>
                </c:ext>
                <c:ext xmlns:c15="http://schemas.microsoft.com/office/drawing/2012/chart" uri="{CE6537A1-D6FC-4f65-9D91-7224C49458BB}">
                  <c15:layout/>
                </c:ext>
              </c:extLst>
            </c:dLbl>
            <c:dLbl>
              <c:idx val="3"/>
              <c:layout>
                <c:manualLayout>
                  <c:x val="6.41797112772085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7AB-43D1-B809-5FF7B1297440}"/>
                </c:ext>
                <c:ext xmlns:c15="http://schemas.microsoft.com/office/drawing/2012/chart" uri="{CE6537A1-D6FC-4f65-9D91-7224C49458BB}">
                  <c15:layout/>
                </c:ext>
              </c:extLst>
            </c:dLbl>
            <c:dLbl>
              <c:idx val="4"/>
              <c:layout>
                <c:manualLayout>
                  <c:x val="9.626956691581365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7AB-43D1-B809-5FF7B1297440}"/>
                </c:ext>
                <c:ext xmlns:c15="http://schemas.microsoft.com/office/drawing/2012/chart" uri="{CE6537A1-D6FC-4f65-9D91-7224C49458BB}">
                  <c15:layout/>
                </c:ext>
              </c:extLst>
            </c:dLbl>
            <c:dLbl>
              <c:idx val="5"/>
              <c:layout>
                <c:manualLayout>
                  <c:x val="8.0224639096510789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7AB-43D1-B809-5FF7B1297440}"/>
                </c:ext>
                <c:ext xmlns:c15="http://schemas.microsoft.com/office/drawing/2012/chart" uri="{CE6537A1-D6FC-4f65-9D91-7224C49458BB}">
                  <c15:layout/>
                </c:ext>
              </c:extLst>
            </c:dLbl>
            <c:dLbl>
              <c:idx val="6"/>
              <c:layout>
                <c:manualLayout>
                  <c:x val="6.41797112772091E-3"/>
                  <c:y val="-5.2399055332887046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7AB-43D1-B809-5FF7B1297440}"/>
                </c:ext>
                <c:ext xmlns:c15="http://schemas.microsoft.com/office/drawing/2012/chart" uri="{CE6537A1-D6FC-4f65-9D91-7224C49458BB}">
                  <c15:layout/>
                </c:ext>
              </c:extLst>
            </c:dLbl>
            <c:dLbl>
              <c:idx val="7"/>
              <c:layout>
                <c:manualLayout>
                  <c:x val="8.02246390965102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7AB-43D1-B809-5FF7B1297440}"/>
                </c:ext>
                <c:ext xmlns:c15="http://schemas.microsoft.com/office/drawing/2012/chart" uri="{CE6537A1-D6FC-4f65-9D91-7224C49458BB}">
                  <c15:layout/>
                </c:ext>
              </c:extLst>
            </c:dLbl>
            <c:dLbl>
              <c:idx val="8"/>
              <c:layout>
                <c:manualLayout>
                  <c:x val="6.4179711277207929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7AB-43D1-B809-5FF7B1297440}"/>
                </c:ext>
                <c:ext xmlns:c15="http://schemas.microsoft.com/office/drawing/2012/chart" uri="{CE6537A1-D6FC-4f65-9D91-7224C49458BB}">
                  <c15:layout/>
                </c:ext>
              </c:extLst>
            </c:dLbl>
            <c:dLbl>
              <c:idx val="9"/>
              <c:layout>
                <c:manualLayout>
                  <c:x val="6.4179711277207929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7AB-43D1-B809-5FF7B1297440}"/>
                </c:ext>
                <c:ext xmlns:c15="http://schemas.microsoft.com/office/drawing/2012/chart" uri="{CE6537A1-D6FC-4f65-9D91-7224C49458BB}">
                  <c15:layout/>
                </c:ext>
              </c:extLst>
            </c:dLbl>
            <c:dLbl>
              <c:idx val="10"/>
              <c:layout>
                <c:manualLayout>
                  <c:x val="4.8134783457906829E-3"/>
                  <c:y val="-1.0479811066577409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7AB-43D1-B809-5FF7B1297440}"/>
                </c:ext>
                <c:ext xmlns:c15="http://schemas.microsoft.com/office/drawing/2012/chart" uri="{CE6537A1-D6FC-4f65-9D91-7224C49458BB}">
                  <c15:layout/>
                </c:ext>
              </c:extLst>
            </c:dLbl>
            <c:dLbl>
              <c:idx val="11"/>
              <c:layout>
                <c:manualLayout>
                  <c:x val="8.0224639096511379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7AB-43D1-B809-5FF7B1297440}"/>
                </c:ext>
                <c:ext xmlns:c15="http://schemas.microsoft.com/office/drawing/2012/chart" uri="{CE6537A1-D6FC-4f65-9D91-7224C49458BB}">
                  <c15:layout/>
                </c:ext>
              </c:extLst>
            </c:dLbl>
            <c:spPr>
              <a:noFill/>
              <a:ln>
                <a:noFill/>
              </a:ln>
              <a:effectLst/>
            </c:spPr>
            <c:txPr>
              <a:bodyPr rot="0" spcFirstLastPara="1" vertOverflow="ellipsis" vert="horz" wrap="square" lIns="0" tIns="19050" rIns="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Sheet2!$C$2:$C$13</c:f>
              <c:numCache>
                <c:formatCode>0.0</c:formatCode>
                <c:ptCount val="12"/>
                <c:pt idx="0">
                  <c:v>19.033339439457777</c:v>
                </c:pt>
                <c:pt idx="1">
                  <c:v>19.713748354335152</c:v>
                </c:pt>
                <c:pt idx="2">
                  <c:v>20.325109963664179</c:v>
                </c:pt>
                <c:pt idx="3">
                  <c:v>20.906702723585088</c:v>
                </c:pt>
                <c:pt idx="4">
                  <c:v>21.456433224755699</c:v>
                </c:pt>
                <c:pt idx="5">
                  <c:v>22.081556767476449</c:v>
                </c:pt>
                <c:pt idx="6">
                  <c:v>22.388121546961326</c:v>
                </c:pt>
                <c:pt idx="7">
                  <c:v>20.646695375397865</c:v>
                </c:pt>
                <c:pt idx="8">
                  <c:v>20.584360554699536</c:v>
                </c:pt>
                <c:pt idx="9">
                  <c:v>20.551371115173673</c:v>
                </c:pt>
                <c:pt idx="10">
                  <c:v>20.509986382206083</c:v>
                </c:pt>
                <c:pt idx="11">
                  <c:v>20.644137525712608</c:v>
                </c:pt>
              </c:numCache>
            </c:numRef>
          </c:val>
          <c:extLst xmlns:c16r2="http://schemas.microsoft.com/office/drawing/2015/06/chart">
            <c:ext xmlns:c16="http://schemas.microsoft.com/office/drawing/2014/chart" uri="{C3380CC4-5D6E-409C-BE32-E72D297353CC}">
              <c16:uniqueId val="{00000001-EB2C-4FE2-852B-EBC6C740474F}"/>
            </c:ext>
          </c:extLst>
        </c:ser>
        <c:dLbls>
          <c:showLegendKey val="0"/>
          <c:showVal val="0"/>
          <c:showCatName val="0"/>
          <c:showSerName val="0"/>
          <c:showPercent val="0"/>
          <c:showBubbleSize val="0"/>
        </c:dLbls>
        <c:gapWidth val="219"/>
        <c:overlap val="-27"/>
        <c:axId val="7027440"/>
        <c:axId val="7032144"/>
      </c:barChart>
      <c:catAx>
        <c:axId val="702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32144"/>
        <c:crosses val="autoZero"/>
        <c:auto val="1"/>
        <c:lblAlgn val="ctr"/>
        <c:lblOffset val="100"/>
        <c:noMultiLvlLbl val="0"/>
      </c:catAx>
      <c:valAx>
        <c:axId val="703214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27440"/>
        <c:crosses val="autoZero"/>
        <c:crossBetween val="between"/>
      </c:valAx>
      <c:spPr>
        <a:noFill/>
        <a:ln>
          <a:noFill/>
        </a:ln>
        <a:effectLst/>
      </c:spPr>
    </c:plotArea>
    <c:legend>
      <c:legendPos val="b"/>
      <c:layout>
        <c:manualLayout>
          <c:xMode val="edge"/>
          <c:yMode val="edge"/>
          <c:x val="0.39323569501747091"/>
          <c:y val="0.93650644353756518"/>
          <c:w val="0.50945538966812776"/>
          <c:h val="6.349355646243477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Number of 4th-8th graders in classes of 30 or more has increased by 35% since 2007</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xmlns:c16r2="http://schemas.microsoft.com/office/drawing/2015/06/char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348902336"/>
        <c:axId val="351025112"/>
      </c:barChart>
      <c:catAx>
        <c:axId val="3489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51025112"/>
        <c:crosses val="autoZero"/>
        <c:auto val="1"/>
        <c:lblAlgn val="ctr"/>
        <c:lblOffset val="100"/>
        <c:noMultiLvlLbl val="0"/>
      </c:catAx>
      <c:valAx>
        <c:axId val="35102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90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Distribution of 4</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-8</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 Grade Students in Classes of 30 or More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690</c:v>
                </c:pt>
                <c:pt idx="1">
                  <c:v>5289</c:v>
                </c:pt>
                <c:pt idx="2">
                  <c:v>1324</c:v>
                </c:pt>
                <c:pt idx="3">
                  <c:v>730</c:v>
                </c:pt>
                <c:pt idx="4">
                  <c:v>434</c:v>
                </c:pt>
                <c:pt idx="5">
                  <c:v>1154</c:v>
                </c:pt>
                <c:pt idx="6">
                  <c:v>455</c:v>
                </c:pt>
                <c:pt idx="7">
                  <c:v>1424</c:v>
                </c:pt>
                <c:pt idx="8">
                  <c:v>1266</c:v>
                </c:pt>
                <c:pt idx="9">
                  <c:v>3750</c:v>
                </c:pt>
                <c:pt idx="10">
                  <c:v>3279</c:v>
                </c:pt>
                <c:pt idx="11">
                  <c:v>915</c:v>
                </c:pt>
                <c:pt idx="12">
                  <c:v>984</c:v>
                </c:pt>
                <c:pt idx="13">
                  <c:v>862</c:v>
                </c:pt>
                <c:pt idx="14">
                  <c:v>5678</c:v>
                </c:pt>
                <c:pt idx="15">
                  <c:v>95</c:v>
                </c:pt>
                <c:pt idx="16">
                  <c:v>1382</c:v>
                </c:pt>
                <c:pt idx="17">
                  <c:v>1122</c:v>
                </c:pt>
                <c:pt idx="18">
                  <c:v>1771</c:v>
                </c:pt>
                <c:pt idx="19">
                  <c:v>7378</c:v>
                </c:pt>
                <c:pt idx="20">
                  <c:v>6622</c:v>
                </c:pt>
                <c:pt idx="21">
                  <c:v>2782</c:v>
                </c:pt>
                <c:pt idx="22">
                  <c:v>562</c:v>
                </c:pt>
                <c:pt idx="23">
                  <c:v>8399</c:v>
                </c:pt>
                <c:pt idx="24">
                  <c:v>6169</c:v>
                </c:pt>
                <c:pt idx="25">
                  <c:v>6166</c:v>
                </c:pt>
                <c:pt idx="26">
                  <c:v>6715</c:v>
                </c:pt>
                <c:pt idx="27">
                  <c:v>5797</c:v>
                </c:pt>
                <c:pt idx="28">
                  <c:v>3434</c:v>
                </c:pt>
                <c:pt idx="29">
                  <c:v>4177</c:v>
                </c:pt>
                <c:pt idx="30">
                  <c:v>10686</c:v>
                </c:pt>
                <c:pt idx="31">
                  <c:v>813</c:v>
                </c:pt>
              </c:numCache>
            </c:numRef>
          </c:val>
          <c:extLst xmlns:c16r2="http://schemas.microsoft.com/office/drawing/2015/06/chart">
            <c:ext xmlns:c16="http://schemas.microsoft.com/office/drawing/2014/chart" uri="{C3380CC4-5D6E-409C-BE32-E72D297353CC}">
              <c16:uniqueId val="{00000000-A39E-47B4-8F1B-E72C79DD9471}"/>
            </c:ext>
          </c:extLst>
        </c:ser>
        <c:dLbls>
          <c:showLegendKey val="0"/>
          <c:showVal val="0"/>
          <c:showCatName val="0"/>
          <c:showSerName val="0"/>
          <c:showPercent val="0"/>
          <c:showBubbleSize val="0"/>
        </c:dLbls>
        <c:gapWidth val="100"/>
        <c:axId val="351028248"/>
        <c:axId val="351028640"/>
      </c:barChart>
      <c:catAx>
        <c:axId val="35102824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District</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51028640"/>
        <c:crosses val="autoZero"/>
        <c:auto val="1"/>
        <c:lblAlgn val="ctr"/>
        <c:lblOffset val="100"/>
        <c:noMultiLvlLbl val="0"/>
      </c:catAx>
      <c:valAx>
        <c:axId val="35102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solidFill>
                  <a:schemeClr val="tx1">
                    <a:lumMod val="85000"/>
                    <a:lumOff val="15000"/>
                  </a:schemeClr>
                </a:solidFill>
                <a:latin typeface="+mj-lt"/>
              </a:rPr>
              <a:t>At least</a:t>
            </a:r>
            <a:r>
              <a:rPr lang="en-US" sz="3200" baseline="0">
                <a:solidFill>
                  <a:schemeClr val="tx1">
                    <a:lumMod val="85000"/>
                    <a:lumOff val="15000"/>
                  </a:schemeClr>
                </a:solidFill>
                <a:latin typeface="+mj-lt"/>
              </a:rPr>
              <a:t> 820* classes are violating UFT class size limits as of Oct. 31, 2019</a:t>
            </a:r>
            <a:endParaRPr lang="en-US" sz="3200">
              <a:solidFill>
                <a:schemeClr val="tx1">
                  <a:lumMod val="85000"/>
                  <a:lumOff val="15000"/>
                </a:schemeClr>
              </a:solidFill>
              <a:latin typeface="+mj-lt"/>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036016595929145E-2"/>
          <c:y val="0.21237025035771365"/>
          <c:w val="0.90434571359160865"/>
          <c:h val="0.5688890571370887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'UFT limits update'!$J$22:$J$28</c:f>
              <c:strCache>
                <c:ptCount val="7"/>
                <c:pt idx="0">
                  <c:v>K</c:v>
                </c:pt>
                <c:pt idx="1">
                  <c:v>1st-3rd</c:v>
                </c:pt>
                <c:pt idx="2">
                  <c:v>4th-8th</c:v>
                </c:pt>
                <c:pt idx="3">
                  <c:v>HS ELA</c:v>
                </c:pt>
                <c:pt idx="4">
                  <c:v>HS Math</c:v>
                </c:pt>
                <c:pt idx="5">
                  <c:v>HS Science</c:v>
                </c:pt>
                <c:pt idx="6">
                  <c:v>HS Soc. Studies</c:v>
                </c:pt>
              </c:strCache>
            </c:strRef>
          </c:cat>
          <c:val>
            <c:numRef>
              <c:f>'UFT limits update'!$K$22:$K$28</c:f>
              <c:numCache>
                <c:formatCode>General</c:formatCode>
                <c:ptCount val="7"/>
                <c:pt idx="0">
                  <c:v>123</c:v>
                </c:pt>
                <c:pt idx="1">
                  <c:v>47</c:v>
                </c:pt>
                <c:pt idx="2">
                  <c:v>125</c:v>
                </c:pt>
                <c:pt idx="3">
                  <c:v>146</c:v>
                </c:pt>
                <c:pt idx="4">
                  <c:v>113</c:v>
                </c:pt>
                <c:pt idx="5">
                  <c:v>88</c:v>
                </c:pt>
                <c:pt idx="6">
                  <c:v>178</c:v>
                </c:pt>
              </c:numCache>
            </c:numRef>
          </c:val>
          <c:extLst xmlns:c16r2="http://schemas.microsoft.com/office/drawing/2015/06/chart">
            <c:ext xmlns:c16="http://schemas.microsoft.com/office/drawing/2014/chart" uri="{C3380CC4-5D6E-409C-BE32-E72D297353CC}">
              <c16:uniqueId val="{00000000-8688-49B0-A0F9-3AC499BA7510}"/>
            </c:ext>
          </c:extLst>
        </c:ser>
        <c:dLbls>
          <c:dLblPos val="outEnd"/>
          <c:showLegendKey val="0"/>
          <c:showVal val="1"/>
          <c:showCatName val="0"/>
          <c:showSerName val="0"/>
          <c:showPercent val="0"/>
          <c:showBubbleSize val="0"/>
        </c:dLbls>
        <c:gapWidth val="219"/>
        <c:overlap val="-27"/>
        <c:axId val="351024328"/>
        <c:axId val="351023544"/>
      </c:barChart>
      <c:catAx>
        <c:axId val="35102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3544"/>
        <c:crosses val="autoZero"/>
        <c:auto val="1"/>
        <c:lblAlgn val="ctr"/>
        <c:lblOffset val="100"/>
        <c:noMultiLvlLbl val="0"/>
      </c:catAx>
      <c:valAx>
        <c:axId val="351023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solidFill>
                  <a:schemeClr val="tx1">
                    <a:lumMod val="85000"/>
                    <a:lumOff val="15000"/>
                  </a:schemeClr>
                </a:solidFill>
                <a:latin typeface="+mj-lt"/>
              </a:rPr>
              <a:t>At</a:t>
            </a:r>
            <a:r>
              <a:rPr lang="en-US" sz="3200" baseline="0">
                <a:solidFill>
                  <a:schemeClr val="tx1">
                    <a:lumMod val="85000"/>
                    <a:lumOff val="15000"/>
                  </a:schemeClr>
                </a:solidFill>
                <a:latin typeface="+mj-lt"/>
              </a:rPr>
              <a:t> least 29,133* students in classes over UFT limits as of Oct. 31, 2019</a:t>
            </a:r>
            <a:endParaRPr lang="en-US" sz="3200">
              <a:solidFill>
                <a:schemeClr val="tx1">
                  <a:lumMod val="85000"/>
                  <a:lumOff val="15000"/>
                </a:schemeClr>
              </a:solidFill>
              <a:latin typeface="+mj-lt"/>
            </a:endParaRPr>
          </a:p>
        </c:rich>
      </c:tx>
      <c:layout>
        <c:manualLayout>
          <c:xMode val="edge"/>
          <c:yMode val="edge"/>
          <c:x val="0.11733213035870516"/>
          <c:y val="1.282051282051282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462469920895934E-2"/>
          <c:y val="0.22707497935211782"/>
          <c:w val="0.89811869703462111"/>
          <c:h val="0.570640857392825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'UFT limits update'!$J$32:$J$38</c:f>
              <c:strCache>
                <c:ptCount val="7"/>
                <c:pt idx="0">
                  <c:v>K</c:v>
                </c:pt>
                <c:pt idx="1">
                  <c:v>1st-3rd</c:v>
                </c:pt>
                <c:pt idx="2">
                  <c:v>4th-8th</c:v>
                </c:pt>
                <c:pt idx="3">
                  <c:v>HS ELA</c:v>
                </c:pt>
                <c:pt idx="4">
                  <c:v>HS Math</c:v>
                </c:pt>
                <c:pt idx="5">
                  <c:v>HS Science</c:v>
                </c:pt>
                <c:pt idx="6">
                  <c:v>HS Soc. Studies</c:v>
                </c:pt>
              </c:strCache>
            </c:strRef>
          </c:cat>
          <c:val>
            <c:numRef>
              <c:f>'UFT limits update'!$K$32:$K$38</c:f>
              <c:numCache>
                <c:formatCode>General</c:formatCode>
                <c:ptCount val="7"/>
                <c:pt idx="0">
                  <c:v>3293</c:v>
                </c:pt>
                <c:pt idx="1">
                  <c:v>1562</c:v>
                </c:pt>
                <c:pt idx="2">
                  <c:v>4344</c:v>
                </c:pt>
                <c:pt idx="3">
                  <c:v>5876</c:v>
                </c:pt>
                <c:pt idx="4">
                  <c:v>4222</c:v>
                </c:pt>
                <c:pt idx="5">
                  <c:v>3405</c:v>
                </c:pt>
                <c:pt idx="6">
                  <c:v>6431</c:v>
                </c:pt>
              </c:numCache>
            </c:numRef>
          </c:val>
          <c:extLst xmlns:c16r2="http://schemas.microsoft.com/office/drawing/2015/06/chart">
            <c:ext xmlns:c16="http://schemas.microsoft.com/office/drawing/2014/chart" uri="{C3380CC4-5D6E-409C-BE32-E72D297353CC}">
              <c16:uniqueId val="{00000000-5094-42A7-87A8-B84355BBEE1C}"/>
            </c:ext>
          </c:extLst>
        </c:ser>
        <c:dLbls>
          <c:dLblPos val="outEnd"/>
          <c:showLegendKey val="0"/>
          <c:showVal val="1"/>
          <c:showCatName val="0"/>
          <c:showSerName val="0"/>
          <c:showPercent val="0"/>
          <c:showBubbleSize val="0"/>
        </c:dLbls>
        <c:gapWidth val="219"/>
        <c:overlap val="-27"/>
        <c:axId val="351029424"/>
        <c:axId val="351027856"/>
      </c:barChart>
      <c:catAx>
        <c:axId val="3510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7856"/>
        <c:crosses val="autoZero"/>
        <c:auto val="1"/>
        <c:lblAlgn val="ctr"/>
        <c:lblOffset val="100"/>
        <c:noMultiLvlLbl val="0"/>
      </c:catAx>
      <c:valAx>
        <c:axId val="351027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102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solidFill>
                  <a:schemeClr val="tx1">
                    <a:lumMod val="85000"/>
                    <a:lumOff val="15000"/>
                  </a:schemeClr>
                </a:solidFill>
                <a:latin typeface="+mj-lt"/>
              </a:rPr>
              <a:t>Average Citywide K-3rd Class Sizes</a:t>
            </a:r>
            <a:r>
              <a:rPr lang="en-US" sz="3600" baseline="0" dirty="0">
                <a:solidFill>
                  <a:schemeClr val="tx1">
                    <a:lumMod val="85000"/>
                    <a:lumOff val="15000"/>
                  </a:schemeClr>
                </a:solidFill>
                <a:latin typeface="+mj-lt"/>
              </a:rPr>
              <a:t> </a:t>
            </a:r>
          </a:p>
          <a:p>
            <a:pPr>
              <a:defRPr/>
            </a:pPr>
            <a:r>
              <a:rPr lang="en-US" sz="2800" i="1" baseline="0" dirty="0">
                <a:solidFill>
                  <a:schemeClr val="tx1">
                    <a:lumMod val="85000"/>
                    <a:lumOff val="15000"/>
                  </a:schemeClr>
                </a:solidFill>
                <a:latin typeface="+mj-lt"/>
              </a:rPr>
              <a:t>Increased 14% since 2007</a:t>
            </a:r>
            <a:r>
              <a:rPr lang="en-US" sz="2800" i="1" dirty="0">
                <a:solidFill>
                  <a:schemeClr val="tx1">
                    <a:lumMod val="85000"/>
                    <a:lumOff val="15000"/>
                  </a:schemeClr>
                </a:solidFill>
                <a:latin typeface="+mj-lt"/>
              </a:rPr>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449687994298726E-2"/>
          <c:y val="0.18048772509757027"/>
          <c:w val="0.95175340251342755"/>
          <c:h val="0.57466080448488976"/>
        </c:manualLayout>
      </c:layout>
      <c:lineChart>
        <c:grouping val="standard"/>
        <c:varyColors val="0"/>
        <c:ser>
          <c:idx val="0"/>
          <c:order val="0"/>
          <c:tx>
            <c:strRef>
              <c:f>'Citywide trends 2007-2019'!$B$32</c:f>
              <c:strCache>
                <c:ptCount val="1"/>
                <c:pt idx="0">
                  <c:v>C4E Goals</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'Citywide trends 2007-2019'!$C$31:$O$31</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2018-9</c:v>
                </c:pt>
                <c:pt idx="12">
                  <c:v>2019-20</c:v>
                </c:pt>
              </c:strCache>
            </c:strRef>
          </c:cat>
          <c:val>
            <c:numRef>
              <c:f>'Citywide trends 2007-2019'!$C$32:$O$32</c:f>
              <c:numCache>
                <c:formatCode>General</c:formatCode>
                <c:ptCount val="13"/>
                <c:pt idx="0">
                  <c:v>20.7</c:v>
                </c:pt>
                <c:pt idx="1">
                  <c:v>20.5</c:v>
                </c:pt>
                <c:pt idx="2">
                  <c:v>20.3</c:v>
                </c:pt>
                <c:pt idx="3">
                  <c:v>20.100000000000001</c:v>
                </c:pt>
                <c:pt idx="4">
                  <c:v>19.899999999999999</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numCache>
            </c:numRef>
          </c:val>
          <c:smooth val="0"/>
          <c:extLst xmlns:c16r2="http://schemas.microsoft.com/office/drawing/2015/06/chart">
            <c:ext xmlns:c16="http://schemas.microsoft.com/office/drawing/2014/chart" uri="{C3380CC4-5D6E-409C-BE32-E72D297353CC}">
              <c16:uniqueId val="{00000000-D91A-44EB-A2F3-2DAB830E1758}"/>
            </c:ext>
          </c:extLst>
        </c:ser>
        <c:ser>
          <c:idx val="1"/>
          <c:order val="1"/>
          <c:tx>
            <c:strRef>
              <c:f>'Citywide trends 2007-2019'!$B$33</c:f>
              <c:strCache>
                <c:ptCount val="1"/>
                <c:pt idx="0">
                  <c:v>Citywide actual</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'Citywide trends 2007-2019'!$C$31:$O$31</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2018-9</c:v>
                </c:pt>
                <c:pt idx="12">
                  <c:v>2019-20</c:v>
                </c:pt>
              </c:strCache>
            </c:strRef>
          </c:cat>
          <c:val>
            <c:numRef>
              <c:f>'Citywide trends 2007-2019'!$C$33:$O$33</c:f>
              <c:numCache>
                <c:formatCode>General</c:formatCode>
                <c:ptCount val="13"/>
                <c:pt idx="0">
                  <c:v>20.9</c:v>
                </c:pt>
                <c:pt idx="1">
                  <c:v>21.4</c:v>
                </c:pt>
                <c:pt idx="2">
                  <c:v>22.1</c:v>
                </c:pt>
                <c:pt idx="3">
                  <c:v>22.9</c:v>
                </c:pt>
                <c:pt idx="4">
                  <c:v>23.9</c:v>
                </c:pt>
                <c:pt idx="5">
                  <c:v>24.5</c:v>
                </c:pt>
                <c:pt idx="6" formatCode="0.0">
                  <c:v>24.86</c:v>
                </c:pt>
                <c:pt idx="7" formatCode="0.0">
                  <c:v>24.70293504689128</c:v>
                </c:pt>
                <c:pt idx="8">
                  <c:v>24.6</c:v>
                </c:pt>
                <c:pt idx="9">
                  <c:v>24.2</c:v>
                </c:pt>
                <c:pt idx="10" formatCode="0.0">
                  <c:v>23.959246235686592</c:v>
                </c:pt>
                <c:pt idx="11">
                  <c:v>23.9</c:v>
                </c:pt>
                <c:pt idx="12">
                  <c:v>23.8</c:v>
                </c:pt>
              </c:numCache>
            </c:numRef>
          </c:val>
          <c:smooth val="0"/>
          <c:extLst xmlns:c16r2="http://schemas.microsoft.com/office/drawing/2015/06/chart">
            <c:ext xmlns:c16="http://schemas.microsoft.com/office/drawing/2014/chart" uri="{C3380CC4-5D6E-409C-BE32-E72D297353CC}">
              <c16:uniqueId val="{00000001-D91A-44EB-A2F3-2DAB830E1758}"/>
            </c:ext>
          </c:extLst>
        </c:ser>
        <c:dLbls>
          <c:showLegendKey val="0"/>
          <c:showVal val="0"/>
          <c:showCatName val="0"/>
          <c:showSerName val="0"/>
          <c:showPercent val="0"/>
          <c:showBubbleSize val="0"/>
        </c:dLbls>
        <c:smooth val="0"/>
        <c:axId val="348899200"/>
        <c:axId val="348900768"/>
      </c:lineChart>
      <c:catAx>
        <c:axId val="34889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900768"/>
        <c:crosses val="autoZero"/>
        <c:auto val="1"/>
        <c:lblAlgn val="ctr"/>
        <c:lblOffset val="100"/>
        <c:noMultiLvlLbl val="0"/>
      </c:catAx>
      <c:valAx>
        <c:axId val="348900768"/>
        <c:scaling>
          <c:orientation val="minMax"/>
          <c:min val="1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899200"/>
        <c:crosses val="autoZero"/>
        <c:crossBetween val="between"/>
      </c:valAx>
      <c:spPr>
        <a:noFill/>
        <a:ln>
          <a:noFill/>
        </a:ln>
        <a:effectLst/>
      </c:spPr>
    </c:plotArea>
    <c:legend>
      <c:legendPos val="b"/>
      <c:layout>
        <c:manualLayout>
          <c:xMode val="edge"/>
          <c:yMode val="edge"/>
          <c:x val="0.18244294380420989"/>
          <c:y val="0.91187657089359742"/>
          <c:w val="0.62131720289930648"/>
          <c:h val="8.812342910640259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600" dirty="0">
                <a:solidFill>
                  <a:schemeClr val="tx1">
                    <a:lumMod val="85000"/>
                    <a:lumOff val="15000"/>
                  </a:schemeClr>
                </a:solidFill>
                <a:latin typeface="+mj-lt"/>
              </a:rPr>
              <a:t>Average Citywide 4</a:t>
            </a:r>
            <a:r>
              <a:rPr lang="en-US" sz="3600" baseline="30000" dirty="0">
                <a:solidFill>
                  <a:schemeClr val="tx1">
                    <a:lumMod val="85000"/>
                    <a:lumOff val="15000"/>
                  </a:schemeClr>
                </a:solidFill>
                <a:latin typeface="+mj-lt"/>
              </a:rPr>
              <a:t>th</a:t>
            </a:r>
            <a:r>
              <a:rPr lang="en-US" sz="3600" dirty="0">
                <a:solidFill>
                  <a:schemeClr val="tx1">
                    <a:lumMod val="85000"/>
                    <a:lumOff val="15000"/>
                  </a:schemeClr>
                </a:solidFill>
                <a:latin typeface="+mj-lt"/>
              </a:rPr>
              <a:t>-8</a:t>
            </a:r>
            <a:r>
              <a:rPr lang="en-US" sz="3600" baseline="30000" dirty="0">
                <a:solidFill>
                  <a:schemeClr val="tx1">
                    <a:lumMod val="85000"/>
                    <a:lumOff val="15000"/>
                  </a:schemeClr>
                </a:solidFill>
                <a:latin typeface="+mj-lt"/>
              </a:rPr>
              <a:t>th</a:t>
            </a:r>
            <a:r>
              <a:rPr lang="en-US" sz="3600" dirty="0">
                <a:solidFill>
                  <a:schemeClr val="tx1">
                    <a:lumMod val="85000"/>
                    <a:lumOff val="15000"/>
                  </a:schemeClr>
                </a:solidFill>
                <a:latin typeface="+mj-lt"/>
              </a:rPr>
              <a:t> Class Sizes </a:t>
            </a:r>
          </a:p>
          <a:p>
            <a:pPr>
              <a:defRPr sz="3200"/>
            </a:pPr>
            <a:r>
              <a:rPr lang="en-US" sz="2800" i="1" dirty="0">
                <a:solidFill>
                  <a:schemeClr val="tx1">
                    <a:lumMod val="85000"/>
                    <a:lumOff val="15000"/>
                  </a:schemeClr>
                </a:solidFill>
                <a:latin typeface="+mj-lt"/>
              </a:rPr>
              <a:t>Increased 6% Since 2007</a:t>
            </a:r>
          </a:p>
        </c:rich>
      </c:tx>
      <c:layout>
        <c:manualLayout>
          <c:xMode val="edge"/>
          <c:yMode val="edge"/>
          <c:x val="0.20556717510064557"/>
          <c:y val="3.3103830771153607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2007-2019'!$B$13</c:f>
              <c:strCache>
                <c:ptCount val="1"/>
                <c:pt idx="0">
                  <c:v>C4E Goals</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'Citywide trends 2007-2019'!$C$12:$O$12</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2018-2019</c:v>
                </c:pt>
                <c:pt idx="12">
                  <c:v>2019-2020</c:v>
                </c:pt>
              </c:strCache>
            </c:strRef>
          </c:cat>
          <c:val>
            <c:numRef>
              <c:f>'Citywide trends 2007-2019'!$C$13:$O$13</c:f>
              <c:numCache>
                <c:formatCode>General</c:formatCode>
                <c:ptCount val="13"/>
                <c:pt idx="0">
                  <c:v>24.8</c:v>
                </c:pt>
                <c:pt idx="1">
                  <c:v>24.6</c:v>
                </c:pt>
                <c:pt idx="2">
                  <c:v>23.8</c:v>
                </c:pt>
                <c:pt idx="3">
                  <c:v>23.3</c:v>
                </c:pt>
                <c:pt idx="4">
                  <c:v>22.9</c:v>
                </c:pt>
                <c:pt idx="5">
                  <c:v>22.9</c:v>
                </c:pt>
                <c:pt idx="6">
                  <c:v>22.9</c:v>
                </c:pt>
                <c:pt idx="7">
                  <c:v>22.9</c:v>
                </c:pt>
                <c:pt idx="8">
                  <c:v>22.9</c:v>
                </c:pt>
                <c:pt idx="9">
                  <c:v>22.9</c:v>
                </c:pt>
                <c:pt idx="10">
                  <c:v>22.9</c:v>
                </c:pt>
                <c:pt idx="11">
                  <c:v>22.9</c:v>
                </c:pt>
                <c:pt idx="12">
                  <c:v>22.9</c:v>
                </c:pt>
              </c:numCache>
            </c:numRef>
          </c:val>
          <c:smooth val="0"/>
          <c:extLst xmlns:c16r2="http://schemas.microsoft.com/office/drawing/2015/06/chart">
            <c:ext xmlns:c16="http://schemas.microsoft.com/office/drawing/2014/chart" uri="{C3380CC4-5D6E-409C-BE32-E72D297353CC}">
              <c16:uniqueId val="{00000000-04C0-456E-8FD4-A0C71DF2C9D5}"/>
            </c:ext>
          </c:extLst>
        </c:ser>
        <c:ser>
          <c:idx val="1"/>
          <c:order val="1"/>
          <c:tx>
            <c:strRef>
              <c:f>'Citywide trends 2007-2019'!$B$14</c:f>
              <c:strCache>
                <c:ptCount val="1"/>
                <c:pt idx="0">
                  <c:v>Citywide actual</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'Citywide trends 2007-2019'!$C$12:$O$12</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2018-2019</c:v>
                </c:pt>
                <c:pt idx="12">
                  <c:v>2019-2020</c:v>
                </c:pt>
              </c:strCache>
            </c:strRef>
          </c:cat>
          <c:val>
            <c:numRef>
              <c:f>'Citywide trends 2007-2019'!$C$14:$O$14</c:f>
              <c:numCache>
                <c:formatCode>General</c:formatCode>
                <c:ptCount val="13"/>
                <c:pt idx="0">
                  <c:v>25.1</c:v>
                </c:pt>
                <c:pt idx="1">
                  <c:v>25.3</c:v>
                </c:pt>
                <c:pt idx="2">
                  <c:v>25.8</c:v>
                </c:pt>
                <c:pt idx="3">
                  <c:v>26.3</c:v>
                </c:pt>
                <c:pt idx="4">
                  <c:v>26.6</c:v>
                </c:pt>
                <c:pt idx="5">
                  <c:v>26.7</c:v>
                </c:pt>
                <c:pt idx="6">
                  <c:v>26.8</c:v>
                </c:pt>
                <c:pt idx="7" formatCode="0.0">
                  <c:v>26.662623389660364</c:v>
                </c:pt>
                <c:pt idx="8">
                  <c:v>26.7</c:v>
                </c:pt>
                <c:pt idx="9">
                  <c:v>26.6</c:v>
                </c:pt>
                <c:pt idx="10" formatCode="0.0">
                  <c:v>26.619543650793652</c:v>
                </c:pt>
                <c:pt idx="11">
                  <c:v>26.6</c:v>
                </c:pt>
                <c:pt idx="12">
                  <c:v>26.5</c:v>
                </c:pt>
              </c:numCache>
            </c:numRef>
          </c:val>
          <c:smooth val="0"/>
          <c:extLst xmlns:c16r2="http://schemas.microsoft.com/office/drawing/2015/06/chart">
            <c:ext xmlns:c16="http://schemas.microsoft.com/office/drawing/2014/chart" uri="{C3380CC4-5D6E-409C-BE32-E72D297353CC}">
              <c16:uniqueId val="{00000001-04C0-456E-8FD4-A0C71DF2C9D5}"/>
            </c:ext>
          </c:extLst>
        </c:ser>
        <c:dLbls>
          <c:showLegendKey val="0"/>
          <c:showVal val="0"/>
          <c:showCatName val="0"/>
          <c:showSerName val="0"/>
          <c:showPercent val="0"/>
          <c:showBubbleSize val="0"/>
        </c:dLbls>
        <c:smooth val="0"/>
        <c:axId val="7030968"/>
        <c:axId val="349468568"/>
      </c:lineChart>
      <c:catAx>
        <c:axId val="703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8568"/>
        <c:crosses val="autoZero"/>
        <c:auto val="1"/>
        <c:lblAlgn val="ctr"/>
        <c:lblOffset val="100"/>
        <c:noMultiLvlLbl val="0"/>
      </c:catAx>
      <c:valAx>
        <c:axId val="349468568"/>
        <c:scaling>
          <c:orientation val="minMax"/>
          <c:min val="2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30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600" dirty="0">
                <a:solidFill>
                  <a:schemeClr val="tx1">
                    <a:lumMod val="85000"/>
                    <a:lumOff val="15000"/>
                  </a:schemeClr>
                </a:solidFill>
                <a:latin typeface="+mj-lt"/>
              </a:rPr>
              <a:t>Average</a:t>
            </a:r>
            <a:r>
              <a:rPr lang="en-US" sz="3600" baseline="0" dirty="0">
                <a:solidFill>
                  <a:schemeClr val="tx1">
                    <a:lumMod val="85000"/>
                    <a:lumOff val="15000"/>
                  </a:schemeClr>
                </a:solidFill>
                <a:latin typeface="+mj-lt"/>
              </a:rPr>
              <a:t> Citywide HS Class Sizes</a:t>
            </a:r>
            <a:r>
              <a:rPr lang="en-US" sz="3200" baseline="0" dirty="0">
                <a:solidFill>
                  <a:schemeClr val="tx1">
                    <a:lumMod val="85000"/>
                    <a:lumOff val="15000"/>
                  </a:schemeClr>
                </a:solidFill>
                <a:latin typeface="+mj-lt"/>
              </a:rPr>
              <a:t> </a:t>
            </a:r>
          </a:p>
          <a:p>
            <a:pPr>
              <a:defRPr sz="3200"/>
            </a:pPr>
            <a:r>
              <a:rPr lang="en-US" sz="2800" i="1" baseline="0" dirty="0">
                <a:solidFill>
                  <a:schemeClr val="tx1">
                    <a:lumMod val="85000"/>
                    <a:lumOff val="15000"/>
                  </a:schemeClr>
                </a:solidFill>
                <a:latin typeface="+mj-lt"/>
              </a:rPr>
              <a:t>Increased 2% Since 2007</a:t>
            </a:r>
            <a:endParaRPr lang="en-US" sz="2800" i="1" dirty="0">
              <a:solidFill>
                <a:schemeClr val="tx1">
                  <a:lumMod val="85000"/>
                  <a:lumOff val="15000"/>
                </a:schemeClr>
              </a:solidFill>
              <a:latin typeface="+mj-lt"/>
            </a:endParaRPr>
          </a:p>
        </c:rich>
      </c:tx>
      <c:layout>
        <c:manualLayout>
          <c:xMode val="edge"/>
          <c:yMode val="edge"/>
          <c:x val="0.21530819173919044"/>
          <c:y val="1.9342317787199678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xmlns:c16r2="http://schemas.microsoft.com/office/drawing/2015/06/char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xmlns:c16r2="http://schemas.microsoft.com/office/drawing/2015/06/char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349471312"/>
        <c:axId val="349468176"/>
      </c:lineChart>
      <c:catAx>
        <c:axId val="34947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8176"/>
        <c:crosses val="autoZero"/>
        <c:auto val="1"/>
        <c:lblAlgn val="ctr"/>
        <c:lblOffset val="100"/>
        <c:noMultiLvlLbl val="0"/>
      </c:catAx>
      <c:valAx>
        <c:axId val="349468176"/>
        <c:scaling>
          <c:orientation val="minMax"/>
          <c:max val="28"/>
          <c:min val="2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1312"/>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At least *</a:t>
            </a:r>
            <a:r>
              <a:rPr lang="en-US" sz="2800" b="1" dirty="0"/>
              <a:t>325,430</a:t>
            </a:r>
            <a:r>
              <a:rPr lang="en-US" sz="2800" dirty="0"/>
              <a:t> NYC students in classes of 30 or</a:t>
            </a:r>
            <a:r>
              <a:rPr lang="en-US" sz="2800" baseline="0" dirty="0"/>
              <a:t> </a:t>
            </a:r>
            <a:r>
              <a:rPr lang="en-US" sz="2800" dirty="0"/>
              <a:t>more as of Oct. 31, 2019</a:t>
            </a:r>
          </a:p>
        </c:rich>
      </c:tx>
      <c:layout>
        <c:manualLayout>
          <c:xMode val="edge"/>
          <c:yMode val="edge"/>
          <c:x val="0.12016238159675237"/>
          <c:y val="1.185185185185185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16053333333333333"/>
          <c:w val="0.8472146867974385"/>
          <c:h val="0.70850883639545048"/>
        </c:manualLayout>
      </c:layout>
      <c:barChart>
        <c:barDir val="col"/>
        <c:grouping val="clustered"/>
        <c:varyColors val="0"/>
        <c:ser>
          <c:idx val="0"/>
          <c:order val="0"/>
          <c:spPr>
            <a:solidFill>
              <a:schemeClr val="accent1"/>
            </a:solidFill>
            <a:ln>
              <a:noFill/>
            </a:ln>
            <a:effectLst/>
          </c:spPr>
          <c:invertIfNegative val="0"/>
          <c:dLbls>
            <c:dLbl>
              <c:idx val="2"/>
              <c:layout/>
              <c:tx>
                <c:rich>
                  <a:bodyPr/>
                  <a:lstStyle/>
                  <a:p>
                    <a:r>
                      <a:rPr lang="en-US" dirty="0"/>
                      <a:t>*</a:t>
                    </a:r>
                    <a:r>
                      <a:rPr lang="en-US" sz="2000" b="0" i="0" u="none" strike="noStrike" baseline="0" dirty="0">
                        <a:effectLst/>
                      </a:rPr>
                      <a:t>177,618 </a:t>
                    </a:r>
                    <a:r>
                      <a:rPr lang="en-US" dirty="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F9F-4EC8-9ADA-C728648982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177618</c:v>
                </c:pt>
              </c:numCache>
            </c:numRef>
          </c:val>
          <c:extLst xmlns:c16r2="http://schemas.microsoft.com/office/drawing/2015/06/chart">
            <c:ext xmlns:c16="http://schemas.microsoft.com/office/drawing/2014/chart" uri="{C3380CC4-5D6E-409C-BE32-E72D297353CC}">
              <c16:uniqueId val="{00000000-CF9F-4EC8-9ADA-C728648982CF}"/>
            </c:ext>
          </c:extLst>
        </c:ser>
        <c:dLbls>
          <c:showLegendKey val="0"/>
          <c:showVal val="0"/>
          <c:showCatName val="0"/>
          <c:showSerName val="0"/>
          <c:showPercent val="0"/>
          <c:showBubbleSize val="0"/>
        </c:dLbls>
        <c:gapWidth val="219"/>
        <c:overlap val="-27"/>
        <c:axId val="349472488"/>
        <c:axId val="349472880"/>
      </c:barChart>
      <c:catAx>
        <c:axId val="3494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2880"/>
        <c:crosses val="autoZero"/>
        <c:auto val="1"/>
        <c:lblAlgn val="ctr"/>
        <c:lblOffset val="100"/>
        <c:noMultiLvlLbl val="0"/>
      </c:catAx>
      <c:valAx>
        <c:axId val="3494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9472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0" dirty="0">
                <a:solidFill>
                  <a:schemeClr val="tx1">
                    <a:lumMod val="85000"/>
                    <a:lumOff val="15000"/>
                  </a:schemeClr>
                </a:solidFill>
                <a:latin typeface="+mj-lt"/>
              </a:rPr>
              <a:t>Number of Kindergarten</a:t>
            </a:r>
            <a:r>
              <a:rPr lang="en-US" sz="3200" b="0" baseline="0" dirty="0">
                <a:solidFill>
                  <a:schemeClr val="tx1">
                    <a:lumMod val="85000"/>
                    <a:lumOff val="15000"/>
                  </a:schemeClr>
                </a:solidFill>
                <a:latin typeface="+mj-lt"/>
              </a:rPr>
              <a:t> students in classes of </a:t>
            </a:r>
            <a:r>
              <a:rPr lang="en-US" sz="3200" b="0" dirty="0">
                <a:solidFill>
                  <a:schemeClr val="tx1">
                    <a:lumMod val="85000"/>
                    <a:lumOff val="15000"/>
                  </a:schemeClr>
                </a:solidFill>
                <a:latin typeface="+mj-lt"/>
              </a:rPr>
              <a:t>25 or more has increased 68% since 2007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57666340094717E-2"/>
          <c:y val="0.24081196317394624"/>
          <c:w val="0.89896056518743073"/>
          <c:h val="0.66551640918070532"/>
        </c:manualLayout>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xmlns:c16r2="http://schemas.microsoft.com/office/drawing/2015/06/char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349474448"/>
        <c:axId val="349473272"/>
      </c:barChart>
      <c:catAx>
        <c:axId val="34947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3272"/>
        <c:crosses val="autoZero"/>
        <c:auto val="1"/>
        <c:lblAlgn val="ctr"/>
        <c:lblOffset val="100"/>
        <c:noMultiLvlLbl val="0"/>
      </c:catAx>
      <c:valAx>
        <c:axId val="34947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4448"/>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mn-lt"/>
                <a:ea typeface="+mn-ea"/>
                <a:cs typeface="+mn-cs"/>
              </a:defRPr>
            </a:pPr>
            <a:r>
              <a:rPr lang="en-US" sz="2800" dirty="0" smtClean="0">
                <a:solidFill>
                  <a:schemeClr val="tx1">
                    <a:lumMod val="85000"/>
                    <a:lumOff val="15000"/>
                  </a:schemeClr>
                </a:solidFill>
                <a:latin typeface="+mj-lt"/>
              </a:rPr>
              <a:t>Distribution of Kindergarten Students in Classes of 25 or More</a:t>
            </a:r>
            <a:endParaRPr lang="en-US" sz="2800" dirty="0">
              <a:solidFill>
                <a:schemeClr val="tx1">
                  <a:lumMod val="85000"/>
                  <a:lumOff val="15000"/>
                </a:schemeClr>
              </a:solidFill>
              <a:latin typeface="+mj-lt"/>
            </a:endParaRPr>
          </a:p>
        </c:rich>
      </c:tx>
      <c:layout>
        <c:manualLayout>
          <c:xMode val="edge"/>
          <c:yMode val="edge"/>
          <c:x val="0.1446533380949612"/>
          <c:y val="1.086025350739155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91</c:v>
                </c:pt>
                <c:pt idx="1">
                  <c:v>361</c:v>
                </c:pt>
                <c:pt idx="2">
                  <c:v>36</c:v>
                </c:pt>
                <c:pt idx="3">
                  <c:v>205</c:v>
                </c:pt>
                <c:pt idx="4">
                  <c:v>52</c:v>
                </c:pt>
                <c:pt idx="5">
                  <c:v>65</c:v>
                </c:pt>
                <c:pt idx="6">
                  <c:v>214</c:v>
                </c:pt>
                <c:pt idx="7">
                  <c:v>332</c:v>
                </c:pt>
                <c:pt idx="8">
                  <c:v>173</c:v>
                </c:pt>
                <c:pt idx="9">
                  <c:v>234</c:v>
                </c:pt>
                <c:pt idx="10">
                  <c:v>68</c:v>
                </c:pt>
                <c:pt idx="11">
                  <c:v>122</c:v>
                </c:pt>
                <c:pt idx="12">
                  <c:v>55</c:v>
                </c:pt>
                <c:pt idx="13">
                  <c:v>116</c:v>
                </c:pt>
                <c:pt idx="14">
                  <c:v>105</c:v>
                </c:pt>
                <c:pt idx="15">
                  <c:v>159</c:v>
                </c:pt>
                <c:pt idx="16">
                  <c:v>129</c:v>
                </c:pt>
                <c:pt idx="17">
                  <c:v>158</c:v>
                </c:pt>
                <c:pt idx="18">
                  <c:v>202</c:v>
                </c:pt>
                <c:pt idx="19">
                  <c:v>1681</c:v>
                </c:pt>
                <c:pt idx="20">
                  <c:v>907</c:v>
                </c:pt>
                <c:pt idx="21">
                  <c:v>935</c:v>
                </c:pt>
                <c:pt idx="22">
                  <c:v>104</c:v>
                </c:pt>
                <c:pt idx="23">
                  <c:v>1253</c:v>
                </c:pt>
                <c:pt idx="24">
                  <c:v>1176</c:v>
                </c:pt>
                <c:pt idx="25">
                  <c:v>726</c:v>
                </c:pt>
                <c:pt idx="26">
                  <c:v>1015</c:v>
                </c:pt>
                <c:pt idx="27">
                  <c:v>959</c:v>
                </c:pt>
                <c:pt idx="28">
                  <c:v>808</c:v>
                </c:pt>
                <c:pt idx="29">
                  <c:v>764</c:v>
                </c:pt>
                <c:pt idx="30">
                  <c:v>1115</c:v>
                </c:pt>
                <c:pt idx="31">
                  <c:v>125</c:v>
                </c:pt>
              </c:numCache>
            </c:numRef>
          </c:val>
        </c:ser>
        <c:dLbls>
          <c:dLblPos val="outEnd"/>
          <c:showLegendKey val="0"/>
          <c:showVal val="1"/>
          <c:showCatName val="0"/>
          <c:showSerName val="0"/>
          <c:showPercent val="0"/>
          <c:showBubbleSize val="0"/>
        </c:dLbls>
        <c:gapWidth val="100"/>
        <c:axId val="509589736"/>
        <c:axId val="509591304"/>
      </c:barChart>
      <c:catAx>
        <c:axId val="50958973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solidFill>
                      <a:schemeClr val="tx1">
                        <a:lumMod val="65000"/>
                        <a:lumOff val="35000"/>
                      </a:schemeClr>
                    </a:solidFill>
                  </a:rPr>
                  <a:t>District</a:t>
                </a:r>
                <a:endParaRPr lang="en-US" sz="2000" dirty="0">
                  <a:solidFill>
                    <a:schemeClr val="tx1">
                      <a:lumMod val="65000"/>
                      <a:lumOff val="35000"/>
                    </a:schemeClr>
                  </a:solidFill>
                </a:endParaRP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9591304"/>
        <c:crosses val="autoZero"/>
        <c:auto val="1"/>
        <c:lblAlgn val="ctr"/>
        <c:lblOffset val="100"/>
        <c:noMultiLvlLbl val="0"/>
      </c:catAx>
      <c:valAx>
        <c:axId val="509591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9589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Number</a:t>
            </a:r>
            <a:r>
              <a:rPr lang="en-US" sz="3200" baseline="0" dirty="0">
                <a:solidFill>
                  <a:schemeClr val="tx1">
                    <a:lumMod val="85000"/>
                    <a:lumOff val="15000"/>
                  </a:schemeClr>
                </a:solidFill>
                <a:latin typeface="+mj-lt"/>
              </a:rPr>
              <a:t> of 1st-3rd graders in classes of 30 or more has increased </a:t>
            </a:r>
            <a:r>
              <a:rPr lang="en-US" sz="3200" b="0" baseline="0" dirty="0">
                <a:solidFill>
                  <a:schemeClr val="tx1">
                    <a:lumMod val="85000"/>
                    <a:lumOff val="15000"/>
                  </a:schemeClr>
                </a:solidFill>
                <a:latin typeface="+mj-lt"/>
              </a:rPr>
              <a:t>nearly 3000% </a:t>
            </a:r>
            <a:r>
              <a:rPr lang="en-US" sz="3200" baseline="0" dirty="0">
                <a:solidFill>
                  <a:schemeClr val="tx1">
                    <a:lumMod val="85000"/>
                    <a:lumOff val="15000"/>
                  </a:schemeClr>
                </a:solidFill>
                <a:latin typeface="+mj-lt"/>
              </a:rPr>
              <a:t>since 2007</a:t>
            </a:r>
            <a:endParaRPr lang="en-US" sz="3200" dirty="0">
              <a:solidFill>
                <a:schemeClr val="tx1">
                  <a:lumMod val="85000"/>
                  <a:lumOff val="15000"/>
                </a:schemeClr>
              </a:solidFill>
              <a:latin typeface="+mj-l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xmlns:c16r2="http://schemas.microsoft.com/office/drawing/2015/06/char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349469744"/>
        <c:axId val="349467784"/>
      </c:barChart>
      <c:catAx>
        <c:axId val="34946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49467784"/>
        <c:crosses val="autoZero"/>
        <c:auto val="1"/>
        <c:lblAlgn val="ctr"/>
        <c:lblOffset val="100"/>
        <c:noMultiLvlLbl val="0"/>
      </c:catAx>
      <c:valAx>
        <c:axId val="34946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974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Distribution of 1st-3rd Grade Students in Classes of 30 or More</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115</c:v>
                </c:pt>
                <c:pt idx="1">
                  <c:v>1745</c:v>
                </c:pt>
                <c:pt idx="2">
                  <c:v>104</c:v>
                </c:pt>
                <c:pt idx="3">
                  <c:v>337</c:v>
                </c:pt>
                <c:pt idx="4">
                  <c:v>32</c:v>
                </c:pt>
                <c:pt idx="5">
                  <c:v>69</c:v>
                </c:pt>
                <c:pt idx="6">
                  <c:v>52</c:v>
                </c:pt>
                <c:pt idx="7">
                  <c:v>486</c:v>
                </c:pt>
                <c:pt idx="8">
                  <c:v>368</c:v>
                </c:pt>
                <c:pt idx="9">
                  <c:v>980</c:v>
                </c:pt>
                <c:pt idx="10">
                  <c:v>964</c:v>
                </c:pt>
                <c:pt idx="11">
                  <c:v>115</c:v>
                </c:pt>
                <c:pt idx="12">
                  <c:v>528</c:v>
                </c:pt>
                <c:pt idx="13">
                  <c:v>140</c:v>
                </c:pt>
                <c:pt idx="14">
                  <c:v>1159</c:v>
                </c:pt>
                <c:pt idx="15">
                  <c:v>62</c:v>
                </c:pt>
                <c:pt idx="16">
                  <c:v>259</c:v>
                </c:pt>
                <c:pt idx="17">
                  <c:v>337</c:v>
                </c:pt>
                <c:pt idx="18">
                  <c:v>343</c:v>
                </c:pt>
                <c:pt idx="19">
                  <c:v>3267</c:v>
                </c:pt>
                <c:pt idx="20">
                  <c:v>1601</c:v>
                </c:pt>
                <c:pt idx="21">
                  <c:v>2183</c:v>
                </c:pt>
                <c:pt idx="22">
                  <c:v>64</c:v>
                </c:pt>
                <c:pt idx="23">
                  <c:v>3512</c:v>
                </c:pt>
                <c:pt idx="24">
                  <c:v>2144</c:v>
                </c:pt>
                <c:pt idx="25">
                  <c:v>1724</c:v>
                </c:pt>
                <c:pt idx="26">
                  <c:v>1618</c:v>
                </c:pt>
                <c:pt idx="27">
                  <c:v>2088</c:v>
                </c:pt>
                <c:pt idx="28">
                  <c:v>1913</c:v>
                </c:pt>
                <c:pt idx="29">
                  <c:v>1452</c:v>
                </c:pt>
                <c:pt idx="30">
                  <c:v>3794</c:v>
                </c:pt>
                <c:pt idx="31">
                  <c:v>94</c:v>
                </c:pt>
              </c:numCache>
            </c:numRef>
          </c:val>
          <c:extLst xmlns:c16r2="http://schemas.microsoft.com/office/drawing/2015/06/chart">
            <c:ext xmlns:c16="http://schemas.microsoft.com/office/drawing/2014/chart" uri="{C3380CC4-5D6E-409C-BE32-E72D297353CC}">
              <c16:uniqueId val="{00000000-B23A-49B3-9BBD-D1AF7923F42D}"/>
            </c:ext>
          </c:extLst>
        </c:ser>
        <c:dLbls>
          <c:showLegendKey val="0"/>
          <c:showVal val="0"/>
          <c:showCatName val="0"/>
          <c:showSerName val="0"/>
          <c:showPercent val="0"/>
          <c:showBubbleSize val="0"/>
        </c:dLbls>
        <c:gapWidth val="100"/>
        <c:axId val="349470528"/>
        <c:axId val="349474840"/>
      </c:barChart>
      <c:catAx>
        <c:axId val="34947052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dirty="0">
                    <a:solidFill>
                      <a:schemeClr val="tx1">
                        <a:lumMod val="65000"/>
                        <a:lumOff val="35000"/>
                      </a:schemeClr>
                    </a:solidFill>
                  </a:rPr>
                  <a:t>District</a:t>
                </a:r>
                <a:endParaRPr lang="en-US" dirty="0">
                  <a:solidFill>
                    <a:schemeClr val="tx1">
                      <a:lumMod val="65000"/>
                      <a:lumOff val="35000"/>
                    </a:schemeClr>
                  </a:solidFill>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4840"/>
        <c:crosses val="autoZero"/>
        <c:auto val="1"/>
        <c:lblAlgn val="ctr"/>
        <c:lblOffset val="100"/>
        <c:noMultiLvlLbl val="0"/>
      </c:catAx>
      <c:valAx>
        <c:axId val="349474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947052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57EABA7-15A8-4F6F-8112-5F97F7A326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87E281-B694-4890-B84D-3F982C8CA614}">
      <dgm:prSet/>
      <dgm:spPr/>
      <dgm:t>
        <a:bodyPr/>
        <a:lstStyle/>
        <a:p>
          <a:r>
            <a:rPr lang="en-US" dirty="0"/>
            <a:t>25 students per class in Kindergarten</a:t>
          </a:r>
        </a:p>
      </dgm:t>
    </dgm:pt>
    <dgm:pt modelId="{358EDB9D-251C-468E-B8CC-B70B304DBE1A}" type="parTrans" cxnId="{E0DF698C-092B-4A2B-8451-8CC30C2B8FC3}">
      <dgm:prSet/>
      <dgm:spPr/>
      <dgm:t>
        <a:bodyPr/>
        <a:lstStyle/>
        <a:p>
          <a:endParaRPr lang="en-US"/>
        </a:p>
      </dgm:t>
    </dgm:pt>
    <dgm:pt modelId="{3227C215-00DE-41AB-9A23-56B0728862F0}" type="sibTrans" cxnId="{E0DF698C-092B-4A2B-8451-8CC30C2B8FC3}">
      <dgm:prSet/>
      <dgm:spPr/>
      <dgm:t>
        <a:bodyPr/>
        <a:lstStyle/>
        <a:p>
          <a:endParaRPr lang="en-US"/>
        </a:p>
      </dgm:t>
    </dgm:pt>
    <dgm:pt modelId="{47EE2689-3B81-4151-8556-1D9F6603E469}">
      <dgm:prSet/>
      <dgm:spPr/>
      <dgm:t>
        <a:bodyPr/>
        <a:lstStyle/>
        <a:p>
          <a:r>
            <a:rPr lang="en-US" dirty="0"/>
            <a:t>32 students per class in elementary grades</a:t>
          </a:r>
        </a:p>
      </dgm:t>
    </dgm:pt>
    <dgm:pt modelId="{2434E89A-BB53-4C4C-89E5-F1F16E3F88BB}" type="parTrans" cxnId="{4151D0E4-49E4-4DF5-B230-333E90083F50}">
      <dgm:prSet/>
      <dgm:spPr/>
      <dgm:t>
        <a:bodyPr/>
        <a:lstStyle/>
        <a:p>
          <a:endParaRPr lang="en-US"/>
        </a:p>
      </dgm:t>
    </dgm:pt>
    <dgm:pt modelId="{6B7A99AF-AC41-4BC5-9F2F-14F45E53C4A0}" type="sibTrans" cxnId="{4151D0E4-49E4-4DF5-B230-333E90083F50}">
      <dgm:prSet/>
      <dgm:spPr/>
      <dgm:t>
        <a:bodyPr/>
        <a:lstStyle/>
        <a:p>
          <a:endParaRPr lang="en-US"/>
        </a:p>
      </dgm:t>
    </dgm:pt>
    <dgm:pt modelId="{216E1995-B4D1-42F8-B32A-0F603F773BC3}">
      <dgm:prSet/>
      <dgm:spPr/>
      <dgm:t>
        <a:bodyPr/>
        <a:lstStyle/>
        <a:p>
          <a:r>
            <a:rPr lang="en-US" dirty="0"/>
            <a:t>In Title I MS, 30 students per class, 33 in non-Title I MS</a:t>
          </a:r>
        </a:p>
      </dgm:t>
    </dgm:pt>
    <dgm:pt modelId="{7DE6A472-ACE9-49CC-ABE8-8B47DD8D7CF1}" type="parTrans" cxnId="{32A33CA5-F376-483D-95C6-7964B39C4449}">
      <dgm:prSet/>
      <dgm:spPr/>
      <dgm:t>
        <a:bodyPr/>
        <a:lstStyle/>
        <a:p>
          <a:endParaRPr lang="en-US"/>
        </a:p>
      </dgm:t>
    </dgm:pt>
    <dgm:pt modelId="{909FBB40-1565-4294-A8B6-42AAA4E79E20}" type="sibTrans" cxnId="{32A33CA5-F376-483D-95C6-7964B39C4449}">
      <dgm:prSet/>
      <dgm:spPr/>
      <dgm:t>
        <a:bodyPr/>
        <a:lstStyle/>
        <a:p>
          <a:endParaRPr lang="en-US"/>
        </a:p>
      </dgm:t>
    </dgm:pt>
    <dgm:pt modelId="{0608486E-545A-49A0-A037-3EFCD6139E16}">
      <dgm:prSet/>
      <dgm:spPr/>
      <dgm:t>
        <a:bodyPr/>
        <a:lstStyle/>
        <a:p>
          <a:r>
            <a:rPr lang="en-US" dirty="0"/>
            <a:t>34 students per class in high school core academic classes</a:t>
          </a:r>
        </a:p>
      </dgm:t>
    </dgm:pt>
    <dgm:pt modelId="{F7832366-E30C-4DEE-819C-916FE5587637}" type="parTrans" cxnId="{FE4B5AD3-2006-42F6-BB7E-4D35716DD2B4}">
      <dgm:prSet/>
      <dgm:spPr/>
      <dgm:t>
        <a:bodyPr/>
        <a:lstStyle/>
        <a:p>
          <a:endParaRPr lang="en-US"/>
        </a:p>
      </dgm:t>
    </dgm:pt>
    <dgm:pt modelId="{9251DF00-FBD4-48B4-869B-AEC24AF69BD0}" type="sibTrans" cxnId="{FE4B5AD3-2006-42F6-BB7E-4D35716DD2B4}">
      <dgm:prSet/>
      <dgm:spPr/>
      <dgm:t>
        <a:bodyPr/>
        <a:lstStyle/>
        <a:p>
          <a:endParaRPr lang="en-US"/>
        </a:p>
      </dgm:t>
    </dgm:pt>
    <dgm:pt modelId="{00EBAF94-DC07-4FB0-81EC-1619CF5A0297}">
      <dgm:prSet/>
      <dgm:spPr/>
      <dgm:t>
        <a:bodyPr/>
        <a:lstStyle/>
        <a:p>
          <a:r>
            <a:rPr lang="en-US" dirty="0"/>
            <a:t>These class size caps have not been lowered in 50 YEARS!</a:t>
          </a:r>
        </a:p>
      </dgm:t>
    </dgm:pt>
    <dgm:pt modelId="{1B24E484-C004-46A6-A516-1C1E37B26CBD}" type="parTrans" cxnId="{9A5946EF-3596-407B-B819-A3C459994ED0}">
      <dgm:prSet/>
      <dgm:spPr/>
      <dgm:t>
        <a:bodyPr/>
        <a:lstStyle/>
        <a:p>
          <a:endParaRPr lang="en-US"/>
        </a:p>
      </dgm:t>
    </dgm:pt>
    <dgm:pt modelId="{1B54DB10-CF82-46E4-AA01-A6191FB71DF3}" type="sibTrans" cxnId="{9A5946EF-3596-407B-B819-A3C459994ED0}">
      <dgm:prSet/>
      <dgm:spPr/>
      <dgm:t>
        <a:bodyPr/>
        <a:lstStyle/>
        <a:p>
          <a:endParaRPr lang="en-US"/>
        </a:p>
      </dgm:t>
    </dgm:pt>
    <dgm:pt modelId="{DBB76A44-76EE-4D05-A512-4FB6EDF8F1F1}">
      <dgm:prSet/>
      <dgm:spPr/>
      <dgm:t>
        <a:bodyPr/>
        <a:lstStyle/>
        <a:p>
          <a:r>
            <a:rPr lang="en-US" b="1" i="1" dirty="0"/>
            <a:t>Even so, hundreds of classes violate the union contractual caps each year</a:t>
          </a:r>
          <a:r>
            <a:rPr lang="en-US" dirty="0"/>
            <a:t>.</a:t>
          </a:r>
        </a:p>
      </dgm:t>
    </dgm:pt>
    <dgm:pt modelId="{728D939F-6B93-4C14-AF3F-61926AEF1D06}" type="parTrans" cxnId="{92E7E189-FACA-4355-90F0-2094C540FB64}">
      <dgm:prSet/>
      <dgm:spPr/>
      <dgm:t>
        <a:bodyPr/>
        <a:lstStyle/>
        <a:p>
          <a:endParaRPr lang="en-US"/>
        </a:p>
      </dgm:t>
    </dgm:pt>
    <dgm:pt modelId="{7B07DCE3-51D0-4F8D-A3DE-39BFDC1CD067}" type="sibTrans" cxnId="{92E7E189-FACA-4355-90F0-2094C540FB64}">
      <dgm:prSet/>
      <dgm:spPr/>
      <dgm:t>
        <a:bodyPr/>
        <a:lstStyle/>
        <a:p>
          <a:endParaRPr lang="en-US"/>
        </a:p>
      </dgm:t>
    </dgm:pt>
    <dgm:pt modelId="{E51FE968-903D-4E54-A907-304707291C5E}" type="pres">
      <dgm:prSet presAssocID="{C57EABA7-15A8-4F6F-8112-5F97F7A32606}" presName="root" presStyleCnt="0">
        <dgm:presLayoutVars>
          <dgm:dir/>
          <dgm:resizeHandles val="exact"/>
        </dgm:presLayoutVars>
      </dgm:prSet>
      <dgm:spPr/>
      <dgm:t>
        <a:bodyPr/>
        <a:lstStyle/>
        <a:p>
          <a:endParaRPr lang="en-US"/>
        </a:p>
      </dgm:t>
    </dgm:pt>
    <dgm:pt modelId="{BE9A316D-0856-4D33-8D5C-67BBB90B81ED}" type="pres">
      <dgm:prSet presAssocID="{0387E281-B694-4890-B84D-3F982C8CA614}" presName="compNode" presStyleCnt="0"/>
      <dgm:spPr/>
    </dgm:pt>
    <dgm:pt modelId="{CE007657-E40A-4CCC-8A05-BF2C4D118BD8}" type="pres">
      <dgm:prSet presAssocID="{0387E281-B694-4890-B84D-3F982C8CA614}" presName="bgRect" presStyleLbl="bgShp" presStyleIdx="0" presStyleCnt="6"/>
      <dgm:spPr/>
    </dgm:pt>
    <dgm:pt modelId="{339DEC5F-2A4C-4917-9DCB-43447AC298B3}" type="pres">
      <dgm:prSet presAssocID="{0387E281-B694-4890-B84D-3F982C8CA614}" presName="iconRect" presStyleLbl="node1" presStyleIdx="0" presStyleCnt="6" custLinFactNeighborX="2157" custLinFactNeighborY="431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ildren"/>
        </a:ext>
      </dgm:extLst>
    </dgm:pt>
    <dgm:pt modelId="{4723920F-6826-4DEC-BD8B-E55C1D4DFB9A}" type="pres">
      <dgm:prSet presAssocID="{0387E281-B694-4890-B84D-3F982C8CA614}" presName="spaceRect" presStyleCnt="0"/>
      <dgm:spPr/>
    </dgm:pt>
    <dgm:pt modelId="{76C932A6-A08D-4ADD-95DB-B08526EAFB01}" type="pres">
      <dgm:prSet presAssocID="{0387E281-B694-4890-B84D-3F982C8CA614}" presName="parTx" presStyleLbl="revTx" presStyleIdx="0" presStyleCnt="6">
        <dgm:presLayoutVars>
          <dgm:chMax val="0"/>
          <dgm:chPref val="0"/>
        </dgm:presLayoutVars>
      </dgm:prSet>
      <dgm:spPr/>
      <dgm:t>
        <a:bodyPr/>
        <a:lstStyle/>
        <a:p>
          <a:endParaRPr lang="en-US"/>
        </a:p>
      </dgm:t>
    </dgm:pt>
    <dgm:pt modelId="{F15F9B98-59E3-4163-BD1A-DEA978A59675}" type="pres">
      <dgm:prSet presAssocID="{3227C215-00DE-41AB-9A23-56B0728862F0}" presName="sibTrans" presStyleCnt="0"/>
      <dgm:spPr/>
    </dgm:pt>
    <dgm:pt modelId="{07D97E3D-F97A-4769-9E89-69E6422E9DD4}" type="pres">
      <dgm:prSet presAssocID="{47EE2689-3B81-4151-8556-1D9F6603E469}" presName="compNode" presStyleCnt="0"/>
      <dgm:spPr/>
    </dgm:pt>
    <dgm:pt modelId="{2ABDF121-3A09-4E2B-A63F-3A01D1CCC257}" type="pres">
      <dgm:prSet presAssocID="{47EE2689-3B81-4151-8556-1D9F6603E469}" presName="bgRect" presStyleLbl="bgShp" presStyleIdx="1" presStyleCnt="6"/>
      <dgm:spPr/>
    </dgm:pt>
    <dgm:pt modelId="{5AA7C75F-6D5C-4739-AC77-F32DAB2A9C9C}" type="pres">
      <dgm:prSet presAssocID="{47EE2689-3B81-4151-8556-1D9F6603E46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oks"/>
        </a:ext>
      </dgm:extLst>
    </dgm:pt>
    <dgm:pt modelId="{9D29639A-1A61-42A7-9CD5-A2F216D15385}" type="pres">
      <dgm:prSet presAssocID="{47EE2689-3B81-4151-8556-1D9F6603E469}" presName="spaceRect" presStyleCnt="0"/>
      <dgm:spPr/>
    </dgm:pt>
    <dgm:pt modelId="{C3231001-B23B-4676-BCC0-D802E694C6C6}" type="pres">
      <dgm:prSet presAssocID="{47EE2689-3B81-4151-8556-1D9F6603E469}" presName="parTx" presStyleLbl="revTx" presStyleIdx="1" presStyleCnt="6">
        <dgm:presLayoutVars>
          <dgm:chMax val="0"/>
          <dgm:chPref val="0"/>
        </dgm:presLayoutVars>
      </dgm:prSet>
      <dgm:spPr/>
      <dgm:t>
        <a:bodyPr/>
        <a:lstStyle/>
        <a:p>
          <a:endParaRPr lang="en-US"/>
        </a:p>
      </dgm:t>
    </dgm:pt>
    <dgm:pt modelId="{C6281FD4-5F51-4448-B73F-A22FC1BF8456}" type="pres">
      <dgm:prSet presAssocID="{6B7A99AF-AC41-4BC5-9F2F-14F45E53C4A0}" presName="sibTrans" presStyleCnt="0"/>
      <dgm:spPr/>
    </dgm:pt>
    <dgm:pt modelId="{15024FEF-AD0C-4BE2-A40E-54AB5997D334}" type="pres">
      <dgm:prSet presAssocID="{216E1995-B4D1-42F8-B32A-0F603F773BC3}" presName="compNode" presStyleCnt="0"/>
      <dgm:spPr/>
    </dgm:pt>
    <dgm:pt modelId="{77313CD2-84C4-4222-B740-E9715F222763}" type="pres">
      <dgm:prSet presAssocID="{216E1995-B4D1-42F8-B32A-0F603F773BC3}" presName="bgRect" presStyleLbl="bgShp" presStyleIdx="2" presStyleCnt="6"/>
      <dgm:spPr/>
    </dgm:pt>
    <dgm:pt modelId="{69A63777-C86D-42C2-856D-834638D5595A}" type="pres">
      <dgm:prSet presAssocID="{216E1995-B4D1-42F8-B32A-0F603F773BC3}" presName="iconRect" presStyleLbl="node1" presStyleIdx="2" presStyleCnt="6" custLinFactNeighborX="-43853" custLinFactNeighborY="30201"/>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iploma Roll"/>
        </a:ext>
      </dgm:extLst>
    </dgm:pt>
    <dgm:pt modelId="{EDF2D4F2-2C84-4F78-9366-A13F6CAE3F31}" type="pres">
      <dgm:prSet presAssocID="{216E1995-B4D1-42F8-B32A-0F603F773BC3}" presName="spaceRect" presStyleCnt="0"/>
      <dgm:spPr/>
    </dgm:pt>
    <dgm:pt modelId="{26BF8162-F4F6-4543-966A-1C5894A63FB0}" type="pres">
      <dgm:prSet presAssocID="{216E1995-B4D1-42F8-B32A-0F603F773BC3}" presName="parTx" presStyleLbl="revTx" presStyleIdx="2" presStyleCnt="6">
        <dgm:presLayoutVars>
          <dgm:chMax val="0"/>
          <dgm:chPref val="0"/>
        </dgm:presLayoutVars>
      </dgm:prSet>
      <dgm:spPr/>
      <dgm:t>
        <a:bodyPr/>
        <a:lstStyle/>
        <a:p>
          <a:endParaRPr lang="en-US"/>
        </a:p>
      </dgm:t>
    </dgm:pt>
    <dgm:pt modelId="{472A6BA7-39A6-41AA-98D1-F07BDB559291}" type="pres">
      <dgm:prSet presAssocID="{909FBB40-1565-4294-A8B6-42AAA4E79E20}" presName="sibTrans" presStyleCnt="0"/>
      <dgm:spPr/>
    </dgm:pt>
    <dgm:pt modelId="{D494F7DA-84C6-48F3-AD6F-5700740B83EE}" type="pres">
      <dgm:prSet presAssocID="{0608486E-545A-49A0-A037-3EFCD6139E16}" presName="compNode" presStyleCnt="0"/>
      <dgm:spPr/>
    </dgm:pt>
    <dgm:pt modelId="{1AB3FD30-7500-413E-B158-3D66DD3A07A4}" type="pres">
      <dgm:prSet presAssocID="{0608486E-545A-49A0-A037-3EFCD6139E16}" presName="bgRect" presStyleLbl="bgShp" presStyleIdx="3" presStyleCnt="6"/>
      <dgm:spPr/>
    </dgm:pt>
    <dgm:pt modelId="{EB296DE7-BC4E-4A36-A237-E3F8937FCE87}" type="pres">
      <dgm:prSet presAssocID="{0608486E-545A-49A0-A037-3EFCD6139E16}"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ackpack"/>
        </a:ext>
      </dgm:extLst>
    </dgm:pt>
    <dgm:pt modelId="{971CC9C0-9226-4A68-86B6-7A53830B45FA}" type="pres">
      <dgm:prSet presAssocID="{0608486E-545A-49A0-A037-3EFCD6139E16}" presName="spaceRect" presStyleCnt="0"/>
      <dgm:spPr/>
    </dgm:pt>
    <dgm:pt modelId="{9131A819-6B93-4355-867B-1CDFF300DB46}" type="pres">
      <dgm:prSet presAssocID="{0608486E-545A-49A0-A037-3EFCD6139E16}" presName="parTx" presStyleLbl="revTx" presStyleIdx="3" presStyleCnt="6">
        <dgm:presLayoutVars>
          <dgm:chMax val="0"/>
          <dgm:chPref val="0"/>
        </dgm:presLayoutVars>
      </dgm:prSet>
      <dgm:spPr/>
      <dgm:t>
        <a:bodyPr/>
        <a:lstStyle/>
        <a:p>
          <a:endParaRPr lang="en-US"/>
        </a:p>
      </dgm:t>
    </dgm:pt>
    <dgm:pt modelId="{5BD2C8E1-CC48-4BC5-80C1-D75F56D863D3}" type="pres">
      <dgm:prSet presAssocID="{9251DF00-FBD4-48B4-869B-AEC24AF69BD0}" presName="sibTrans" presStyleCnt="0"/>
      <dgm:spPr/>
    </dgm:pt>
    <dgm:pt modelId="{A225A19C-C7CF-4E98-AD44-DED94E0C3F80}" type="pres">
      <dgm:prSet presAssocID="{00EBAF94-DC07-4FB0-81EC-1619CF5A0297}" presName="compNode" presStyleCnt="0"/>
      <dgm:spPr/>
    </dgm:pt>
    <dgm:pt modelId="{222A7A53-F869-45F0-BBF5-CFCBE44BD344}" type="pres">
      <dgm:prSet presAssocID="{00EBAF94-DC07-4FB0-81EC-1619CF5A0297}" presName="bgRect" presStyleLbl="bgShp" presStyleIdx="4" presStyleCnt="6"/>
      <dgm:spPr/>
    </dgm:pt>
    <dgm:pt modelId="{B5DCA20E-7C1B-4692-90E5-2C1CFAC38015}" type="pres">
      <dgm:prSet presAssocID="{00EBAF94-DC07-4FB0-81EC-1619CF5A029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Yuan"/>
        </a:ext>
      </dgm:extLst>
    </dgm:pt>
    <dgm:pt modelId="{5ADD5A7D-B135-4227-A17E-81A6CC0640DE}" type="pres">
      <dgm:prSet presAssocID="{00EBAF94-DC07-4FB0-81EC-1619CF5A0297}" presName="spaceRect" presStyleCnt="0"/>
      <dgm:spPr/>
    </dgm:pt>
    <dgm:pt modelId="{CDD7E7B0-B447-4B8F-959E-6EA782340F3E}" type="pres">
      <dgm:prSet presAssocID="{00EBAF94-DC07-4FB0-81EC-1619CF5A0297}" presName="parTx" presStyleLbl="revTx" presStyleIdx="4" presStyleCnt="6">
        <dgm:presLayoutVars>
          <dgm:chMax val="0"/>
          <dgm:chPref val="0"/>
        </dgm:presLayoutVars>
      </dgm:prSet>
      <dgm:spPr/>
      <dgm:t>
        <a:bodyPr/>
        <a:lstStyle/>
        <a:p>
          <a:endParaRPr lang="en-US"/>
        </a:p>
      </dgm:t>
    </dgm:pt>
    <dgm:pt modelId="{190F0203-E884-42BE-874B-FB8A76E7C167}" type="pres">
      <dgm:prSet presAssocID="{1B54DB10-CF82-46E4-AA01-A6191FB71DF3}" presName="sibTrans" presStyleCnt="0"/>
      <dgm:spPr/>
    </dgm:pt>
    <dgm:pt modelId="{0CF0EF4C-1CF9-40B0-A16E-7B04C22E23A0}" type="pres">
      <dgm:prSet presAssocID="{DBB76A44-76EE-4D05-A512-4FB6EDF8F1F1}" presName="compNode" presStyleCnt="0"/>
      <dgm:spPr/>
    </dgm:pt>
    <dgm:pt modelId="{95697B57-C402-46FD-B3A8-E2C640594FDC}" type="pres">
      <dgm:prSet presAssocID="{DBB76A44-76EE-4D05-A512-4FB6EDF8F1F1}" presName="bgRect" presStyleLbl="bgShp" presStyleIdx="5" presStyleCnt="6"/>
      <dgm:spPr/>
    </dgm:pt>
    <dgm:pt modelId="{B022D968-1ADB-48E3-B54B-14F8F57EDB7C}" type="pres">
      <dgm:prSet presAssocID="{DBB76A44-76EE-4D05-A512-4FB6EDF8F1F1}"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a:ln>
          <a:noFill/>
        </a:ln>
      </dgm:spPr>
      <dgm:extLst>
        <a:ext uri="{E40237B7-FDA0-4F09-8148-C483321AD2D9}">
          <dgm14:cNvPr xmlns:dgm14="http://schemas.microsoft.com/office/drawing/2010/diagram" id="0" name="" descr="Exclamation mark"/>
        </a:ext>
      </dgm:extLst>
    </dgm:pt>
    <dgm:pt modelId="{9D231055-B33F-41C7-9126-04A55F611280}" type="pres">
      <dgm:prSet presAssocID="{DBB76A44-76EE-4D05-A512-4FB6EDF8F1F1}" presName="spaceRect" presStyleCnt="0"/>
      <dgm:spPr/>
    </dgm:pt>
    <dgm:pt modelId="{D8C24DAC-4D3E-4C46-B3E0-8BE45A431E9B}" type="pres">
      <dgm:prSet presAssocID="{DBB76A44-76EE-4D05-A512-4FB6EDF8F1F1}" presName="parTx" presStyleLbl="revTx" presStyleIdx="5" presStyleCnt="6">
        <dgm:presLayoutVars>
          <dgm:chMax val="0"/>
          <dgm:chPref val="0"/>
        </dgm:presLayoutVars>
      </dgm:prSet>
      <dgm:spPr/>
      <dgm:t>
        <a:bodyPr/>
        <a:lstStyle/>
        <a:p>
          <a:endParaRPr lang="en-US"/>
        </a:p>
      </dgm:t>
    </dgm:pt>
  </dgm:ptLst>
  <dgm:cxnLst>
    <dgm:cxn modelId="{1EE84D93-6339-4760-8C8B-E7A83D2E270A}" type="presOf" srcId="{DBB76A44-76EE-4D05-A512-4FB6EDF8F1F1}" destId="{D8C24DAC-4D3E-4C46-B3E0-8BE45A431E9B}" srcOrd="0" destOrd="0" presId="urn:microsoft.com/office/officeart/2018/2/layout/IconVerticalSolidList"/>
    <dgm:cxn modelId="{6F2C65A5-F96D-4E4E-A13A-AA13CA005904}" type="presOf" srcId="{C57EABA7-15A8-4F6F-8112-5F97F7A32606}" destId="{E51FE968-903D-4E54-A907-304707291C5E}" srcOrd="0" destOrd="0" presId="urn:microsoft.com/office/officeart/2018/2/layout/IconVerticalSolidList"/>
    <dgm:cxn modelId="{FD12E89C-F6FA-48BE-B916-C4C5699D0BF6}" type="presOf" srcId="{0608486E-545A-49A0-A037-3EFCD6139E16}" destId="{9131A819-6B93-4355-867B-1CDFF300DB46}" srcOrd="0" destOrd="0" presId="urn:microsoft.com/office/officeart/2018/2/layout/IconVerticalSolidList"/>
    <dgm:cxn modelId="{FE4B5AD3-2006-42F6-BB7E-4D35716DD2B4}" srcId="{C57EABA7-15A8-4F6F-8112-5F97F7A32606}" destId="{0608486E-545A-49A0-A037-3EFCD6139E16}" srcOrd="3" destOrd="0" parTransId="{F7832366-E30C-4DEE-819C-916FE5587637}" sibTransId="{9251DF00-FBD4-48B4-869B-AEC24AF69BD0}"/>
    <dgm:cxn modelId="{92E7E189-FACA-4355-90F0-2094C540FB64}" srcId="{C57EABA7-15A8-4F6F-8112-5F97F7A32606}" destId="{DBB76A44-76EE-4D05-A512-4FB6EDF8F1F1}" srcOrd="5" destOrd="0" parTransId="{728D939F-6B93-4C14-AF3F-61926AEF1D06}" sibTransId="{7B07DCE3-51D0-4F8D-A3DE-39BFDC1CD067}"/>
    <dgm:cxn modelId="{9A5946EF-3596-407B-B819-A3C459994ED0}" srcId="{C57EABA7-15A8-4F6F-8112-5F97F7A32606}" destId="{00EBAF94-DC07-4FB0-81EC-1619CF5A0297}" srcOrd="4" destOrd="0" parTransId="{1B24E484-C004-46A6-A516-1C1E37B26CBD}" sibTransId="{1B54DB10-CF82-46E4-AA01-A6191FB71DF3}"/>
    <dgm:cxn modelId="{32A33CA5-F376-483D-95C6-7964B39C4449}" srcId="{C57EABA7-15A8-4F6F-8112-5F97F7A32606}" destId="{216E1995-B4D1-42F8-B32A-0F603F773BC3}" srcOrd="2" destOrd="0" parTransId="{7DE6A472-ACE9-49CC-ABE8-8B47DD8D7CF1}" sibTransId="{909FBB40-1565-4294-A8B6-42AAA4E79E20}"/>
    <dgm:cxn modelId="{248956E1-03C6-4B79-AA91-C9200A931839}" type="presOf" srcId="{47EE2689-3B81-4151-8556-1D9F6603E469}" destId="{C3231001-B23B-4676-BCC0-D802E694C6C6}" srcOrd="0" destOrd="0" presId="urn:microsoft.com/office/officeart/2018/2/layout/IconVerticalSolidList"/>
    <dgm:cxn modelId="{6FC0B597-B2FD-4867-AEE4-6F3AA31BC79A}" type="presOf" srcId="{0387E281-B694-4890-B84D-3F982C8CA614}" destId="{76C932A6-A08D-4ADD-95DB-B08526EAFB01}" srcOrd="0" destOrd="0" presId="urn:microsoft.com/office/officeart/2018/2/layout/IconVerticalSolidList"/>
    <dgm:cxn modelId="{77ACAB25-5C70-42D8-8F00-A1F077529DFD}" type="presOf" srcId="{00EBAF94-DC07-4FB0-81EC-1619CF5A0297}" destId="{CDD7E7B0-B447-4B8F-959E-6EA782340F3E}" srcOrd="0" destOrd="0" presId="urn:microsoft.com/office/officeart/2018/2/layout/IconVerticalSolidList"/>
    <dgm:cxn modelId="{AB61D042-9899-4813-8D3A-0498CC5515EF}" type="presOf" srcId="{216E1995-B4D1-42F8-B32A-0F603F773BC3}" destId="{26BF8162-F4F6-4543-966A-1C5894A63FB0}" srcOrd="0" destOrd="0" presId="urn:microsoft.com/office/officeart/2018/2/layout/IconVerticalSolidList"/>
    <dgm:cxn modelId="{4151D0E4-49E4-4DF5-B230-333E90083F50}" srcId="{C57EABA7-15A8-4F6F-8112-5F97F7A32606}" destId="{47EE2689-3B81-4151-8556-1D9F6603E469}" srcOrd="1" destOrd="0" parTransId="{2434E89A-BB53-4C4C-89E5-F1F16E3F88BB}" sibTransId="{6B7A99AF-AC41-4BC5-9F2F-14F45E53C4A0}"/>
    <dgm:cxn modelId="{E0DF698C-092B-4A2B-8451-8CC30C2B8FC3}" srcId="{C57EABA7-15A8-4F6F-8112-5F97F7A32606}" destId="{0387E281-B694-4890-B84D-3F982C8CA614}" srcOrd="0" destOrd="0" parTransId="{358EDB9D-251C-468E-B8CC-B70B304DBE1A}" sibTransId="{3227C215-00DE-41AB-9A23-56B0728862F0}"/>
    <dgm:cxn modelId="{FFDEA615-DF78-47B7-919E-DC094CE22956}" type="presParOf" srcId="{E51FE968-903D-4E54-A907-304707291C5E}" destId="{BE9A316D-0856-4D33-8D5C-67BBB90B81ED}" srcOrd="0" destOrd="0" presId="urn:microsoft.com/office/officeart/2018/2/layout/IconVerticalSolidList"/>
    <dgm:cxn modelId="{9D6D776C-D143-4786-A45C-FA39C88F3442}" type="presParOf" srcId="{BE9A316D-0856-4D33-8D5C-67BBB90B81ED}" destId="{CE007657-E40A-4CCC-8A05-BF2C4D118BD8}" srcOrd="0" destOrd="0" presId="urn:microsoft.com/office/officeart/2018/2/layout/IconVerticalSolidList"/>
    <dgm:cxn modelId="{8858BFF0-0698-4BBF-A85F-755EF354D36C}" type="presParOf" srcId="{BE9A316D-0856-4D33-8D5C-67BBB90B81ED}" destId="{339DEC5F-2A4C-4917-9DCB-43447AC298B3}" srcOrd="1" destOrd="0" presId="urn:microsoft.com/office/officeart/2018/2/layout/IconVerticalSolidList"/>
    <dgm:cxn modelId="{E0AA958E-C150-46AD-A4D2-8C1FBCD80384}" type="presParOf" srcId="{BE9A316D-0856-4D33-8D5C-67BBB90B81ED}" destId="{4723920F-6826-4DEC-BD8B-E55C1D4DFB9A}" srcOrd="2" destOrd="0" presId="urn:microsoft.com/office/officeart/2018/2/layout/IconVerticalSolidList"/>
    <dgm:cxn modelId="{A60009CC-7A9A-4DD4-8E3A-75265E4F320E}" type="presParOf" srcId="{BE9A316D-0856-4D33-8D5C-67BBB90B81ED}" destId="{76C932A6-A08D-4ADD-95DB-B08526EAFB01}" srcOrd="3" destOrd="0" presId="urn:microsoft.com/office/officeart/2018/2/layout/IconVerticalSolidList"/>
    <dgm:cxn modelId="{08CF73F5-60CD-407C-A9C9-9D4341A4A29A}" type="presParOf" srcId="{E51FE968-903D-4E54-A907-304707291C5E}" destId="{F15F9B98-59E3-4163-BD1A-DEA978A59675}" srcOrd="1" destOrd="0" presId="urn:microsoft.com/office/officeart/2018/2/layout/IconVerticalSolidList"/>
    <dgm:cxn modelId="{D6C3A86E-FE29-4073-B192-49FBC9D4A7BF}" type="presParOf" srcId="{E51FE968-903D-4E54-A907-304707291C5E}" destId="{07D97E3D-F97A-4769-9E89-69E6422E9DD4}" srcOrd="2" destOrd="0" presId="urn:microsoft.com/office/officeart/2018/2/layout/IconVerticalSolidList"/>
    <dgm:cxn modelId="{E19F12A5-BA9B-4765-804C-2623219D7F12}" type="presParOf" srcId="{07D97E3D-F97A-4769-9E89-69E6422E9DD4}" destId="{2ABDF121-3A09-4E2B-A63F-3A01D1CCC257}" srcOrd="0" destOrd="0" presId="urn:microsoft.com/office/officeart/2018/2/layout/IconVerticalSolidList"/>
    <dgm:cxn modelId="{5D3B5E1C-8827-41E2-861B-6EA395033133}" type="presParOf" srcId="{07D97E3D-F97A-4769-9E89-69E6422E9DD4}" destId="{5AA7C75F-6D5C-4739-AC77-F32DAB2A9C9C}" srcOrd="1" destOrd="0" presId="urn:microsoft.com/office/officeart/2018/2/layout/IconVerticalSolidList"/>
    <dgm:cxn modelId="{F99E174F-0122-44FB-A13B-1138A95876AF}" type="presParOf" srcId="{07D97E3D-F97A-4769-9E89-69E6422E9DD4}" destId="{9D29639A-1A61-42A7-9CD5-A2F216D15385}" srcOrd="2" destOrd="0" presId="urn:microsoft.com/office/officeart/2018/2/layout/IconVerticalSolidList"/>
    <dgm:cxn modelId="{285698F5-CA32-4C1D-8C47-759B95F81068}" type="presParOf" srcId="{07D97E3D-F97A-4769-9E89-69E6422E9DD4}" destId="{C3231001-B23B-4676-BCC0-D802E694C6C6}" srcOrd="3" destOrd="0" presId="urn:microsoft.com/office/officeart/2018/2/layout/IconVerticalSolidList"/>
    <dgm:cxn modelId="{1CC31FA2-08D9-45E5-B5C2-41DB1F113E58}" type="presParOf" srcId="{E51FE968-903D-4E54-A907-304707291C5E}" destId="{C6281FD4-5F51-4448-B73F-A22FC1BF8456}" srcOrd="3" destOrd="0" presId="urn:microsoft.com/office/officeart/2018/2/layout/IconVerticalSolidList"/>
    <dgm:cxn modelId="{C63986A0-E161-43E6-B081-117CB886505C}" type="presParOf" srcId="{E51FE968-903D-4E54-A907-304707291C5E}" destId="{15024FEF-AD0C-4BE2-A40E-54AB5997D334}" srcOrd="4" destOrd="0" presId="urn:microsoft.com/office/officeart/2018/2/layout/IconVerticalSolidList"/>
    <dgm:cxn modelId="{6FD4B25D-E746-46F0-80AA-4244AEC20001}" type="presParOf" srcId="{15024FEF-AD0C-4BE2-A40E-54AB5997D334}" destId="{77313CD2-84C4-4222-B740-E9715F222763}" srcOrd="0" destOrd="0" presId="urn:microsoft.com/office/officeart/2018/2/layout/IconVerticalSolidList"/>
    <dgm:cxn modelId="{EA4EA972-2234-4211-B3C4-5591C1FB1958}" type="presParOf" srcId="{15024FEF-AD0C-4BE2-A40E-54AB5997D334}" destId="{69A63777-C86D-42C2-856D-834638D5595A}" srcOrd="1" destOrd="0" presId="urn:microsoft.com/office/officeart/2018/2/layout/IconVerticalSolidList"/>
    <dgm:cxn modelId="{C19C8309-4084-49A3-B9C3-361226B6D634}" type="presParOf" srcId="{15024FEF-AD0C-4BE2-A40E-54AB5997D334}" destId="{EDF2D4F2-2C84-4F78-9366-A13F6CAE3F31}" srcOrd="2" destOrd="0" presId="urn:microsoft.com/office/officeart/2018/2/layout/IconVerticalSolidList"/>
    <dgm:cxn modelId="{23362A7B-290C-4E5C-A371-9FC26F3AAD09}" type="presParOf" srcId="{15024FEF-AD0C-4BE2-A40E-54AB5997D334}" destId="{26BF8162-F4F6-4543-966A-1C5894A63FB0}" srcOrd="3" destOrd="0" presId="urn:microsoft.com/office/officeart/2018/2/layout/IconVerticalSolidList"/>
    <dgm:cxn modelId="{66CF03B0-9ABA-492C-A291-D7FE683F374E}" type="presParOf" srcId="{E51FE968-903D-4E54-A907-304707291C5E}" destId="{472A6BA7-39A6-41AA-98D1-F07BDB559291}" srcOrd="5" destOrd="0" presId="urn:microsoft.com/office/officeart/2018/2/layout/IconVerticalSolidList"/>
    <dgm:cxn modelId="{E10D148F-796D-438D-B9BF-FC4E66FEC2E8}" type="presParOf" srcId="{E51FE968-903D-4E54-A907-304707291C5E}" destId="{D494F7DA-84C6-48F3-AD6F-5700740B83EE}" srcOrd="6" destOrd="0" presId="urn:microsoft.com/office/officeart/2018/2/layout/IconVerticalSolidList"/>
    <dgm:cxn modelId="{F1D3D534-57E8-4651-B802-ADB4D011963B}" type="presParOf" srcId="{D494F7DA-84C6-48F3-AD6F-5700740B83EE}" destId="{1AB3FD30-7500-413E-B158-3D66DD3A07A4}" srcOrd="0" destOrd="0" presId="urn:microsoft.com/office/officeart/2018/2/layout/IconVerticalSolidList"/>
    <dgm:cxn modelId="{C517DA2D-2F7F-4FE0-9FE6-D8B038C539C8}" type="presParOf" srcId="{D494F7DA-84C6-48F3-AD6F-5700740B83EE}" destId="{EB296DE7-BC4E-4A36-A237-E3F8937FCE87}" srcOrd="1" destOrd="0" presId="urn:microsoft.com/office/officeart/2018/2/layout/IconVerticalSolidList"/>
    <dgm:cxn modelId="{2A543489-550C-43E2-8625-8EF9050133E1}" type="presParOf" srcId="{D494F7DA-84C6-48F3-AD6F-5700740B83EE}" destId="{971CC9C0-9226-4A68-86B6-7A53830B45FA}" srcOrd="2" destOrd="0" presId="urn:microsoft.com/office/officeart/2018/2/layout/IconVerticalSolidList"/>
    <dgm:cxn modelId="{29DE6852-0A5B-45D4-8EA1-568F23632DC9}" type="presParOf" srcId="{D494F7DA-84C6-48F3-AD6F-5700740B83EE}" destId="{9131A819-6B93-4355-867B-1CDFF300DB46}" srcOrd="3" destOrd="0" presId="urn:microsoft.com/office/officeart/2018/2/layout/IconVerticalSolidList"/>
    <dgm:cxn modelId="{A4539B46-7F77-4058-97A0-50A9469B2359}" type="presParOf" srcId="{E51FE968-903D-4E54-A907-304707291C5E}" destId="{5BD2C8E1-CC48-4BC5-80C1-D75F56D863D3}" srcOrd="7" destOrd="0" presId="urn:microsoft.com/office/officeart/2018/2/layout/IconVerticalSolidList"/>
    <dgm:cxn modelId="{CAA0E16D-7793-4373-B25E-AF42CBF0ED4B}" type="presParOf" srcId="{E51FE968-903D-4E54-A907-304707291C5E}" destId="{A225A19C-C7CF-4E98-AD44-DED94E0C3F80}" srcOrd="8" destOrd="0" presId="urn:microsoft.com/office/officeart/2018/2/layout/IconVerticalSolidList"/>
    <dgm:cxn modelId="{D27114B4-FF3D-4837-BAA7-54C84B1BEC24}" type="presParOf" srcId="{A225A19C-C7CF-4E98-AD44-DED94E0C3F80}" destId="{222A7A53-F869-45F0-BBF5-CFCBE44BD344}" srcOrd="0" destOrd="0" presId="urn:microsoft.com/office/officeart/2018/2/layout/IconVerticalSolidList"/>
    <dgm:cxn modelId="{2210844D-B926-4A83-9DB0-84BDCED92015}" type="presParOf" srcId="{A225A19C-C7CF-4E98-AD44-DED94E0C3F80}" destId="{B5DCA20E-7C1B-4692-90E5-2C1CFAC38015}" srcOrd="1" destOrd="0" presId="urn:microsoft.com/office/officeart/2018/2/layout/IconVerticalSolidList"/>
    <dgm:cxn modelId="{CE279274-08DC-40D6-8334-776C735853C1}" type="presParOf" srcId="{A225A19C-C7CF-4E98-AD44-DED94E0C3F80}" destId="{5ADD5A7D-B135-4227-A17E-81A6CC0640DE}" srcOrd="2" destOrd="0" presId="urn:microsoft.com/office/officeart/2018/2/layout/IconVerticalSolidList"/>
    <dgm:cxn modelId="{06B4DCA7-3B26-4BA3-A526-9EE0CFBBBA19}" type="presParOf" srcId="{A225A19C-C7CF-4E98-AD44-DED94E0C3F80}" destId="{CDD7E7B0-B447-4B8F-959E-6EA782340F3E}" srcOrd="3" destOrd="0" presId="urn:microsoft.com/office/officeart/2018/2/layout/IconVerticalSolidList"/>
    <dgm:cxn modelId="{779B8F3E-C273-470A-83A5-EA5E054D91CF}" type="presParOf" srcId="{E51FE968-903D-4E54-A907-304707291C5E}" destId="{190F0203-E884-42BE-874B-FB8A76E7C167}" srcOrd="9" destOrd="0" presId="urn:microsoft.com/office/officeart/2018/2/layout/IconVerticalSolidList"/>
    <dgm:cxn modelId="{9D6BAC21-0248-4653-8D0B-882F0F7A79E5}" type="presParOf" srcId="{E51FE968-903D-4E54-A907-304707291C5E}" destId="{0CF0EF4C-1CF9-40B0-A16E-7B04C22E23A0}" srcOrd="10" destOrd="0" presId="urn:microsoft.com/office/officeart/2018/2/layout/IconVerticalSolidList"/>
    <dgm:cxn modelId="{B7D43B2E-4310-46AD-9F26-F9EC900C0900}" type="presParOf" srcId="{0CF0EF4C-1CF9-40B0-A16E-7B04C22E23A0}" destId="{95697B57-C402-46FD-B3A8-E2C640594FDC}" srcOrd="0" destOrd="0" presId="urn:microsoft.com/office/officeart/2018/2/layout/IconVerticalSolidList"/>
    <dgm:cxn modelId="{18B63DE9-4CE0-48DC-8B69-72BAF213B962}" type="presParOf" srcId="{0CF0EF4C-1CF9-40B0-A16E-7B04C22E23A0}" destId="{B022D968-1ADB-48E3-B54B-14F8F57EDB7C}" srcOrd="1" destOrd="0" presId="urn:microsoft.com/office/officeart/2018/2/layout/IconVerticalSolidList"/>
    <dgm:cxn modelId="{2312723E-46E7-4E6A-B1B6-44E732E346F0}" type="presParOf" srcId="{0CF0EF4C-1CF9-40B0-A16E-7B04C22E23A0}" destId="{9D231055-B33F-41C7-9126-04A55F611280}" srcOrd="2" destOrd="0" presId="urn:microsoft.com/office/officeart/2018/2/layout/IconVerticalSolidList"/>
    <dgm:cxn modelId="{515B0ED4-8BCB-4865-8F21-642389AD122F}" type="presParOf" srcId="{0CF0EF4C-1CF9-40B0-A16E-7B04C22E23A0}" destId="{D8C24DAC-4D3E-4C46-B3E0-8BE45A431E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7657-E40A-4CCC-8A05-BF2C4D118BD8}">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DEC5F-2A4C-4917-9DCB-43447AC298B3}">
      <dsp:nvSpPr>
        <dsp:cNvPr id="0" name=""/>
        <dsp:cNvSpPr/>
      </dsp:nvSpPr>
      <dsp:spPr>
        <a:xfrm>
          <a:off x="255029" y="203685"/>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32A6-A08D-4ADD-95DB-B08526EAFB01}">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dirty="0"/>
            <a:t>25 students per class in Kindergarten</a:t>
          </a:r>
        </a:p>
      </dsp:txBody>
      <dsp:txXfrm>
        <a:off x="937002" y="1903"/>
        <a:ext cx="5576601" cy="811257"/>
      </dsp:txXfrm>
    </dsp:sp>
    <dsp:sp modelId="{2ABDF121-3A09-4E2B-A63F-3A01D1CCC257}">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7C75F-6D5C-4739-AC77-F32DAB2A9C9C}">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31001-B23B-4676-BCC0-D802E694C6C6}">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dirty="0"/>
            <a:t>32 students per class in elementary grades</a:t>
          </a:r>
        </a:p>
      </dsp:txBody>
      <dsp:txXfrm>
        <a:off x="937002" y="1015975"/>
        <a:ext cx="5576601" cy="811257"/>
      </dsp:txXfrm>
    </dsp:sp>
    <dsp:sp modelId="{77313CD2-84C4-4222-B740-E9715F222763}">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63777-C86D-42C2-856D-834638D5595A}">
      <dsp:nvSpPr>
        <dsp:cNvPr id="0" name=""/>
        <dsp:cNvSpPr/>
      </dsp:nvSpPr>
      <dsp:spPr>
        <a:xfrm>
          <a:off x="49736" y="2347335"/>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F8162-F4F6-4543-966A-1C5894A63FB0}">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dirty="0"/>
            <a:t>In Title I MS, 30 students per class, 33 in non-Title I MS</a:t>
          </a:r>
        </a:p>
      </dsp:txBody>
      <dsp:txXfrm>
        <a:off x="937002" y="2030048"/>
        <a:ext cx="5576601" cy="811257"/>
      </dsp:txXfrm>
    </dsp:sp>
    <dsp:sp modelId="{1AB3FD30-7500-413E-B158-3D66DD3A07A4}">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96DE7-BC4E-4A36-A237-E3F8937FCE87}">
      <dsp:nvSpPr>
        <dsp:cNvPr id="0" name=""/>
        <dsp:cNvSpPr/>
      </dsp:nvSpPr>
      <dsp:spPr>
        <a:xfrm>
          <a:off x="245405" y="3226653"/>
          <a:ext cx="446191" cy="4461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1A819-6B93-4355-867B-1CDFF300DB46}">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dirty="0"/>
            <a:t>34 students per class in high school core academic classes</a:t>
          </a:r>
        </a:p>
      </dsp:txBody>
      <dsp:txXfrm>
        <a:off x="937002" y="3044120"/>
        <a:ext cx="5576601" cy="811257"/>
      </dsp:txXfrm>
    </dsp:sp>
    <dsp:sp modelId="{222A7A53-F869-45F0-BBF5-CFCBE44BD344}">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CA20E-7C1B-4692-90E5-2C1CFAC38015}">
      <dsp:nvSpPr>
        <dsp:cNvPr id="0" name=""/>
        <dsp:cNvSpPr/>
      </dsp:nvSpPr>
      <dsp:spPr>
        <a:xfrm>
          <a:off x="245405" y="4240725"/>
          <a:ext cx="446191" cy="4461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7E7B0-B447-4B8F-959E-6EA782340F3E}">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dirty="0"/>
            <a:t>These class size caps have not been lowered in 50 YEARS!</a:t>
          </a:r>
        </a:p>
      </dsp:txBody>
      <dsp:txXfrm>
        <a:off x="937002" y="4058192"/>
        <a:ext cx="5576601" cy="811257"/>
      </dsp:txXfrm>
    </dsp:sp>
    <dsp:sp modelId="{95697B57-C402-46FD-B3A8-E2C640594FDC}">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D968-1ADB-48E3-B54B-14F8F57EDB7C}">
      <dsp:nvSpPr>
        <dsp:cNvPr id="0" name=""/>
        <dsp:cNvSpPr/>
      </dsp:nvSpPr>
      <dsp:spPr>
        <a:xfrm>
          <a:off x="245405" y="5254797"/>
          <a:ext cx="446191" cy="44619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24DAC-4D3E-4C46-B3E0-8BE45A431E9B}">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b="1" i="1" kern="1200" dirty="0"/>
            <a:t>Even so, hundreds of classes violate the union contractual caps each year</a:t>
          </a:r>
          <a:r>
            <a:rPr lang="en-US" sz="1900" kern="1200" dirty="0"/>
            <a:t>.</a:t>
          </a:r>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0.96024</cdr:y>
    </cdr:from>
    <cdr:to>
      <cdr:x>0.37699</cdr:x>
      <cdr:y>1</cdr:y>
    </cdr:to>
    <cdr:sp macro="" textlink="">
      <cdr:nvSpPr>
        <cdr:cNvPr id="2" name="TextBox 1">
          <a:extLst xmlns:a="http://schemas.openxmlformats.org/drawingml/2006/main">
            <a:ext uri="{FF2B5EF4-FFF2-40B4-BE49-F238E27FC236}">
              <a16:creationId xmlns:a16="http://schemas.microsoft.com/office/drawing/2014/main" xmlns="" id="{95DC7155-2092-4AA2-9093-2D939A3212FA}"/>
            </a:ext>
          </a:extLst>
        </cdr:cNvPr>
        <cdr:cNvSpPr txBox="1"/>
      </cdr:nvSpPr>
      <cdr:spPr>
        <a:xfrm xmlns:a="http://schemas.openxmlformats.org/drawingml/2006/main">
          <a:off x="0" y="6156102"/>
          <a:ext cx="4262907" cy="254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data source: NYSED for 2016-2017  </a:t>
          </a:r>
          <a:r>
            <a:rPr lang="en-US" dirty="0">
              <a:solidFill>
                <a:schemeClr val="tx1"/>
              </a:solidFill>
            </a:rPr>
            <a:t>http://www.p12.nysed.gov/irs/pmf/</a:t>
          </a:r>
          <a:r>
            <a:rPr lang="en-US" dirty="0"/>
            <a:t> </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xmlns=""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0.05039</cdr:x>
      <cdr:y>0.86417</cdr:y>
    </cdr:from>
    <cdr:to>
      <cdr:x>0.9052</cdr:x>
      <cdr:y>1</cdr:y>
    </cdr:to>
    <cdr:sp macro="" textlink="">
      <cdr:nvSpPr>
        <cdr:cNvPr id="2" name="TextBox 1"/>
        <cdr:cNvSpPr txBox="1"/>
      </cdr:nvSpPr>
      <cdr:spPr>
        <a:xfrm xmlns:a="http://schemas.openxmlformats.org/drawingml/2006/main">
          <a:off x="552936" y="5136280"/>
          <a:ext cx="9379659" cy="807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i="1" dirty="0">
              <a:solidFill>
                <a:schemeClr val="tx1">
                  <a:lumMod val="85000"/>
                  <a:lumOff val="15000"/>
                </a:schemeClr>
              </a:solidFill>
              <a:latin typeface="+mj-lt"/>
            </a:rPr>
            <a:t>*using</a:t>
          </a:r>
          <a:r>
            <a:rPr lang="en-US" sz="2000" i="1" baseline="0" dirty="0">
              <a:solidFill>
                <a:schemeClr val="tx1">
                  <a:lumMod val="85000"/>
                  <a:lumOff val="15000"/>
                </a:schemeClr>
              </a:solidFill>
              <a:latin typeface="+mj-lt"/>
            </a:rPr>
            <a:t> 33 students as a cap for non-Title I MS; using 30 as a cap </a:t>
          </a:r>
        </a:p>
        <a:p xmlns:a="http://schemas.openxmlformats.org/drawingml/2006/main">
          <a:r>
            <a:rPr lang="en-US" sz="2000" i="1" baseline="0" dirty="0">
              <a:solidFill>
                <a:schemeClr val="tx1">
                  <a:lumMod val="85000"/>
                  <a:lumOff val="15000"/>
                </a:schemeClr>
              </a:solidFill>
              <a:latin typeface="+mj-lt"/>
            </a:rPr>
            <a:t>  for Title I MS, there would be </a:t>
          </a:r>
          <a:r>
            <a:rPr lang="en-US" sz="2000" b="1" i="1" baseline="0" dirty="0">
              <a:solidFill>
                <a:schemeClr val="tx1">
                  <a:lumMod val="85000"/>
                  <a:lumOff val="15000"/>
                </a:schemeClr>
              </a:solidFill>
              <a:latin typeface="+mj-lt"/>
            </a:rPr>
            <a:t>1,199</a:t>
          </a:r>
          <a:r>
            <a:rPr lang="en-US" sz="2000" i="1" baseline="0" dirty="0">
              <a:solidFill>
                <a:schemeClr val="tx1">
                  <a:lumMod val="85000"/>
                  <a:lumOff val="15000"/>
                </a:schemeClr>
              </a:solidFill>
              <a:latin typeface="+mj-lt"/>
            </a:rPr>
            <a:t> more classes </a:t>
          </a:r>
          <a:endParaRPr lang="en-US" sz="2000" i="1" dirty="0">
            <a:solidFill>
              <a:schemeClr val="tx1">
                <a:lumMod val="85000"/>
                <a:lumOff val="15000"/>
              </a:schemeClr>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0.05943</cdr:x>
      <cdr:y>0.8727</cdr:y>
    </cdr:from>
    <cdr:to>
      <cdr:x>0.90172</cdr:x>
      <cdr:y>1</cdr:y>
    </cdr:to>
    <cdr:sp macro="" textlink="">
      <cdr:nvSpPr>
        <cdr:cNvPr id="2" name="TextBox 1"/>
        <cdr:cNvSpPr txBox="1"/>
      </cdr:nvSpPr>
      <cdr:spPr>
        <a:xfrm xmlns:a="http://schemas.openxmlformats.org/drawingml/2006/main">
          <a:off x="652060" y="5186966"/>
          <a:ext cx="9242280" cy="7566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i="1" dirty="0">
              <a:solidFill>
                <a:schemeClr val="tx1">
                  <a:lumMod val="85000"/>
                  <a:lumOff val="15000"/>
                </a:schemeClr>
              </a:solidFill>
              <a:latin typeface="+mj-lt"/>
            </a:rPr>
            <a:t>*using 33 students as a </a:t>
          </a:r>
          <a:r>
            <a:rPr lang="en-US" sz="2000" i="1" dirty="0" err="1">
              <a:solidFill>
                <a:schemeClr val="tx1">
                  <a:lumMod val="85000"/>
                  <a:lumOff val="15000"/>
                </a:schemeClr>
              </a:solidFill>
              <a:latin typeface="+mj-lt"/>
            </a:rPr>
            <a:t>capt</a:t>
          </a:r>
          <a:r>
            <a:rPr lang="en-US" sz="2000" i="1" dirty="0">
              <a:solidFill>
                <a:schemeClr val="tx1">
                  <a:lumMod val="85000"/>
                  <a:lumOff val="15000"/>
                </a:schemeClr>
              </a:solidFill>
              <a:latin typeface="+mj-lt"/>
            </a:rPr>
            <a:t> for non-Title I MS; using 30 as a cap </a:t>
          </a:r>
        </a:p>
        <a:p xmlns:a="http://schemas.openxmlformats.org/drawingml/2006/main">
          <a:r>
            <a:rPr lang="en-US" sz="2000" i="1" dirty="0">
              <a:solidFill>
                <a:schemeClr val="tx1">
                  <a:lumMod val="85000"/>
                  <a:lumOff val="15000"/>
                </a:schemeClr>
              </a:solidFill>
              <a:latin typeface="+mj-lt"/>
            </a:rPr>
            <a:t>  for Title I MS, there</a:t>
          </a:r>
          <a:r>
            <a:rPr lang="en-US" sz="2000" i="1" baseline="0" dirty="0">
              <a:solidFill>
                <a:schemeClr val="tx1">
                  <a:lumMod val="85000"/>
                  <a:lumOff val="15000"/>
                </a:schemeClr>
              </a:solidFill>
              <a:latin typeface="+mj-lt"/>
            </a:rPr>
            <a:t> would be</a:t>
          </a:r>
          <a:r>
            <a:rPr lang="en-US" sz="2000" b="1" i="1" baseline="0" dirty="0">
              <a:solidFill>
                <a:schemeClr val="tx1">
                  <a:lumMod val="85000"/>
                  <a:lumOff val="15000"/>
                </a:schemeClr>
              </a:solidFill>
              <a:latin typeface="+mj-lt"/>
            </a:rPr>
            <a:t> 38,515 </a:t>
          </a:r>
          <a:r>
            <a:rPr lang="en-US" sz="2000" i="1" baseline="0" dirty="0">
              <a:solidFill>
                <a:schemeClr val="tx1">
                  <a:lumMod val="85000"/>
                  <a:lumOff val="15000"/>
                </a:schemeClr>
              </a:solidFill>
              <a:latin typeface="+mj-lt"/>
            </a:rPr>
            <a:t>more students</a:t>
          </a:r>
          <a:endParaRPr lang="en-US" sz="2000" i="1" dirty="0">
            <a:solidFill>
              <a:schemeClr val="tx1">
                <a:lumMod val="85000"/>
                <a:lumOff val="15000"/>
              </a:schemeClr>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5FCC6-7C91-4C2B-8DDF-748FDC948F4D}"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39B9B-E4CA-47B0-8655-E59F95FBB798}" type="slidenum">
              <a:rPr lang="en-US" smtClean="0"/>
              <a:t>‹#›</a:t>
            </a:fld>
            <a:endParaRPr lang="en-US"/>
          </a:p>
        </p:txBody>
      </p:sp>
    </p:spTree>
    <p:extLst>
      <p:ext uri="{BB962C8B-B14F-4D97-AF65-F5344CB8AC3E}">
        <p14:creationId xmlns:p14="http://schemas.microsoft.com/office/powerpoint/2010/main" val="247494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592C77-43CA-4358-ADE9-FB31A6708F05}"/>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5" name="Footer Placeholder 4">
            <a:extLst>
              <a:ext uri="{FF2B5EF4-FFF2-40B4-BE49-F238E27FC236}">
                <a16:creationId xmlns:a16="http://schemas.microsoft.com/office/drawing/2014/main" xmlns=""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2220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20F944-7F3C-4964-B384-202515B0824F}"/>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5" name="Footer Placeholder 4">
            <a:extLst>
              <a:ext uri="{FF2B5EF4-FFF2-40B4-BE49-F238E27FC236}">
                <a16:creationId xmlns:a16="http://schemas.microsoft.com/office/drawing/2014/main" xmlns=""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44194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DE66DA-68AA-40C7-A83D-4186C17E7C7E}"/>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5" name="Footer Placeholder 4">
            <a:extLst>
              <a:ext uri="{FF2B5EF4-FFF2-40B4-BE49-F238E27FC236}">
                <a16:creationId xmlns:a16="http://schemas.microsoft.com/office/drawing/2014/main" xmlns=""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61526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89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117C1B-715A-46D1-B8F8-DBEF6194F290}"/>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5" name="Footer Placeholder 4">
            <a:extLst>
              <a:ext uri="{FF2B5EF4-FFF2-40B4-BE49-F238E27FC236}">
                <a16:creationId xmlns:a16="http://schemas.microsoft.com/office/drawing/2014/main" xmlns=""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6401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6659373-2B22-496F-A56E-DDFAE8FBC00D}"/>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5" name="Footer Placeholder 4">
            <a:extLst>
              <a:ext uri="{FF2B5EF4-FFF2-40B4-BE49-F238E27FC236}">
                <a16:creationId xmlns:a16="http://schemas.microsoft.com/office/drawing/2014/main" xmlns=""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5135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CAD6B61-525A-4824-A80F-E56F8F81B7A8}"/>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6" name="Footer Placeholder 5">
            <a:extLst>
              <a:ext uri="{FF2B5EF4-FFF2-40B4-BE49-F238E27FC236}">
                <a16:creationId xmlns:a16="http://schemas.microsoft.com/office/drawing/2014/main" xmlns=""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487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E34CA8-A02B-439E-9832-28374D3F390C}"/>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8" name="Footer Placeholder 7">
            <a:extLst>
              <a:ext uri="{FF2B5EF4-FFF2-40B4-BE49-F238E27FC236}">
                <a16:creationId xmlns:a16="http://schemas.microsoft.com/office/drawing/2014/main" xmlns=""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7252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129E2F-BCC8-4608-8DA5-4C4F8CF343FA}"/>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4" name="Footer Placeholder 3">
            <a:extLst>
              <a:ext uri="{FF2B5EF4-FFF2-40B4-BE49-F238E27FC236}">
                <a16:creationId xmlns:a16="http://schemas.microsoft.com/office/drawing/2014/main" xmlns=""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3794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0EB8A-DFBE-41E0-848C-44F9CC7267D0}"/>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3" name="Footer Placeholder 2">
            <a:extLst>
              <a:ext uri="{FF2B5EF4-FFF2-40B4-BE49-F238E27FC236}">
                <a16:creationId xmlns:a16="http://schemas.microsoft.com/office/drawing/2014/main" xmlns=""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9831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FBFAD7-459A-4FFB-A235-49BAF9692553}"/>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6" name="Footer Placeholder 5">
            <a:extLst>
              <a:ext uri="{FF2B5EF4-FFF2-40B4-BE49-F238E27FC236}">
                <a16:creationId xmlns:a16="http://schemas.microsoft.com/office/drawing/2014/main" xmlns=""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1285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39D62C-4EA0-4AB7-B1E2-3D2C53D62DBB}"/>
              </a:ext>
            </a:extLst>
          </p:cNvPr>
          <p:cNvSpPr>
            <a:spLocks noGrp="1"/>
          </p:cNvSpPr>
          <p:nvPr>
            <p:ph type="dt" sz="half" idx="10"/>
          </p:nvPr>
        </p:nvSpPr>
        <p:spPr/>
        <p:txBody>
          <a:bodyPr/>
          <a:lstStyle/>
          <a:p>
            <a:fld id="{B54BA4A9-3DFD-424E-BD13-C79258E54CA7}" type="datetimeFigureOut">
              <a:rPr lang="en-US" smtClean="0"/>
              <a:t>2/25/2020</a:t>
            </a:fld>
            <a:endParaRPr lang="en-US" dirty="0"/>
          </a:p>
        </p:txBody>
      </p:sp>
      <p:sp>
        <p:nvSpPr>
          <p:cNvPr id="6" name="Footer Placeholder 5">
            <a:extLst>
              <a:ext uri="{FF2B5EF4-FFF2-40B4-BE49-F238E27FC236}">
                <a16:creationId xmlns:a16="http://schemas.microsoft.com/office/drawing/2014/main" xmlns=""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4111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t>2/25/2020</a:t>
            </a:fld>
            <a:endParaRPr lang="en-US" dirty="0"/>
          </a:p>
        </p:txBody>
      </p:sp>
      <p:sp>
        <p:nvSpPr>
          <p:cNvPr id="5" name="Footer Placeholder 4">
            <a:extLst>
              <a:ext uri="{FF2B5EF4-FFF2-40B4-BE49-F238E27FC236}">
                <a16:creationId xmlns:a16="http://schemas.microsoft.com/office/drawing/2014/main" xmlns=""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361053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uncil.nyc.gov/districts/" TargetMode="External"/><Relationship Id="rId2" Type="http://schemas.openxmlformats.org/officeDocument/2006/relationships/hyperlink" Target="mailto:jatwell@council.nyc.gov"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33C66-6C75-42B4-8B46-61F18118BC8B}"/>
              </a:ext>
            </a:extLst>
          </p:cNvPr>
          <p:cNvSpPr>
            <a:spLocks noGrp="1"/>
          </p:cNvSpPr>
          <p:nvPr>
            <p:ph type="ctrTitle"/>
          </p:nvPr>
        </p:nvSpPr>
        <p:spPr>
          <a:xfrm>
            <a:off x="1838424" y="1122363"/>
            <a:ext cx="8829575" cy="1655762"/>
          </a:xfrm>
        </p:spPr>
        <p:txBody>
          <a:bodyPr>
            <a:normAutofit/>
          </a:bodyPr>
          <a:lstStyle/>
          <a:p>
            <a:r>
              <a:rPr lang="en-US" dirty="0"/>
              <a:t>  </a:t>
            </a:r>
            <a:r>
              <a:rPr lang="en-US" sz="4400" dirty="0"/>
              <a:t>Class size in NYC schools – </a:t>
            </a:r>
            <a:br>
              <a:rPr lang="en-US" sz="4400" dirty="0"/>
            </a:br>
            <a:r>
              <a:rPr lang="en-US" sz="2800" b="1" i="1" dirty="0"/>
              <a:t>why it matters &amp; what should be done</a:t>
            </a:r>
          </a:p>
        </p:txBody>
      </p:sp>
      <p:sp>
        <p:nvSpPr>
          <p:cNvPr id="3" name="Subtitle 2">
            <a:extLst>
              <a:ext uri="{FF2B5EF4-FFF2-40B4-BE49-F238E27FC236}">
                <a16:creationId xmlns:a16="http://schemas.microsoft.com/office/drawing/2014/main" xmlns="" id="{E28E9F8F-6ECA-4B2C-AC5E-D6C2D93974AA}"/>
              </a:ext>
            </a:extLst>
          </p:cNvPr>
          <p:cNvSpPr>
            <a:spLocks noGrp="1"/>
          </p:cNvSpPr>
          <p:nvPr>
            <p:ph type="subTitle" idx="1"/>
          </p:nvPr>
        </p:nvSpPr>
        <p:spPr>
          <a:xfrm>
            <a:off x="2521819" y="3429000"/>
            <a:ext cx="8146181" cy="1828800"/>
          </a:xfrm>
        </p:spPr>
        <p:txBody>
          <a:bodyPr>
            <a:noAutofit/>
          </a:bodyPr>
          <a:lstStyle/>
          <a:p>
            <a:endParaRPr lang="en-US" dirty="0"/>
          </a:p>
          <a:p>
            <a:pPr algn="l"/>
            <a:r>
              <a:rPr lang="en-US" dirty="0">
                <a:latin typeface="+mj-lt"/>
              </a:rPr>
              <a:t>Leonie Haimson</a:t>
            </a:r>
          </a:p>
          <a:p>
            <a:pPr algn="l"/>
            <a:r>
              <a:rPr lang="en-US" dirty="0">
                <a:latin typeface="+mj-lt"/>
              </a:rPr>
              <a:t>Class Size Matters</a:t>
            </a:r>
          </a:p>
          <a:p>
            <a:pPr algn="l"/>
            <a:r>
              <a:rPr lang="en-US" dirty="0">
                <a:latin typeface="+mj-lt"/>
              </a:rPr>
              <a:t>2/24/2020</a:t>
            </a:r>
          </a:p>
          <a:p>
            <a:pPr algn="l"/>
            <a:r>
              <a:rPr lang="en-US" dirty="0">
                <a:latin typeface="+mj-lt"/>
                <a:hlinkClick r:id="rId2"/>
              </a:rPr>
              <a:t>www.classsizematters.org</a:t>
            </a:r>
            <a:endParaRPr lang="en-US" dirty="0">
              <a:latin typeface="+mj-lt"/>
            </a:endParaRPr>
          </a:p>
          <a:p>
            <a:pPr algn="l"/>
            <a:r>
              <a:rPr lang="en-US" dirty="0">
                <a:latin typeface="+mj-lt"/>
                <a:hlinkClick r:id="rId3"/>
              </a:rPr>
              <a:t>Info@classsizematters.org</a:t>
            </a:r>
            <a:r>
              <a:rPr lang="en-US" dirty="0">
                <a:latin typeface="+mj-lt"/>
              </a:rPr>
              <a:t> </a:t>
            </a:r>
          </a:p>
        </p:txBody>
      </p:sp>
      <p:pic>
        <p:nvPicPr>
          <p:cNvPr id="5" name="Picture 4" descr="A close up of a sign&#10;&#10;Description automatically generated">
            <a:extLst>
              <a:ext uri="{FF2B5EF4-FFF2-40B4-BE49-F238E27FC236}">
                <a16:creationId xmlns:a16="http://schemas.microsoft.com/office/drawing/2014/main" xmlns="" id="{6ACE20B9-23B1-4D5F-AD32-5D7B618B2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18" y="949771"/>
            <a:ext cx="2721034" cy="2236065"/>
          </a:xfrm>
          <a:prstGeom prst="rect">
            <a:avLst/>
          </a:prstGeom>
        </p:spPr>
      </p:pic>
    </p:spTree>
    <p:extLst>
      <p:ext uri="{BB962C8B-B14F-4D97-AF65-F5344CB8AC3E}">
        <p14:creationId xmlns:p14="http://schemas.microsoft.com/office/powerpoint/2010/main" val="338573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591210F-50DF-475E-A9E5-C9B24DE975DB}"/>
              </a:ext>
            </a:extLst>
          </p:cNvPr>
          <p:cNvGraphicFramePr>
            <a:graphicFrameLocks/>
          </p:cNvGraphicFramePr>
          <p:nvPr>
            <p:extLst>
              <p:ext uri="{D42A27DB-BD31-4B8C-83A1-F6EECF244321}">
                <p14:modId xmlns:p14="http://schemas.microsoft.com/office/powerpoint/2010/main" val="263240978"/>
              </p:ext>
            </p:extLst>
          </p:nvPr>
        </p:nvGraphicFramePr>
        <p:xfrm>
          <a:off x="643945" y="600075"/>
          <a:ext cx="10702342"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97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11C98B6-71D9-45E4-8CFC-81BBE7DFFD31}"/>
              </a:ext>
            </a:extLst>
          </p:cNvPr>
          <p:cNvSpPr/>
          <p:nvPr/>
        </p:nvSpPr>
        <p:spPr>
          <a:xfrm>
            <a:off x="1057977" y="2392472"/>
            <a:ext cx="9487813" cy="3416320"/>
          </a:xfrm>
          <a:prstGeom prst="rect">
            <a:avLst/>
          </a:prstGeom>
        </p:spPr>
        <p:txBody>
          <a:bodyPr wrap="square">
            <a:spAutoFit/>
          </a:bodyPr>
          <a:lstStyle/>
          <a:p>
            <a:pPr marL="380990" indent="-380990">
              <a:buFont typeface="Arial" panose="020B0604020202020204" pitchFamily="34" charset="0"/>
              <a:buChar char="•"/>
            </a:pPr>
            <a:r>
              <a:rPr lang="en-US" sz="2800" i="1" dirty="0"/>
              <a:t>The total number of students in classes of 30 or more citywide has also substantially increased since 2007.</a:t>
            </a:r>
          </a:p>
          <a:p>
            <a:endParaRPr lang="en-US" sz="2800" i="1" dirty="0"/>
          </a:p>
          <a:p>
            <a:pPr marL="380990" indent="-380990">
              <a:buFont typeface="Arial" panose="020B0604020202020204" pitchFamily="34" charset="0"/>
              <a:buChar char="•"/>
            </a:pPr>
            <a:endParaRPr lang="en-US" sz="2800" i="1" dirty="0"/>
          </a:p>
          <a:p>
            <a:pPr marL="380990" indent="-380990">
              <a:buFont typeface="Arial" panose="020B0604020202020204" pitchFamily="34" charset="0"/>
              <a:buChar char="•"/>
            </a:pPr>
            <a:r>
              <a:rPr lang="en-US" sz="2800" i="1" dirty="0"/>
              <a:t>This fall there were at least 275, 000 NYC public school students in classes of 30 or more. </a:t>
            </a:r>
            <a:r>
              <a:rPr lang="en-US" sz="2400" b="1" i="1" dirty="0"/>
              <a:t/>
            </a:r>
            <a:br>
              <a:rPr lang="en-US" sz="2400" b="1" i="1" dirty="0"/>
            </a:br>
            <a:r>
              <a:rPr lang="en-US" sz="2400" dirty="0"/>
              <a:t/>
            </a:r>
            <a:br>
              <a:rPr lang="en-US" sz="2400" dirty="0"/>
            </a:br>
            <a:endParaRPr lang="en-US" sz="2400" dirty="0"/>
          </a:p>
        </p:txBody>
      </p:sp>
      <p:sp>
        <p:nvSpPr>
          <p:cNvPr id="3" name="TextBox 2"/>
          <p:cNvSpPr txBox="1"/>
          <p:nvPr/>
        </p:nvSpPr>
        <p:spPr>
          <a:xfrm>
            <a:off x="648511" y="817125"/>
            <a:ext cx="10622604" cy="666786"/>
          </a:xfrm>
          <a:prstGeom prst="rect">
            <a:avLst/>
          </a:prstGeom>
          <a:noFill/>
        </p:spPr>
        <p:txBody>
          <a:bodyPr wrap="square" rtlCol="0">
            <a:spAutoFit/>
          </a:bodyPr>
          <a:lstStyle/>
          <a:p>
            <a:r>
              <a:rPr lang="en-US" sz="3733" dirty="0">
                <a:latin typeface="+mj-lt"/>
              </a:rPr>
              <a:t>But average class sizes only tell part of the story!</a:t>
            </a:r>
          </a:p>
        </p:txBody>
      </p:sp>
    </p:spTree>
    <p:extLst>
      <p:ext uri="{BB962C8B-B14F-4D97-AF65-F5344CB8AC3E}">
        <p14:creationId xmlns:p14="http://schemas.microsoft.com/office/powerpoint/2010/main" val="284262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64254BA-3A8A-46C0-80FC-8D7495C80145}"/>
              </a:ext>
            </a:extLst>
          </p:cNvPr>
          <p:cNvGraphicFramePr>
            <a:graphicFrameLocks/>
          </p:cNvGraphicFramePr>
          <p:nvPr>
            <p:extLst>
              <p:ext uri="{D42A27DB-BD31-4B8C-83A1-F6EECF244321}">
                <p14:modId xmlns:p14="http://schemas.microsoft.com/office/powerpoint/2010/main" val="2184214942"/>
              </p:ext>
            </p:extLst>
          </p:nvPr>
        </p:nvGraphicFramePr>
        <p:xfrm>
          <a:off x="489397" y="334852"/>
          <a:ext cx="11011437" cy="6130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69B08171-784C-4054-B07C-17A4AEA60197}"/>
              </a:ext>
            </a:extLst>
          </p:cNvPr>
          <p:cNvSpPr txBox="1"/>
          <p:nvPr/>
        </p:nvSpPr>
        <p:spPr>
          <a:xfrm>
            <a:off x="2686050" y="6181725"/>
            <a:ext cx="8134349" cy="646331"/>
          </a:xfrm>
          <a:prstGeom prst="rect">
            <a:avLst/>
          </a:prstGeom>
          <a:noFill/>
        </p:spPr>
        <p:txBody>
          <a:bodyPr wrap="square" rtlCol="0">
            <a:spAutoFit/>
          </a:bodyPr>
          <a:lstStyle/>
          <a:p>
            <a:r>
              <a:rPr lang="en-US" b="1" i="1" dirty="0">
                <a:solidFill>
                  <a:schemeClr val="tx1">
                    <a:lumMod val="85000"/>
                    <a:lumOff val="15000"/>
                  </a:schemeClr>
                </a:solidFill>
              </a:rPr>
              <a:t>*Only HS students in social studies classes included to avoid double counting</a:t>
            </a:r>
          </a:p>
          <a:p>
            <a:pPr algn="ctr"/>
            <a:endParaRPr lang="en-US" dirty="0"/>
          </a:p>
        </p:txBody>
      </p:sp>
    </p:spTree>
    <p:extLst>
      <p:ext uri="{BB962C8B-B14F-4D97-AF65-F5344CB8AC3E}">
        <p14:creationId xmlns:p14="http://schemas.microsoft.com/office/powerpoint/2010/main" val="351418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1DF1CD51-9EAA-4122-B8FB-AEB8BA4D2608}"/>
              </a:ext>
            </a:extLst>
          </p:cNvPr>
          <p:cNvGraphicFramePr>
            <a:graphicFrameLocks/>
          </p:cNvGraphicFramePr>
          <p:nvPr>
            <p:extLst>
              <p:ext uri="{D42A27DB-BD31-4B8C-83A1-F6EECF244321}">
                <p14:modId xmlns:p14="http://schemas.microsoft.com/office/powerpoint/2010/main" val="2596486838"/>
              </p:ext>
            </p:extLst>
          </p:nvPr>
        </p:nvGraphicFramePr>
        <p:xfrm>
          <a:off x="927279" y="333374"/>
          <a:ext cx="10597971" cy="5912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009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360607" y="476517"/>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051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6F7DE414-8960-4327-BE76-381481AEEFEB}"/>
              </a:ext>
            </a:extLst>
          </p:cNvPr>
          <p:cNvGraphicFramePr>
            <a:graphicFrameLocks/>
          </p:cNvGraphicFramePr>
          <p:nvPr>
            <p:extLst>
              <p:ext uri="{D42A27DB-BD31-4B8C-83A1-F6EECF244321}">
                <p14:modId xmlns:p14="http://schemas.microsoft.com/office/powerpoint/2010/main" val="3493870552"/>
              </p:ext>
            </p:extLst>
          </p:nvPr>
        </p:nvGraphicFramePr>
        <p:xfrm>
          <a:off x="781050" y="447675"/>
          <a:ext cx="10477500" cy="5848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71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26234272"/>
              </p:ext>
            </p:extLst>
          </p:nvPr>
        </p:nvGraphicFramePr>
        <p:xfrm>
          <a:off x="381000" y="457200"/>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B70774EA-02AE-4382-85A2-3440B379BEB8}"/>
              </a:ext>
            </a:extLst>
          </p:cNvPr>
          <p:cNvGraphicFramePr>
            <a:graphicFrameLocks/>
          </p:cNvGraphicFramePr>
          <p:nvPr>
            <p:extLst>
              <p:ext uri="{D42A27DB-BD31-4B8C-83A1-F6EECF244321}">
                <p14:modId xmlns:p14="http://schemas.microsoft.com/office/powerpoint/2010/main" val="130951533"/>
              </p:ext>
            </p:extLst>
          </p:nvPr>
        </p:nvGraphicFramePr>
        <p:xfrm>
          <a:off x="962025" y="619125"/>
          <a:ext cx="10677525"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02275" y="515156"/>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12442092"/>
              </p:ext>
            </p:extLst>
          </p:nvPr>
        </p:nvGraphicFramePr>
        <p:xfrm>
          <a:off x="695459" y="476518"/>
          <a:ext cx="10972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3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A0F450-D2BE-4523-AC0F-79E92BADF6ED}"/>
              </a:ext>
            </a:extLst>
          </p:cNvPr>
          <p:cNvSpPr/>
          <p:nvPr/>
        </p:nvSpPr>
        <p:spPr>
          <a:xfrm>
            <a:off x="434429" y="1620742"/>
            <a:ext cx="11323142" cy="5012078"/>
          </a:xfrm>
          <a:prstGeom prst="rect">
            <a:avLst/>
          </a:prstGeom>
        </p:spPr>
        <p:txBody>
          <a:bodyPr wrap="square">
            <a:spAutoFit/>
          </a:bodyPr>
          <a:lstStyle/>
          <a:p>
            <a:pPr marL="380990" indent="-380990">
              <a:lnSpc>
                <a:spcPct val="107000"/>
              </a:lnSpc>
              <a:spcAft>
                <a:spcPts val="1067"/>
              </a:spcAft>
              <a:buFont typeface="Arial" panose="020B0604020202020204" pitchFamily="34" charset="0"/>
              <a:buChar char="•"/>
            </a:pPr>
            <a:r>
              <a:rPr lang="en-US" sz="2133" dirty="0">
                <a:ea typeface="Calibri" panose="020F0502020204030204" pitchFamily="34" charset="0"/>
                <a:cs typeface="Calibri" panose="020F0502020204030204" pitchFamily="34" charset="0"/>
              </a:rPr>
              <a:t>Smaller classes lead to better grades and test scores, stronger student engagement, fewer disciplinary referrals, less teacher attrition and higher graduation rates, especially for students who need help the most.</a:t>
            </a:r>
            <a:br>
              <a:rPr lang="en-US" sz="2133" dirty="0">
                <a:ea typeface="Calibri" panose="020F0502020204030204" pitchFamily="34" charset="0"/>
                <a:cs typeface="Calibri" panose="020F0502020204030204" pitchFamily="34" charset="0"/>
              </a:rPr>
            </a:br>
            <a:endParaRPr lang="en-US" sz="2133" dirty="0">
              <a:ea typeface="Calibri" panose="020F0502020204030204" pitchFamily="34" charset="0"/>
              <a:cs typeface="Calibri" panose="020F0502020204030204" pitchFamily="34" charset="0"/>
            </a:endParaRPr>
          </a:p>
          <a:p>
            <a:pPr marL="380990" indent="-380990">
              <a:lnSpc>
                <a:spcPct val="107000"/>
              </a:lnSpc>
              <a:spcAft>
                <a:spcPts val="1067"/>
              </a:spcAft>
              <a:buFont typeface="Arial" panose="020B0604020202020204" pitchFamily="34" charset="0"/>
              <a:buChar char="•"/>
            </a:pPr>
            <a:r>
              <a:rPr lang="en-US" sz="2133" dirty="0"/>
              <a:t>Class size reduction is one of only a handful of reforms shown through rigorous research to narrow the achievement gap between economic and racial groups. </a:t>
            </a:r>
            <a:br>
              <a:rPr lang="en-US" sz="2133" dirty="0"/>
            </a:br>
            <a:endParaRPr lang="en-US" sz="2133" dirty="0"/>
          </a:p>
          <a:p>
            <a:pPr marL="380990" indent="-380990">
              <a:lnSpc>
                <a:spcPct val="107000"/>
              </a:lnSpc>
              <a:spcAft>
                <a:spcPts val="1067"/>
              </a:spcAft>
              <a:buFont typeface="Arial" panose="020B0604020202020204" pitchFamily="34" charset="0"/>
              <a:buChar char="•"/>
            </a:pPr>
            <a:r>
              <a:rPr lang="en-US" sz="2133" dirty="0"/>
              <a:t>Economists estimate that smaller classes yields economic benefits twice the costs; the benefits are especially large for low-income students and children of color. </a:t>
            </a:r>
            <a:br>
              <a:rPr lang="en-US" sz="2133" dirty="0"/>
            </a:br>
            <a:endParaRPr lang="en-US" sz="2133" dirty="0"/>
          </a:p>
          <a:p>
            <a:pPr marL="380990" indent="-380990">
              <a:buFont typeface="Arial" panose="020B0604020202020204" pitchFamily="34" charset="0"/>
              <a:buChar char="•"/>
            </a:pPr>
            <a:r>
              <a:rPr lang="en-US" sz="2133" dirty="0"/>
              <a:t>Smaller classes in NYC schools would likely lead to substantial cost savings in terms of fewer special education referrals, less teacher training costs, less grade retention and higher four-year graduation rates as well.</a:t>
            </a:r>
          </a:p>
        </p:txBody>
      </p:sp>
      <p:sp>
        <p:nvSpPr>
          <p:cNvPr id="3" name="TextBox 2"/>
          <p:cNvSpPr txBox="1"/>
          <p:nvPr/>
        </p:nvSpPr>
        <p:spPr>
          <a:xfrm>
            <a:off x="462455" y="420413"/>
            <a:ext cx="11295116" cy="1200329"/>
          </a:xfrm>
          <a:prstGeom prst="rect">
            <a:avLst/>
          </a:prstGeom>
          <a:noFill/>
        </p:spPr>
        <p:txBody>
          <a:bodyPr wrap="square" rtlCol="0">
            <a:spAutoFit/>
          </a:bodyPr>
          <a:lstStyle/>
          <a:p>
            <a:r>
              <a:rPr lang="en-US" sz="3600" dirty="0">
                <a:latin typeface="+mj-lt"/>
              </a:rPr>
              <a:t>Research shows smaller classes provide important education and economic benefits </a:t>
            </a:r>
          </a:p>
        </p:txBody>
      </p:sp>
    </p:spTree>
    <p:extLst>
      <p:ext uri="{BB962C8B-B14F-4D97-AF65-F5344CB8AC3E}">
        <p14:creationId xmlns:p14="http://schemas.microsoft.com/office/powerpoint/2010/main" val="261054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651619518"/>
              </p:ext>
            </p:extLst>
          </p:nvPr>
        </p:nvGraphicFramePr>
        <p:xfrm>
          <a:off x="648236" y="389586"/>
          <a:ext cx="10972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66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FDF4A-7FD7-4D84-A5DA-E522AD12FD57}"/>
              </a:ext>
            </a:extLst>
          </p:cNvPr>
          <p:cNvSpPr>
            <a:spLocks noGrp="1"/>
          </p:cNvSpPr>
          <p:nvPr>
            <p:ph type="title"/>
          </p:nvPr>
        </p:nvSpPr>
        <p:spPr>
          <a:xfrm>
            <a:off x="838200" y="365125"/>
            <a:ext cx="10515600" cy="1325563"/>
          </a:xfrm>
        </p:spPr>
        <p:txBody>
          <a:bodyPr>
            <a:normAutofit fontScale="90000"/>
          </a:bodyPr>
          <a:lstStyle/>
          <a:p>
            <a:r>
              <a:rPr lang="en-US" dirty="0"/>
              <a:t>We are also urging the Mayor and Council to allocate funding for class size reduction next year.</a:t>
            </a:r>
          </a:p>
        </p:txBody>
      </p:sp>
      <p:sp>
        <p:nvSpPr>
          <p:cNvPr id="3" name="Content Placeholder 2">
            <a:extLst>
              <a:ext uri="{FF2B5EF4-FFF2-40B4-BE49-F238E27FC236}">
                <a16:creationId xmlns:a16="http://schemas.microsoft.com/office/drawing/2014/main" xmlns="" id="{335F40DE-04C0-433F-AB7C-14E0503BBA9C}"/>
              </a:ext>
            </a:extLst>
          </p:cNvPr>
          <p:cNvSpPr>
            <a:spLocks noGrp="1"/>
          </p:cNvSpPr>
          <p:nvPr>
            <p:ph idx="1"/>
          </p:nvPr>
        </p:nvSpPr>
        <p:spPr>
          <a:xfrm>
            <a:off x="731520" y="1983346"/>
            <a:ext cx="10622280" cy="4193618"/>
          </a:xfrm>
        </p:spPr>
        <p:txBody>
          <a:bodyPr>
            <a:noAutofit/>
          </a:bodyPr>
          <a:lstStyle/>
          <a:p>
            <a:r>
              <a:rPr lang="en-US" sz="2400" dirty="0"/>
              <a:t>They should allocate at least $100 million specifically to hire more teachers to lower class size, starting in the early grades and in struggling schools. </a:t>
            </a:r>
            <a:br>
              <a:rPr lang="en-US" sz="2400" dirty="0"/>
            </a:br>
            <a:endParaRPr lang="en-US" sz="2400" dirty="0"/>
          </a:p>
          <a:p>
            <a:r>
              <a:rPr lang="en-US" sz="2400" dirty="0"/>
              <a:t>That amount would pay for the salaries of about 1,000 new teachers</a:t>
            </a:r>
          </a:p>
          <a:p>
            <a:endParaRPr lang="en-US" sz="2400" dirty="0"/>
          </a:p>
          <a:p>
            <a:r>
              <a:rPr lang="en-US" sz="2400" dirty="0"/>
              <a:t>This could reduce class size in as many as 4,000 classrooms – as adding a new teacher at a grade level lowers class size for all the other students in that same grade in the school.  </a:t>
            </a:r>
            <a:br>
              <a:rPr lang="en-US" sz="2400" dirty="0"/>
            </a:br>
            <a:endParaRPr lang="en-US" sz="2400" dirty="0"/>
          </a:p>
          <a:p>
            <a:r>
              <a:rPr lang="en-US" sz="2400" dirty="0"/>
              <a:t>These funds would represent less than one percent of the $26.9 billion dollars that the DOE is spending this year. </a:t>
            </a:r>
          </a:p>
        </p:txBody>
      </p:sp>
    </p:spTree>
    <p:extLst>
      <p:ext uri="{BB962C8B-B14F-4D97-AF65-F5344CB8AC3E}">
        <p14:creationId xmlns:p14="http://schemas.microsoft.com/office/powerpoint/2010/main" val="217404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2C22B-64BF-4F63-8393-829B8BD3E4E3}"/>
              </a:ext>
            </a:extLst>
          </p:cNvPr>
          <p:cNvSpPr>
            <a:spLocks noGrp="1"/>
          </p:cNvSpPr>
          <p:nvPr>
            <p:ph type="title"/>
          </p:nvPr>
        </p:nvSpPr>
        <p:spPr>
          <a:xfrm>
            <a:off x="415600" y="464578"/>
            <a:ext cx="11360800" cy="763600"/>
          </a:xfrm>
        </p:spPr>
        <p:txBody>
          <a:bodyPr/>
          <a:lstStyle/>
          <a:p>
            <a:r>
              <a:rPr lang="en-US" dirty="0"/>
              <a:t>How you can help</a:t>
            </a:r>
          </a:p>
        </p:txBody>
      </p:sp>
      <p:sp>
        <p:nvSpPr>
          <p:cNvPr id="3" name="Text Placeholder 2">
            <a:extLst>
              <a:ext uri="{FF2B5EF4-FFF2-40B4-BE49-F238E27FC236}">
                <a16:creationId xmlns:a16="http://schemas.microsoft.com/office/drawing/2014/main" xmlns="" id="{D3922020-3E79-4CC7-AE5E-298262C088E1}"/>
              </a:ext>
            </a:extLst>
          </p:cNvPr>
          <p:cNvSpPr>
            <a:spLocks noGrp="1"/>
          </p:cNvSpPr>
          <p:nvPr>
            <p:ph type="body" idx="1"/>
          </p:nvPr>
        </p:nvSpPr>
        <p:spPr>
          <a:xfrm>
            <a:off x="415600" y="1356967"/>
            <a:ext cx="11360800" cy="4734866"/>
          </a:xfrm>
        </p:spPr>
        <p:txBody>
          <a:bodyPr/>
          <a:lstStyle/>
          <a:p>
            <a:r>
              <a:rPr lang="en-US" sz="2400" dirty="0"/>
              <a:t>Come and testify at the City Council Education hearings about the need to lower  class size on Monday, Feb. 24 at 1 PM at 250 Broadway; 14</a:t>
            </a:r>
            <a:r>
              <a:rPr lang="en-US" sz="2400" baseline="30000" dirty="0"/>
              <a:t>th</a:t>
            </a:r>
            <a:r>
              <a:rPr lang="en-US" sz="2400" dirty="0"/>
              <a:t> floor.</a:t>
            </a:r>
          </a:p>
          <a:p>
            <a:endParaRPr lang="en-US" sz="2400" dirty="0"/>
          </a:p>
          <a:p>
            <a:r>
              <a:rPr lang="en-US" sz="2400" dirty="0"/>
              <a:t>If you cannot attend these hearings, send testimony or a statement of support to </a:t>
            </a:r>
            <a:r>
              <a:rPr lang="en-US" sz="2400" dirty="0">
                <a:hlinkClick r:id="rId2"/>
              </a:rPr>
              <a:t>jatwell@council.nyc.gov</a:t>
            </a:r>
            <a:r>
              <a:rPr lang="en-US" sz="2400" dirty="0"/>
              <a:t> who will distribute it to Committee members.</a:t>
            </a:r>
          </a:p>
          <a:p>
            <a:endParaRPr lang="en-US" sz="2400" dirty="0"/>
          </a:p>
          <a:p>
            <a:r>
              <a:rPr lang="en-US" sz="2400" dirty="0"/>
              <a:t>Call Speaker Corey Johnson at 212-564-7757 or 212-788-7210 and your Councilmember – you can find out their contact info at </a:t>
            </a:r>
            <a:r>
              <a:rPr lang="en-US" sz="2400" dirty="0">
                <a:hlinkClick r:id="rId3"/>
              </a:rPr>
              <a:t>https://council.nyc.gov/districts/</a:t>
            </a:r>
            <a:r>
              <a:rPr lang="en-US" sz="2400" dirty="0"/>
              <a:t> </a:t>
            </a:r>
          </a:p>
          <a:p>
            <a:endParaRPr lang="en-US" sz="2400" dirty="0"/>
          </a:p>
          <a:p>
            <a:r>
              <a:rPr lang="en-US" sz="2400" b="1" i="1" dirty="0"/>
              <a:t>Urge them to allocate at least $100 million in next year’s budget for class size reduction.</a:t>
            </a:r>
          </a:p>
        </p:txBody>
      </p:sp>
    </p:spTree>
    <p:extLst>
      <p:ext uri="{BB962C8B-B14F-4D97-AF65-F5344CB8AC3E}">
        <p14:creationId xmlns:p14="http://schemas.microsoft.com/office/powerpoint/2010/main" val="386453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1A23B-27E3-4690-939C-ED665F22B84B}"/>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xmlns="" id="{20C00D3B-AF3F-4F54-9E3B-3614D2D71A73}"/>
              </a:ext>
            </a:extLst>
          </p:cNvPr>
          <p:cNvSpPr>
            <a:spLocks noGrp="1"/>
          </p:cNvSpPr>
          <p:nvPr>
            <p:ph type="body" idx="1"/>
          </p:nvPr>
        </p:nvSpPr>
        <p:spPr/>
        <p:txBody>
          <a:bodyPr/>
          <a:lstStyle/>
          <a:p>
            <a:r>
              <a:rPr lang="en-US" dirty="0"/>
              <a:t>For more information on school district specific class size trends, or the research about the benefits of smaller class sizes, check out our website at </a:t>
            </a:r>
            <a:r>
              <a:rPr lang="en-US" dirty="0">
                <a:hlinkClick r:id="rId2"/>
              </a:rPr>
              <a:t>www.classsizematters.org</a:t>
            </a:r>
            <a:r>
              <a:rPr lang="en-US" dirty="0"/>
              <a:t>  </a:t>
            </a:r>
          </a:p>
          <a:p>
            <a:endParaRPr lang="en-US" dirty="0"/>
          </a:p>
          <a:p>
            <a:r>
              <a:rPr lang="en-US" dirty="0"/>
              <a:t>You can also e-mail us at </a:t>
            </a:r>
            <a:r>
              <a:rPr lang="en-US" dirty="0">
                <a:hlinkClick r:id="rId3"/>
              </a:rPr>
              <a:t>info@classsizematters.org</a:t>
            </a:r>
            <a:r>
              <a:rPr lang="en-US" dirty="0"/>
              <a:t> </a:t>
            </a:r>
          </a:p>
          <a:p>
            <a:endParaRPr lang="en-US" dirty="0"/>
          </a:p>
          <a:p>
            <a:endParaRPr lang="en-US" dirty="0"/>
          </a:p>
          <a:p>
            <a:r>
              <a:rPr lang="en-US" dirty="0"/>
              <a:t>Thanks for your support! </a:t>
            </a:r>
          </a:p>
          <a:p>
            <a:endParaRPr lang="en-US" dirty="0"/>
          </a:p>
        </p:txBody>
      </p:sp>
    </p:spTree>
    <p:extLst>
      <p:ext uri="{BB962C8B-B14F-4D97-AF65-F5344CB8AC3E}">
        <p14:creationId xmlns:p14="http://schemas.microsoft.com/office/powerpoint/2010/main" val="284916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4A8196A-3712-45BE-9AD5-ECF3C01D11B8}"/>
              </a:ext>
            </a:extLst>
          </p:cNvPr>
          <p:cNvSpPr/>
          <p:nvPr/>
        </p:nvSpPr>
        <p:spPr>
          <a:xfrm>
            <a:off x="448442" y="2074785"/>
            <a:ext cx="11084911" cy="4154984"/>
          </a:xfrm>
          <a:prstGeom prst="rect">
            <a:avLst/>
          </a:prstGeom>
        </p:spPr>
        <p:txBody>
          <a:bodyPr wrap="square">
            <a:spAutoFit/>
          </a:bodyPr>
          <a:lstStyle/>
          <a:p>
            <a:pPr marL="380990" indent="-380990">
              <a:buFont typeface="Arial" panose="020B0604020202020204" pitchFamily="34" charset="0"/>
              <a:buChar char="•"/>
            </a:pPr>
            <a:r>
              <a:rPr lang="en-US" sz="2400" dirty="0"/>
              <a:t>In a survey, 99% NYC teachers responded that class size reduction would be an effective or very effective reform to improve NYC schools – more than any other reform cited.  </a:t>
            </a:r>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r>
              <a:rPr lang="en-US" sz="2400" dirty="0"/>
              <a:t>Smaller classes is also the highest or second highest priority of parents in the DOE surveys every year when asked what changes they would most like to see in their children’s schools. </a:t>
            </a:r>
          </a:p>
          <a:p>
            <a:pPr marL="380990" indent="-380990">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380990" indent="-380990">
              <a:buFont typeface="Arial" panose="020B0604020202020204" pitchFamily="34" charset="0"/>
              <a:buChar char="•"/>
            </a:pPr>
            <a:r>
              <a:rPr lang="en-US" sz="2400" dirty="0">
                <a:ea typeface="Calibri" panose="020F0502020204030204" pitchFamily="34" charset="0"/>
                <a:cs typeface="Times New Roman" panose="02020603050405020304" pitchFamily="18" charset="0"/>
              </a:rPr>
              <a:t>Was the #1 overall priority of parents before DOE expanded </a:t>
            </a:r>
            <a:r>
              <a:rPr lang="en-US" sz="2400" dirty="0" err="1">
                <a:ea typeface="Calibri" panose="020F0502020204030204" pitchFamily="34" charset="0"/>
                <a:cs typeface="Times New Roman" panose="02020603050405020304" pitchFamily="18" charset="0"/>
              </a:rPr>
              <a:t>preK</a:t>
            </a:r>
            <a:r>
              <a:rPr lang="en-US" sz="2400" dirty="0">
                <a:ea typeface="Calibri" panose="020F0502020204030204" pitchFamily="34" charset="0"/>
                <a:cs typeface="Times New Roman" panose="02020603050405020304" pitchFamily="18" charset="0"/>
              </a:rPr>
              <a:t> and included responses of pre-K parents at CBOs and D75 parents.  PreK and D75 class sizes are already capped by state law. </a:t>
            </a:r>
          </a:p>
        </p:txBody>
      </p:sp>
      <p:sp>
        <p:nvSpPr>
          <p:cNvPr id="3" name="TextBox 2"/>
          <p:cNvSpPr txBox="1"/>
          <p:nvPr/>
        </p:nvSpPr>
        <p:spPr>
          <a:xfrm>
            <a:off x="448442" y="420414"/>
            <a:ext cx="11225047" cy="1241237"/>
          </a:xfrm>
          <a:prstGeom prst="rect">
            <a:avLst/>
          </a:prstGeom>
          <a:noFill/>
        </p:spPr>
        <p:txBody>
          <a:bodyPr wrap="square" rtlCol="0">
            <a:spAutoFit/>
          </a:bodyPr>
          <a:lstStyle/>
          <a:p>
            <a:r>
              <a:rPr lang="en-US" sz="3733" dirty="0">
                <a:latin typeface="+mj-lt"/>
              </a:rPr>
              <a:t>Small classes are also very popular with NYC teachers and parents</a:t>
            </a:r>
          </a:p>
        </p:txBody>
      </p:sp>
    </p:spTree>
    <p:extLst>
      <p:ext uri="{BB962C8B-B14F-4D97-AF65-F5344CB8AC3E}">
        <p14:creationId xmlns:p14="http://schemas.microsoft.com/office/powerpoint/2010/main" val="387030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2F436768-E62B-4C85-8FC8-F82DA13B69AD}"/>
              </a:ext>
            </a:extLst>
          </p:cNvPr>
          <p:cNvGraphicFramePr>
            <a:graphicFrameLocks noGrp="1"/>
          </p:cNvGraphicFramePr>
          <p:nvPr>
            <p:ph idx="1"/>
            <p:extLst>
              <p:ext uri="{D42A27DB-BD31-4B8C-83A1-F6EECF244321}">
                <p14:modId xmlns:p14="http://schemas.microsoft.com/office/powerpoint/2010/main" val="2865096725"/>
              </p:ext>
            </p:extLst>
          </p:nvPr>
        </p:nvGraphicFramePr>
        <p:xfrm>
          <a:off x="399245" y="180304"/>
          <a:ext cx="11307651" cy="6410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641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544E25A-D01C-4A18-9FFC-392CC685DCB7}"/>
              </a:ext>
            </a:extLst>
          </p:cNvPr>
          <p:cNvSpPr>
            <a:spLocks noGrp="1"/>
          </p:cNvSpPr>
          <p:nvPr>
            <p:ph type="title"/>
          </p:nvPr>
        </p:nvSpPr>
        <p:spPr>
          <a:xfrm>
            <a:off x="863029" y="1012004"/>
            <a:ext cx="3119036" cy="4795408"/>
          </a:xfrm>
        </p:spPr>
        <p:txBody>
          <a:bodyPr>
            <a:normAutofit/>
          </a:bodyPr>
          <a:lstStyle/>
          <a:p>
            <a:r>
              <a:rPr lang="en-US" dirty="0">
                <a:solidFill>
                  <a:srgbClr val="FFFFFF"/>
                </a:solidFill>
              </a:rPr>
              <a:t>What are the UFT contractual class sizes limits? </a:t>
            </a:r>
          </a:p>
        </p:txBody>
      </p:sp>
      <p:graphicFrame>
        <p:nvGraphicFramePr>
          <p:cNvPr id="5" name="Content Placeholder 2">
            <a:extLst>
              <a:ext uri="{FF2B5EF4-FFF2-40B4-BE49-F238E27FC236}">
                <a16:creationId xmlns:a16="http://schemas.microsoft.com/office/drawing/2014/main" xmlns="" id="{2227E7A8-A869-4677-B68B-E4F6DDF17EA0}"/>
              </a:ext>
            </a:extLst>
          </p:cNvPr>
          <p:cNvGraphicFramePr>
            <a:graphicFrameLocks noGrp="1"/>
          </p:cNvGraphicFramePr>
          <p:nvPr>
            <p:ph idx="1"/>
            <p:extLst>
              <p:ext uri="{D42A27DB-BD31-4B8C-83A1-F6EECF244321}">
                <p14:modId xmlns:p14="http://schemas.microsoft.com/office/powerpoint/2010/main" val="30413479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62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3C9FC98D-1CC0-4C67-A549-653ABAE0DB0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85000"/>
                    <a:lumOff val="15000"/>
                  </a:schemeClr>
                </a:solidFill>
              </a:rPr>
              <a:t>In 2007, NYS Legislature passed a new law called the Contracts for Excellence (C4E)</a:t>
            </a:r>
          </a:p>
        </p:txBody>
      </p:sp>
    </p:spTree>
    <p:extLst>
      <p:ext uri="{BB962C8B-B14F-4D97-AF65-F5344CB8AC3E}">
        <p14:creationId xmlns:p14="http://schemas.microsoft.com/office/powerpoint/2010/main" val="17731125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BFA86-4592-4BD6-A3AD-5E62E1BFB8F9}"/>
              </a:ext>
            </a:extLst>
          </p:cNvPr>
          <p:cNvSpPr>
            <a:spLocks noGrp="1"/>
          </p:cNvSpPr>
          <p:nvPr>
            <p:ph type="title" idx="4294967295"/>
          </p:nvPr>
        </p:nvSpPr>
        <p:spPr>
          <a:xfrm>
            <a:off x="742950" y="485775"/>
            <a:ext cx="10272713" cy="5786438"/>
          </a:xfrm>
        </p:spPr>
        <p:txBody>
          <a:bodyPr vert="horz" lIns="91440" tIns="45720" rIns="91440" bIns="45720" rtlCol="0" anchor="ctr">
            <a:normAutofit fontScale="90000"/>
          </a:bodyPr>
          <a:lstStyle/>
          <a:p>
            <a:r>
              <a:rPr lang="en-US" sz="3000" b="1" i="1" kern="1200" dirty="0">
                <a:solidFill>
                  <a:schemeClr val="tx1">
                    <a:lumMod val="85000"/>
                    <a:lumOff val="15000"/>
                  </a:schemeClr>
                </a:solidFill>
                <a:latin typeface="+mj-lt"/>
                <a:ea typeface="+mj-ea"/>
                <a:cs typeface="+mj-cs"/>
              </a:rPr>
              <a:t/>
            </a:r>
            <a:br>
              <a:rPr lang="en-US" sz="3000" b="1" i="1" kern="1200" dirty="0">
                <a:solidFill>
                  <a:schemeClr val="tx1">
                    <a:lumMod val="85000"/>
                    <a:lumOff val="15000"/>
                  </a:schemeClr>
                </a:solidFill>
                <a:latin typeface="+mj-lt"/>
                <a:ea typeface="+mj-ea"/>
                <a:cs typeface="+mj-cs"/>
              </a:rPr>
            </a:br>
            <a:r>
              <a:rPr lang="en-US" sz="3000" b="1" i="1" kern="1200" dirty="0">
                <a:solidFill>
                  <a:schemeClr val="tx1">
                    <a:lumMod val="85000"/>
                    <a:lumOff val="15000"/>
                  </a:schemeClr>
                </a:solidFill>
                <a:latin typeface="+mj-lt"/>
                <a:ea typeface="+mj-ea"/>
                <a:cs typeface="+mj-cs"/>
              </a:rPr>
              <a:t>The C4E law states that in return for millions in new state funding, NYC has a legal obligation to:</a:t>
            </a:r>
            <a:br>
              <a:rPr lang="en-US" sz="3000" b="1" i="1"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--Spend the funds to improve school conditions in six specified areas and to create a plan to reduce class sizes in all grades over five years.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In 2007, NYC submitted a 5-yr plan to reduce class sizes to no more than 20 in grades K-3; 23 in grades 4-8 and 25 in core HS classes that the state approved.</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--Yet instead of decreasing, class sizes increased sharply, starting in 2008.</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--Nine NYC parents, Class Size Matters and AQE sued the city and state in State court in 2018 about this violation of law.</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dirty="0">
                <a:solidFill>
                  <a:schemeClr val="tx1">
                    <a:lumMod val="85000"/>
                    <a:lumOff val="15000"/>
                  </a:schemeClr>
                </a:solidFill>
              </a:rPr>
              <a:t>--</a:t>
            </a:r>
            <a:r>
              <a:rPr lang="en-US" sz="3000" kern="1200" dirty="0">
                <a:solidFill>
                  <a:schemeClr val="tx1">
                    <a:lumMod val="85000"/>
                    <a:lumOff val="15000"/>
                  </a:schemeClr>
                </a:solidFill>
                <a:latin typeface="+mj-lt"/>
                <a:ea typeface="+mj-ea"/>
                <a:cs typeface="+mj-cs"/>
              </a:rPr>
              <a:t> Though we lost initially, we appealed, and the case was just argued in the Appellate Court on Jan. 13, 2020.</a:t>
            </a:r>
          </a:p>
        </p:txBody>
      </p:sp>
    </p:spTree>
    <p:extLst>
      <p:ext uri="{BB962C8B-B14F-4D97-AF65-F5344CB8AC3E}">
        <p14:creationId xmlns:p14="http://schemas.microsoft.com/office/powerpoint/2010/main" val="116041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21F34CEC-A549-43E6-A025-4AC1B8772C17}"/>
              </a:ext>
            </a:extLst>
          </p:cNvPr>
          <p:cNvGraphicFramePr>
            <a:graphicFrameLocks/>
          </p:cNvGraphicFramePr>
          <p:nvPr>
            <p:extLst>
              <p:ext uri="{D42A27DB-BD31-4B8C-83A1-F6EECF244321}">
                <p14:modId xmlns:p14="http://schemas.microsoft.com/office/powerpoint/2010/main" val="2355631146"/>
              </p:ext>
            </p:extLst>
          </p:nvPr>
        </p:nvGraphicFramePr>
        <p:xfrm>
          <a:off x="901521" y="386366"/>
          <a:ext cx="10444766" cy="6297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24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D84DB256-BEBE-4415-97FE-61C7D53B67E2}"/>
              </a:ext>
            </a:extLst>
          </p:cNvPr>
          <p:cNvGraphicFramePr>
            <a:graphicFrameLocks/>
          </p:cNvGraphicFramePr>
          <p:nvPr>
            <p:extLst>
              <p:ext uri="{D42A27DB-BD31-4B8C-83A1-F6EECF244321}">
                <p14:modId xmlns:p14="http://schemas.microsoft.com/office/powerpoint/2010/main" val="3163473136"/>
              </p:ext>
            </p:extLst>
          </p:nvPr>
        </p:nvGraphicFramePr>
        <p:xfrm>
          <a:off x="656823" y="200025"/>
          <a:ext cx="10934163"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909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784</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Times New Roman</vt:lpstr>
      <vt:lpstr>Calibri Light</vt:lpstr>
      <vt:lpstr>Arial</vt:lpstr>
      <vt:lpstr>Office Theme</vt:lpstr>
      <vt:lpstr>  Class size in NYC schools –  why it matters &amp; what should be done</vt:lpstr>
      <vt:lpstr>PowerPoint Presentation</vt:lpstr>
      <vt:lpstr>PowerPoint Presentation</vt:lpstr>
      <vt:lpstr>PowerPoint Presentation</vt:lpstr>
      <vt:lpstr>What are the UFT contractual class sizes limits? </vt:lpstr>
      <vt:lpstr>In 2007, NYS Legislature passed a new law called the Contracts for Excellence (C4E)</vt:lpstr>
      <vt:lpstr> The C4E law states that in return for millions in new state funding, NYC has a legal obligation to:  --Spend the funds to improve school conditions in six specified areas and to create a plan to reduce class sizes in all grades over five years.  -- In 2007, NYC submitted a 5-yr plan to reduce class sizes to no more than 20 in grades K-3; 23 in grades 4-8 and 25 in core HS classes that the state approved.  --Yet instead of decreasing, class sizes increased sharply, starting in 2008.  --Nine NYC parents, Class Size Matters and AQE sued the city and state in State court in 2018 about this violation of law.  -- Though we lost initially, we appealed, and the case was just argued in the Appellate Court on Jan. 13,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also urging the Mayor and Council to allocate funding for class size reduction next year.</vt:lpstr>
      <vt:lpstr>How you can help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size data 2019</dc:title>
  <dc:creator>leonie haimson</dc:creator>
  <cp:lastModifiedBy>Peter LaChance</cp:lastModifiedBy>
  <cp:revision>62</cp:revision>
  <dcterms:created xsi:type="dcterms:W3CDTF">2019-11-18T17:45:16Z</dcterms:created>
  <dcterms:modified xsi:type="dcterms:W3CDTF">2020-02-25T16:14:59Z</dcterms:modified>
</cp:coreProperties>
</file>