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drawings/drawing1.xml" ContentType="application/vnd.openxmlformats-officedocument.drawingml.chartshapes+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charts/style4.xml" ContentType="application/vnd.ms-office.chartstyle+xml"/>
  <Override PartName="/ppt/charts/colors4.xml" ContentType="application/vnd.ms-office.chartcolorstyle+xml"/>
  <Override PartName="/ppt/charts/chart6.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notesSlides/notesSlide2.xml" ContentType="application/vnd.openxmlformats-officedocument.presentationml.notesSlide+xml"/>
  <Override PartName="/ppt/charts/chart7.xml" ContentType="application/vnd.openxmlformats-officedocument.drawingml.chart+xml"/>
  <Override PartName="/ppt/charts/style6.xml" ContentType="application/vnd.ms-office.chartstyle+xml"/>
  <Override PartName="/ppt/charts/colors6.xml" ContentType="application/vnd.ms-office.chartcolorstyle+xml"/>
  <Override PartName="/ppt/charts/chart8.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3.xml" ContentType="application/vnd.openxmlformats-officedocument.presentationml.notesSlid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32"/>
  </p:notesMasterIdLst>
  <p:sldIdLst>
    <p:sldId id="256" r:id="rId2"/>
    <p:sldId id="257" r:id="rId3"/>
    <p:sldId id="272" r:id="rId4"/>
    <p:sldId id="273" r:id="rId5"/>
    <p:sldId id="342" r:id="rId6"/>
    <p:sldId id="259" r:id="rId7"/>
    <p:sldId id="258" r:id="rId8"/>
    <p:sldId id="325" r:id="rId9"/>
    <p:sldId id="261" r:id="rId10"/>
    <p:sldId id="328" r:id="rId11"/>
    <p:sldId id="263" r:id="rId12"/>
    <p:sldId id="260" r:id="rId13"/>
    <p:sldId id="330" r:id="rId14"/>
    <p:sldId id="335" r:id="rId15"/>
    <p:sldId id="332" r:id="rId16"/>
    <p:sldId id="333" r:id="rId17"/>
    <p:sldId id="262" r:id="rId18"/>
    <p:sldId id="264" r:id="rId19"/>
    <p:sldId id="265" r:id="rId20"/>
    <p:sldId id="339" r:id="rId21"/>
    <p:sldId id="340" r:id="rId22"/>
    <p:sldId id="271" r:id="rId23"/>
    <p:sldId id="336" r:id="rId24"/>
    <p:sldId id="266" r:id="rId25"/>
    <p:sldId id="268" r:id="rId26"/>
    <p:sldId id="337" r:id="rId27"/>
    <p:sldId id="269" r:id="rId28"/>
    <p:sldId id="338" r:id="rId29"/>
    <p:sldId id="270" r:id="rId30"/>
    <p:sldId id="34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ke Horwitz" initials="MH" lastIdx="3" clrIdx="0">
    <p:extLst>
      <p:ext uri="{19B8F6BF-5375-455C-9EA6-DF929625EA0E}">
        <p15:presenceInfo xmlns:p15="http://schemas.microsoft.com/office/powerpoint/2012/main" userId="3d923dee83e90798"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934"/>
    <p:restoredTop sz="82586"/>
  </p:normalViewPr>
  <p:slideViewPr>
    <p:cSldViewPr snapToGrid="0" snapToObjects="1">
      <p:cViewPr varScale="1">
        <p:scale>
          <a:sx n="55" d="100"/>
          <a:sy n="55" d="100"/>
        </p:scale>
        <p:origin x="792"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Leonie\Dropbox\Class%20Size%20Matters%20Team%20Folder\Data%20and%20Reports\Class%20Size%20Data\NYC%20class%20size%20vs.%20NYS%202016-2017.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2006-2019%20citywide%20&amp;%20district%20class%20size%20trends_master.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2006-2019%20citywide%20&amp;%20district%20class%20size%20trends_master.xlsx" TargetMode="External"/><Relationship Id="rId2" Type="http://schemas.microsoft.com/office/2011/relationships/chartColorStyle" Target="colors3.xml"/><Relationship Id="rId1" Type="http://schemas.microsoft.com/office/2011/relationships/chartStyle" Target="style3.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2006-2019%20citywide%20&amp;%20district%20class%20size%20trends_master.xlsx" TargetMode="External"/><Relationship Id="rId2" Type="http://schemas.microsoft.com/office/2011/relationships/chartColorStyle" Target="colors4.xml"/><Relationship Id="rId1" Type="http://schemas.microsoft.com/office/2011/relationships/chartStyle" Target="style4.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onie\Dropbox\Class%20Size%20Matters%20Team%20Folder\Data%20and%20Reports\Class%20Size%20Data\2019-20\Nov%202019%20distrib%20class%20size.xlsx" TargetMode="Externa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C:\Users\lacha\Documents\2018-2019%20blue%20book%20by%20District.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r>
              <a:rPr lang="en-US" sz="2200" baseline="0" dirty="0">
                <a:solidFill>
                  <a:schemeClr val="tx1"/>
                </a:solidFill>
              </a:rPr>
              <a:t>DOE Budget</a:t>
            </a:r>
          </a:p>
        </c:rich>
      </c:tx>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0371370179935247"/>
          <c:y val="0.18303136145131566"/>
          <c:w val="0.58629644629060995"/>
          <c:h val="0.63090927123386453"/>
        </c:manualLayout>
      </c:layout>
      <c:pieChart>
        <c:varyColors val="1"/>
        <c:ser>
          <c:idx val="0"/>
          <c:order val="0"/>
          <c:tx>
            <c:strRef>
              <c:f>Sheet1!$B$1</c:f>
              <c:strCache>
                <c:ptCount val="1"/>
                <c:pt idx="0">
                  <c:v>DOE Budget</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EBE-6045-80F8-3ADB2EE8B62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EBE-6045-80F8-3ADB2EE8B62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EBE-6045-80F8-3ADB2EE8B620}"/>
              </c:ext>
            </c:extLst>
          </c:dPt>
          <c:dLbls>
            <c:spPr>
              <a:noFill/>
              <a:ln>
                <a:noFill/>
              </a:ln>
              <a:effectLst/>
            </c:spPr>
            <c:txPr>
              <a:bodyPr rot="0" spcFirstLastPara="1" vertOverflow="ellipsis" vert="horz" wrap="square" lIns="38100" tIns="19050" rIns="38100" bIns="19050" anchor="ctr" anchorCtr="1">
                <a:spAutoFit/>
              </a:bodyPr>
              <a:lstStyle/>
              <a:p>
                <a:pPr>
                  <a:defRPr sz="1500" b="0" i="0" u="none" strike="noStrike" kern="1200" baseline="0">
                    <a:solidFill>
                      <a:schemeClr val="bg2"/>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Sheet1!$A$2:$A$4</c:f>
              <c:strCache>
                <c:ptCount val="3"/>
                <c:pt idx="0">
                  <c:v>NYC</c:v>
                </c:pt>
                <c:pt idx="1">
                  <c:v>NY State</c:v>
                </c:pt>
                <c:pt idx="2">
                  <c:v>Federal &amp; Other Sources</c:v>
                </c:pt>
              </c:strCache>
            </c:strRef>
          </c:cat>
          <c:val>
            <c:numRef>
              <c:f>Sheet1!$B$2:$B$4</c:f>
              <c:numCache>
                <c:formatCode>0%</c:formatCode>
                <c:ptCount val="3"/>
                <c:pt idx="0">
                  <c:v>0.56999999999999995</c:v>
                </c:pt>
                <c:pt idx="1">
                  <c:v>0.36</c:v>
                </c:pt>
                <c:pt idx="2">
                  <c:v>7.0000000000000007E-2</c:v>
                </c:pt>
              </c:numCache>
            </c:numRef>
          </c:val>
          <c:extLst>
            <c:ext xmlns:c16="http://schemas.microsoft.com/office/drawing/2014/chart" uri="{C3380CC4-5D6E-409C-BE32-E72D297353CC}">
              <c16:uniqueId val="{00000000-DA2F-D24F-97EA-42D4EEB66477}"/>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3200" i="1" dirty="0">
                <a:solidFill>
                  <a:schemeClr val="tx1"/>
                </a:solidFill>
                <a:latin typeface="+mj-lt"/>
              </a:rPr>
              <a:t>  NYC class sizes are 15-30% higher on average than rest of the state</a:t>
            </a:r>
          </a:p>
        </c:rich>
      </c:tx>
      <c:overlay val="0"/>
      <c:spPr>
        <a:noFill/>
        <a:ln>
          <a:noFill/>
        </a:ln>
        <a:effectLst/>
      </c:spPr>
    </c:title>
    <c:autoTitleDeleted val="0"/>
    <c:plotArea>
      <c:layout/>
      <c:barChart>
        <c:barDir val="col"/>
        <c:grouping val="clustered"/>
        <c:varyColors val="0"/>
        <c:ser>
          <c:idx val="0"/>
          <c:order val="0"/>
          <c:tx>
            <c:strRef>
              <c:f>Sheet2!$B$1</c:f>
              <c:strCache>
                <c:ptCount val="1"/>
                <c:pt idx="0">
                  <c:v>NYC</c:v>
                </c:pt>
              </c:strCache>
            </c:strRef>
          </c:tx>
          <c:spPr>
            <a:solidFill>
              <a:srgbClr val="FF2F2F"/>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Sheet2!$B$2:$B$13</c:f>
              <c:numCache>
                <c:formatCode>0.0</c:formatCode>
                <c:ptCount val="12"/>
                <c:pt idx="0">
                  <c:v>23.285310734463277</c:v>
                </c:pt>
                <c:pt idx="1">
                  <c:v>23.864337101747175</c:v>
                </c:pt>
                <c:pt idx="2">
                  <c:v>24.82139646388972</c:v>
                </c:pt>
                <c:pt idx="3">
                  <c:v>24.791919805589309</c:v>
                </c:pt>
                <c:pt idx="4">
                  <c:v>25.784881784881787</c:v>
                </c:pt>
                <c:pt idx="5">
                  <c:v>26.524603174603175</c:v>
                </c:pt>
                <c:pt idx="6">
                  <c:v>26.913978494623656</c:v>
                </c:pt>
                <c:pt idx="7">
                  <c:v>25.593628928110203</c:v>
                </c:pt>
                <c:pt idx="8">
                  <c:v>26.105962933118452</c:v>
                </c:pt>
                <c:pt idx="9">
                  <c:v>23.635301353013531</c:v>
                </c:pt>
                <c:pt idx="10">
                  <c:v>24.895230330207909</c:v>
                </c:pt>
                <c:pt idx="11">
                  <c:v>26.839229968782519</c:v>
                </c:pt>
              </c:numCache>
            </c:numRef>
          </c:val>
          <c:extLst>
            <c:ext xmlns:c16="http://schemas.microsoft.com/office/drawing/2014/chart" uri="{C3380CC4-5D6E-409C-BE32-E72D297353CC}">
              <c16:uniqueId val="{00000000-EB2C-4FE2-852B-EBC6C740474F}"/>
            </c:ext>
          </c:extLst>
        </c:ser>
        <c:ser>
          <c:idx val="1"/>
          <c:order val="1"/>
          <c:tx>
            <c:strRef>
              <c:f>Sheet2!$C$1</c:f>
              <c:strCache>
                <c:ptCount val="1"/>
                <c:pt idx="0">
                  <c:v>rest of state</c:v>
                </c:pt>
              </c:strCache>
            </c:strRef>
          </c:tx>
          <c:spPr>
            <a:solidFill>
              <a:schemeClr val="tx1">
                <a:lumMod val="85000"/>
                <a:lumOff val="15000"/>
              </a:schemeClr>
            </a:solidFill>
            <a:ln>
              <a:noFill/>
            </a:ln>
            <a:effectLst/>
          </c:spPr>
          <c:invertIfNegative val="0"/>
          <c:dLbls>
            <c:dLbl>
              <c:idx val="0"/>
              <c:layout>
                <c:manualLayout>
                  <c:x val="1.32370974225362E-2"/>
                  <c:y val="1.9649841171777392E-2"/>
                </c:manualLayout>
              </c:layout>
              <c:spPr>
                <a:noFill/>
                <a:ln>
                  <a:noFill/>
                </a:ln>
                <a:effectLst/>
              </c:spPr>
              <c:txPr>
                <a:bodyPr rot="0" spcFirstLastPara="1" vertOverflow="ellipsis" vert="horz" wrap="square" lIns="0" tIns="19050" rIns="0" bIns="19050" anchor="ctr" anchorCtr="1">
                  <a:no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layout>
                    <c:manualLayout>
                      <c:w val="5.0986737793284227E-2"/>
                      <c:h val="0.10045723861365125"/>
                    </c:manualLayout>
                  </c15:layout>
                </c:ext>
                <c:ext xmlns:c16="http://schemas.microsoft.com/office/drawing/2014/chart" uri="{C3380CC4-5D6E-409C-BE32-E72D297353CC}">
                  <c16:uniqueId val="{00000002-EB2C-4FE2-852B-EBC6C740474F}"/>
                </c:ext>
              </c:extLst>
            </c:dLbl>
            <c:dLbl>
              <c:idx val="1"/>
              <c:layout>
                <c:manualLayout>
                  <c:x val="8.0224639096511084E-3"/>
                  <c:y val="0"/>
                </c:manualLayout>
              </c:layout>
              <c:spPr>
                <a:noFill/>
                <a:ln>
                  <a:noFill/>
                </a:ln>
                <a:effectLst/>
              </c:spPr>
              <c:txPr>
                <a:bodyPr rot="0" spcFirstLastPara="1" vertOverflow="ellipsis" vert="horz" wrap="square" lIns="0" tIns="19050" rIns="0" bIns="19050" anchor="ctr" anchorCtr="1">
                  <a:no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0-6D12-42D8-85C0-C81F42B1ACFB}"/>
                </c:ext>
              </c:extLst>
            </c:dLbl>
            <c:dLbl>
              <c:idx val="2"/>
              <c:layout>
                <c:manualLayout>
                  <c:x val="9.6269566915813364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7AB-43D1-B809-5FF7B1297440}"/>
                </c:ext>
              </c:extLst>
            </c:dLbl>
            <c:dLbl>
              <c:idx val="3"/>
              <c:layout>
                <c:manualLayout>
                  <c:x val="6.417971127720851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7AB-43D1-B809-5FF7B1297440}"/>
                </c:ext>
              </c:extLst>
            </c:dLbl>
            <c:dLbl>
              <c:idx val="4"/>
              <c:layout>
                <c:manualLayout>
                  <c:x val="9.626956691581365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7AB-43D1-B809-5FF7B1297440}"/>
                </c:ext>
              </c:extLst>
            </c:dLbl>
            <c:dLbl>
              <c:idx val="5"/>
              <c:layout>
                <c:manualLayout>
                  <c:x val="8.022463909651078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7AB-43D1-B809-5FF7B1297440}"/>
                </c:ext>
              </c:extLst>
            </c:dLbl>
            <c:dLbl>
              <c:idx val="6"/>
              <c:layout>
                <c:manualLayout>
                  <c:x val="6.41797112772091E-3"/>
                  <c:y val="-5.2399055332887046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7AB-43D1-B809-5FF7B1297440}"/>
                </c:ext>
              </c:extLst>
            </c:dLbl>
            <c:dLbl>
              <c:idx val="7"/>
              <c:layout>
                <c:manualLayout>
                  <c:x val="8.0224639096510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57AB-43D1-B809-5FF7B1297440}"/>
                </c:ext>
              </c:extLst>
            </c:dLbl>
            <c:dLbl>
              <c:idx val="8"/>
              <c:layout>
                <c:manualLayout>
                  <c:x val="6.417971127720792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7AB-43D1-B809-5FF7B1297440}"/>
                </c:ext>
              </c:extLst>
            </c:dLbl>
            <c:dLbl>
              <c:idx val="9"/>
              <c:layout>
                <c:manualLayout>
                  <c:x val="6.417971127720792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7AB-43D1-B809-5FF7B1297440}"/>
                </c:ext>
              </c:extLst>
            </c:dLbl>
            <c:dLbl>
              <c:idx val="10"/>
              <c:layout>
                <c:manualLayout>
                  <c:x val="4.8134783457906829E-3"/>
                  <c:y val="-1.0479811066577409E-16"/>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7AB-43D1-B809-5FF7B1297440}"/>
                </c:ext>
              </c:extLst>
            </c:dLbl>
            <c:dLbl>
              <c:idx val="11"/>
              <c:layout>
                <c:manualLayout>
                  <c:x val="8.0224639096511379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7AB-43D1-B809-5FF7B1297440}"/>
                </c:ext>
              </c:extLst>
            </c:dLbl>
            <c:spPr>
              <a:noFill/>
              <a:ln>
                <a:noFill/>
              </a:ln>
              <a:effectLst/>
            </c:spPr>
            <c:txPr>
              <a:bodyPr rot="0" spcFirstLastPara="1" vertOverflow="ellipsis" vert="horz" wrap="square" lIns="0" tIns="19050" rIns="0" bIns="19050" anchor="ctr" anchorCtr="1">
                <a:spAutoFit/>
              </a:bodyPr>
              <a:lstStyle/>
              <a:p>
                <a:pPr>
                  <a:defRPr sz="1400" b="0" i="0" u="none" strike="noStrike" kern="1200" baseline="0">
                    <a:solidFill>
                      <a:schemeClr val="tx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1"/>
                <c15:leaderLines>
                  <c:spPr>
                    <a:ln w="9525" cap="flat" cmpd="sng" algn="ctr">
                      <a:solidFill>
                        <a:schemeClr val="tx1">
                          <a:lumMod val="35000"/>
                          <a:lumOff val="65000"/>
                        </a:schemeClr>
                      </a:solidFill>
                      <a:round/>
                    </a:ln>
                    <a:effectLst/>
                  </c:spPr>
                </c15:leaderLines>
              </c:ext>
            </c:extLst>
          </c:dLbls>
          <c:cat>
            <c:strRef>
              <c:f>Sheet2!$A$2:$A$13</c:f>
              <c:strCache>
                <c:ptCount val="12"/>
                <c:pt idx="0">
                  <c:v>Kindergarten</c:v>
                </c:pt>
                <c:pt idx="1">
                  <c:v>1st  gr</c:v>
                </c:pt>
                <c:pt idx="2">
                  <c:v>2nd gr</c:v>
                </c:pt>
                <c:pt idx="3">
                  <c:v>3rd gr</c:v>
                </c:pt>
                <c:pt idx="4">
                  <c:v>4th gr</c:v>
                </c:pt>
                <c:pt idx="5">
                  <c:v>5th gr</c:v>
                </c:pt>
                <c:pt idx="6">
                  <c:v>6th gr</c:v>
                </c:pt>
                <c:pt idx="7">
                  <c:v>English 7</c:v>
                </c:pt>
                <c:pt idx="8">
                  <c:v>Math 7</c:v>
                </c:pt>
                <c:pt idx="9">
                  <c:v>English 9</c:v>
                </c:pt>
                <c:pt idx="10">
                  <c:v>English 11</c:v>
                </c:pt>
                <c:pt idx="11">
                  <c:v>HS Chemistry</c:v>
                </c:pt>
              </c:strCache>
            </c:strRef>
          </c:cat>
          <c:val>
            <c:numRef>
              <c:f>Sheet2!$C$2:$C$13</c:f>
              <c:numCache>
                <c:formatCode>0.0</c:formatCode>
                <c:ptCount val="12"/>
                <c:pt idx="0">
                  <c:v>19.033339439457777</c:v>
                </c:pt>
                <c:pt idx="1">
                  <c:v>19.713748354335152</c:v>
                </c:pt>
                <c:pt idx="2">
                  <c:v>20.325109963664179</c:v>
                </c:pt>
                <c:pt idx="3">
                  <c:v>20.906702723585088</c:v>
                </c:pt>
                <c:pt idx="4">
                  <c:v>21.456433224755699</c:v>
                </c:pt>
                <c:pt idx="5">
                  <c:v>22.081556767476449</c:v>
                </c:pt>
                <c:pt idx="6">
                  <c:v>22.388121546961326</c:v>
                </c:pt>
                <c:pt idx="7">
                  <c:v>20.646695375397865</c:v>
                </c:pt>
                <c:pt idx="8">
                  <c:v>20.584360554699536</c:v>
                </c:pt>
                <c:pt idx="9">
                  <c:v>20.551371115173673</c:v>
                </c:pt>
                <c:pt idx="10">
                  <c:v>20.509986382206083</c:v>
                </c:pt>
                <c:pt idx="11">
                  <c:v>20.644137525712608</c:v>
                </c:pt>
              </c:numCache>
            </c:numRef>
          </c:val>
          <c:extLst>
            <c:ext xmlns:c16="http://schemas.microsoft.com/office/drawing/2014/chart" uri="{C3380CC4-5D6E-409C-BE32-E72D297353CC}">
              <c16:uniqueId val="{00000001-EB2C-4FE2-852B-EBC6C740474F}"/>
            </c:ext>
          </c:extLst>
        </c:ser>
        <c:dLbls>
          <c:showLegendKey val="0"/>
          <c:showVal val="0"/>
          <c:showCatName val="0"/>
          <c:showSerName val="0"/>
          <c:showPercent val="0"/>
          <c:showBubbleSize val="0"/>
        </c:dLbls>
        <c:gapWidth val="219"/>
        <c:overlap val="-27"/>
        <c:axId val="7027440"/>
        <c:axId val="7032144"/>
      </c:barChart>
      <c:catAx>
        <c:axId val="70274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032144"/>
        <c:crosses val="autoZero"/>
        <c:auto val="1"/>
        <c:lblAlgn val="ctr"/>
        <c:lblOffset val="100"/>
        <c:noMultiLvlLbl val="0"/>
      </c:catAx>
      <c:valAx>
        <c:axId val="7032144"/>
        <c:scaling>
          <c:orientation val="minMax"/>
          <c:min val="15"/>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027440"/>
        <c:crosses val="autoZero"/>
        <c:crossBetween val="between"/>
      </c:valAx>
      <c:spPr>
        <a:noFill/>
        <a:ln>
          <a:noFill/>
        </a:ln>
        <a:effectLst/>
      </c:spPr>
    </c:plotArea>
    <c:legend>
      <c:legendPos val="b"/>
      <c:layout>
        <c:manualLayout>
          <c:xMode val="edge"/>
          <c:yMode val="edge"/>
          <c:x val="0.39323569501747091"/>
          <c:y val="0.93650644353756518"/>
          <c:w val="0.50945538966812776"/>
          <c:h val="6.3493556462434778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3600">
                <a:solidFill>
                  <a:schemeClr val="tx1">
                    <a:lumMod val="85000"/>
                    <a:lumOff val="15000"/>
                  </a:schemeClr>
                </a:solidFill>
                <a:latin typeface="+mj-lt"/>
              </a:rPr>
              <a:t>Average Citywide K-3rd Class Sizes</a:t>
            </a:r>
            <a:r>
              <a:rPr lang="en-US" sz="3600" baseline="0">
                <a:solidFill>
                  <a:schemeClr val="tx1">
                    <a:lumMod val="85000"/>
                    <a:lumOff val="15000"/>
                  </a:schemeClr>
                </a:solidFill>
                <a:latin typeface="+mj-lt"/>
              </a:rPr>
              <a:t> </a:t>
            </a:r>
          </a:p>
          <a:p>
            <a:pPr>
              <a:defRPr/>
            </a:pPr>
            <a:r>
              <a:rPr lang="en-US" sz="2800" i="1" baseline="0">
                <a:solidFill>
                  <a:schemeClr val="tx1">
                    <a:lumMod val="85000"/>
                    <a:lumOff val="15000"/>
                  </a:schemeClr>
                </a:solidFill>
                <a:latin typeface="+mj-lt"/>
              </a:rPr>
              <a:t>Increased 14% since 2007</a:t>
            </a:r>
            <a:r>
              <a:rPr lang="en-US" sz="2800" i="1">
                <a:solidFill>
                  <a:schemeClr val="tx1">
                    <a:lumMod val="85000"/>
                    <a:lumOff val="15000"/>
                  </a:schemeClr>
                </a:solidFill>
                <a:latin typeface="+mj-lt"/>
              </a:rPr>
              <a:t>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3.4449687994298726E-2"/>
          <c:y val="0.18048772509757027"/>
          <c:w val="0.95175340251342755"/>
          <c:h val="0.57466080448488976"/>
        </c:manualLayout>
      </c:layout>
      <c:lineChart>
        <c:grouping val="standard"/>
        <c:varyColors val="0"/>
        <c:ser>
          <c:idx val="0"/>
          <c:order val="0"/>
          <c:tx>
            <c:strRef>
              <c:f>'Citywide trends 2007-2019'!$B$32</c:f>
              <c:strCache>
                <c:ptCount val="1"/>
                <c:pt idx="0">
                  <c:v>C4E Goals</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'Citywide trends 2007-2019'!$C$31:$O$31</c:f>
              <c:strCache>
                <c:ptCount val="13"/>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2018-9</c:v>
                </c:pt>
                <c:pt idx="12">
                  <c:v>2019-20</c:v>
                </c:pt>
              </c:strCache>
            </c:strRef>
          </c:cat>
          <c:val>
            <c:numRef>
              <c:f>'Citywide trends 2007-2019'!$C$32:$O$32</c:f>
              <c:numCache>
                <c:formatCode>General</c:formatCode>
                <c:ptCount val="13"/>
                <c:pt idx="0">
                  <c:v>20.7</c:v>
                </c:pt>
                <c:pt idx="1">
                  <c:v>20.5</c:v>
                </c:pt>
                <c:pt idx="2">
                  <c:v>20.3</c:v>
                </c:pt>
                <c:pt idx="3">
                  <c:v>20.100000000000001</c:v>
                </c:pt>
                <c:pt idx="4">
                  <c:v>19.899999999999999</c:v>
                </c:pt>
                <c:pt idx="5">
                  <c:v>19.899999999999999</c:v>
                </c:pt>
                <c:pt idx="6">
                  <c:v>19.899999999999999</c:v>
                </c:pt>
                <c:pt idx="7">
                  <c:v>19.899999999999999</c:v>
                </c:pt>
                <c:pt idx="8">
                  <c:v>19.899999999999999</c:v>
                </c:pt>
                <c:pt idx="9">
                  <c:v>19.899999999999999</c:v>
                </c:pt>
                <c:pt idx="10">
                  <c:v>19.899999999999999</c:v>
                </c:pt>
                <c:pt idx="11">
                  <c:v>19.899999999999999</c:v>
                </c:pt>
                <c:pt idx="12">
                  <c:v>19.899999999999999</c:v>
                </c:pt>
              </c:numCache>
            </c:numRef>
          </c:val>
          <c:smooth val="0"/>
          <c:extLst>
            <c:ext xmlns:c16="http://schemas.microsoft.com/office/drawing/2014/chart" uri="{C3380CC4-5D6E-409C-BE32-E72D297353CC}">
              <c16:uniqueId val="{00000000-D91A-44EB-A2F3-2DAB830E1758}"/>
            </c:ext>
          </c:extLst>
        </c:ser>
        <c:ser>
          <c:idx val="1"/>
          <c:order val="1"/>
          <c:tx>
            <c:strRef>
              <c:f>'Citywide trends 2007-2019'!$B$33</c:f>
              <c:strCache>
                <c:ptCount val="1"/>
                <c:pt idx="0">
                  <c:v>Citywide actual</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'Citywide trends 2007-2019'!$C$31:$O$31</c:f>
              <c:strCache>
                <c:ptCount val="13"/>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2018-9</c:v>
                </c:pt>
                <c:pt idx="12">
                  <c:v>2019-20</c:v>
                </c:pt>
              </c:strCache>
            </c:strRef>
          </c:cat>
          <c:val>
            <c:numRef>
              <c:f>'Citywide trends 2007-2019'!$C$33:$O$33</c:f>
              <c:numCache>
                <c:formatCode>General</c:formatCode>
                <c:ptCount val="13"/>
                <c:pt idx="0">
                  <c:v>20.9</c:v>
                </c:pt>
                <c:pt idx="1">
                  <c:v>21.4</c:v>
                </c:pt>
                <c:pt idx="2">
                  <c:v>22.1</c:v>
                </c:pt>
                <c:pt idx="3">
                  <c:v>22.9</c:v>
                </c:pt>
                <c:pt idx="4">
                  <c:v>23.9</c:v>
                </c:pt>
                <c:pt idx="5">
                  <c:v>24.5</c:v>
                </c:pt>
                <c:pt idx="6" formatCode="0.0">
                  <c:v>24.86</c:v>
                </c:pt>
                <c:pt idx="7" formatCode="0.0">
                  <c:v>24.70293504689128</c:v>
                </c:pt>
                <c:pt idx="8">
                  <c:v>24.6</c:v>
                </c:pt>
                <c:pt idx="9">
                  <c:v>24.2</c:v>
                </c:pt>
                <c:pt idx="10" formatCode="0.0">
                  <c:v>23.959246235686592</c:v>
                </c:pt>
                <c:pt idx="11">
                  <c:v>23.9</c:v>
                </c:pt>
                <c:pt idx="12">
                  <c:v>23.8</c:v>
                </c:pt>
              </c:numCache>
            </c:numRef>
          </c:val>
          <c:smooth val="0"/>
          <c:extLst>
            <c:ext xmlns:c16="http://schemas.microsoft.com/office/drawing/2014/chart" uri="{C3380CC4-5D6E-409C-BE32-E72D297353CC}">
              <c16:uniqueId val="{00000001-D91A-44EB-A2F3-2DAB830E1758}"/>
            </c:ext>
          </c:extLst>
        </c:ser>
        <c:dLbls>
          <c:showLegendKey val="0"/>
          <c:showVal val="0"/>
          <c:showCatName val="0"/>
          <c:showSerName val="0"/>
          <c:showPercent val="0"/>
          <c:showBubbleSize val="0"/>
        </c:dLbls>
        <c:smooth val="0"/>
        <c:axId val="348899200"/>
        <c:axId val="348900768"/>
      </c:lineChart>
      <c:catAx>
        <c:axId val="3488992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48900768"/>
        <c:crosses val="autoZero"/>
        <c:auto val="1"/>
        <c:lblAlgn val="ctr"/>
        <c:lblOffset val="100"/>
        <c:noMultiLvlLbl val="0"/>
      </c:catAx>
      <c:valAx>
        <c:axId val="348900768"/>
        <c:scaling>
          <c:orientation val="minMax"/>
          <c:min val="17"/>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48899200"/>
        <c:crosses val="autoZero"/>
        <c:crossBetween val="between"/>
      </c:valAx>
      <c:spPr>
        <a:noFill/>
        <a:ln>
          <a:noFill/>
        </a:ln>
        <a:effectLst/>
      </c:spPr>
    </c:plotArea>
    <c:legend>
      <c:legendPos val="b"/>
      <c:layout>
        <c:manualLayout>
          <c:xMode val="edge"/>
          <c:yMode val="edge"/>
          <c:x val="0.18244294380420989"/>
          <c:y val="0.91187657089359742"/>
          <c:w val="0.62131720289930648"/>
          <c:h val="8.8123429106402598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600" dirty="0">
                <a:solidFill>
                  <a:schemeClr val="tx1">
                    <a:lumMod val="85000"/>
                    <a:lumOff val="15000"/>
                  </a:schemeClr>
                </a:solidFill>
                <a:latin typeface="+mj-lt"/>
              </a:rPr>
              <a:t>Average Citywide 4</a:t>
            </a:r>
            <a:r>
              <a:rPr lang="en-US" sz="3600" baseline="30000" dirty="0">
                <a:solidFill>
                  <a:schemeClr val="tx1">
                    <a:lumMod val="85000"/>
                    <a:lumOff val="15000"/>
                  </a:schemeClr>
                </a:solidFill>
                <a:latin typeface="+mj-lt"/>
              </a:rPr>
              <a:t>th</a:t>
            </a:r>
            <a:r>
              <a:rPr lang="en-US" sz="3600" dirty="0">
                <a:solidFill>
                  <a:schemeClr val="tx1">
                    <a:lumMod val="85000"/>
                    <a:lumOff val="15000"/>
                  </a:schemeClr>
                </a:solidFill>
                <a:latin typeface="+mj-lt"/>
              </a:rPr>
              <a:t>-8</a:t>
            </a:r>
            <a:r>
              <a:rPr lang="en-US" sz="3600" baseline="30000" dirty="0">
                <a:solidFill>
                  <a:schemeClr val="tx1">
                    <a:lumMod val="85000"/>
                    <a:lumOff val="15000"/>
                  </a:schemeClr>
                </a:solidFill>
                <a:latin typeface="+mj-lt"/>
              </a:rPr>
              <a:t>th</a:t>
            </a:r>
            <a:r>
              <a:rPr lang="en-US" sz="3600" dirty="0">
                <a:solidFill>
                  <a:schemeClr val="tx1">
                    <a:lumMod val="85000"/>
                    <a:lumOff val="15000"/>
                  </a:schemeClr>
                </a:solidFill>
                <a:latin typeface="+mj-lt"/>
              </a:rPr>
              <a:t> Class Sizes </a:t>
            </a:r>
          </a:p>
          <a:p>
            <a:pPr>
              <a:defRPr sz="3200"/>
            </a:pPr>
            <a:r>
              <a:rPr lang="en-US" sz="2800" i="1" dirty="0">
                <a:solidFill>
                  <a:schemeClr val="tx1">
                    <a:lumMod val="85000"/>
                    <a:lumOff val="15000"/>
                  </a:schemeClr>
                </a:solidFill>
                <a:latin typeface="+mj-lt"/>
              </a:rPr>
              <a:t>Increased 6% Since 2007</a:t>
            </a:r>
          </a:p>
        </c:rich>
      </c:tx>
      <c:layout>
        <c:manualLayout>
          <c:xMode val="edge"/>
          <c:yMode val="edge"/>
          <c:x val="0.20556717510064557"/>
          <c:y val="3.3103830771153607E-2"/>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'Citywide trends 2007-2019'!$B$13</c:f>
              <c:strCache>
                <c:ptCount val="1"/>
                <c:pt idx="0">
                  <c:v>C4E Goals</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'Citywide trends 2007-2019'!$C$12:$O$12</c:f>
              <c:strCache>
                <c:ptCount val="13"/>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pt idx="12">
                  <c:v>2019-2020</c:v>
                </c:pt>
              </c:strCache>
            </c:strRef>
          </c:cat>
          <c:val>
            <c:numRef>
              <c:f>'Citywide trends 2007-2019'!$C$13:$O$13</c:f>
              <c:numCache>
                <c:formatCode>General</c:formatCode>
                <c:ptCount val="13"/>
                <c:pt idx="0">
                  <c:v>24.8</c:v>
                </c:pt>
                <c:pt idx="1">
                  <c:v>24.6</c:v>
                </c:pt>
                <c:pt idx="2">
                  <c:v>23.8</c:v>
                </c:pt>
                <c:pt idx="3">
                  <c:v>23.3</c:v>
                </c:pt>
                <c:pt idx="4">
                  <c:v>22.9</c:v>
                </c:pt>
                <c:pt idx="5">
                  <c:v>22.9</c:v>
                </c:pt>
                <c:pt idx="6">
                  <c:v>22.9</c:v>
                </c:pt>
                <c:pt idx="7">
                  <c:v>22.9</c:v>
                </c:pt>
                <c:pt idx="8">
                  <c:v>22.9</c:v>
                </c:pt>
                <c:pt idx="9">
                  <c:v>22.9</c:v>
                </c:pt>
                <c:pt idx="10">
                  <c:v>22.9</c:v>
                </c:pt>
                <c:pt idx="11">
                  <c:v>22.9</c:v>
                </c:pt>
                <c:pt idx="12">
                  <c:v>22.9</c:v>
                </c:pt>
              </c:numCache>
            </c:numRef>
          </c:val>
          <c:smooth val="0"/>
          <c:extLst>
            <c:ext xmlns:c16="http://schemas.microsoft.com/office/drawing/2014/chart" uri="{C3380CC4-5D6E-409C-BE32-E72D297353CC}">
              <c16:uniqueId val="{00000000-04C0-456E-8FD4-A0C71DF2C9D5}"/>
            </c:ext>
          </c:extLst>
        </c:ser>
        <c:ser>
          <c:idx val="1"/>
          <c:order val="1"/>
          <c:tx>
            <c:strRef>
              <c:f>'Citywide trends 2007-2019'!$B$14</c:f>
              <c:strCache>
                <c:ptCount val="1"/>
                <c:pt idx="0">
                  <c:v>Citywide actual</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'Citywide trends 2007-2019'!$C$12:$O$12</c:f>
              <c:strCache>
                <c:ptCount val="13"/>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pt idx="12">
                  <c:v>2019-2020</c:v>
                </c:pt>
              </c:strCache>
            </c:strRef>
          </c:cat>
          <c:val>
            <c:numRef>
              <c:f>'Citywide trends 2007-2019'!$C$14:$O$14</c:f>
              <c:numCache>
                <c:formatCode>General</c:formatCode>
                <c:ptCount val="13"/>
                <c:pt idx="0">
                  <c:v>25.1</c:v>
                </c:pt>
                <c:pt idx="1">
                  <c:v>25.3</c:v>
                </c:pt>
                <c:pt idx="2">
                  <c:v>25.8</c:v>
                </c:pt>
                <c:pt idx="3">
                  <c:v>26.3</c:v>
                </c:pt>
                <c:pt idx="4">
                  <c:v>26.6</c:v>
                </c:pt>
                <c:pt idx="5">
                  <c:v>26.7</c:v>
                </c:pt>
                <c:pt idx="6">
                  <c:v>26.8</c:v>
                </c:pt>
                <c:pt idx="7" formatCode="0.0">
                  <c:v>26.662623389660364</c:v>
                </c:pt>
                <c:pt idx="8">
                  <c:v>26.7</c:v>
                </c:pt>
                <c:pt idx="9">
                  <c:v>26.6</c:v>
                </c:pt>
                <c:pt idx="10" formatCode="0.0">
                  <c:v>26.619543650793652</c:v>
                </c:pt>
                <c:pt idx="11">
                  <c:v>26.6</c:v>
                </c:pt>
                <c:pt idx="12">
                  <c:v>26.5</c:v>
                </c:pt>
              </c:numCache>
            </c:numRef>
          </c:val>
          <c:smooth val="0"/>
          <c:extLst>
            <c:ext xmlns:c16="http://schemas.microsoft.com/office/drawing/2014/chart" uri="{C3380CC4-5D6E-409C-BE32-E72D297353CC}">
              <c16:uniqueId val="{00000001-04C0-456E-8FD4-A0C71DF2C9D5}"/>
            </c:ext>
          </c:extLst>
        </c:ser>
        <c:dLbls>
          <c:showLegendKey val="0"/>
          <c:showVal val="0"/>
          <c:showCatName val="0"/>
          <c:showSerName val="0"/>
          <c:showPercent val="0"/>
          <c:showBubbleSize val="0"/>
        </c:dLbls>
        <c:smooth val="0"/>
        <c:axId val="7030968"/>
        <c:axId val="349468568"/>
      </c:lineChart>
      <c:catAx>
        <c:axId val="7030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49468568"/>
        <c:crosses val="autoZero"/>
        <c:auto val="1"/>
        <c:lblAlgn val="ctr"/>
        <c:lblOffset val="100"/>
        <c:noMultiLvlLbl val="0"/>
      </c:catAx>
      <c:valAx>
        <c:axId val="349468568"/>
        <c:scaling>
          <c:orientation val="minMax"/>
          <c:min val="2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7030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r>
              <a:rPr lang="en-US" sz="3600" dirty="0">
                <a:solidFill>
                  <a:schemeClr val="tx1">
                    <a:lumMod val="85000"/>
                    <a:lumOff val="15000"/>
                  </a:schemeClr>
                </a:solidFill>
                <a:latin typeface="+mj-lt"/>
              </a:rPr>
              <a:t>Average Citywide 4</a:t>
            </a:r>
            <a:r>
              <a:rPr lang="en-US" sz="3600" baseline="30000" dirty="0">
                <a:solidFill>
                  <a:schemeClr val="tx1">
                    <a:lumMod val="85000"/>
                    <a:lumOff val="15000"/>
                  </a:schemeClr>
                </a:solidFill>
                <a:latin typeface="+mj-lt"/>
              </a:rPr>
              <a:t>th</a:t>
            </a:r>
            <a:r>
              <a:rPr lang="en-US" sz="3600" dirty="0">
                <a:solidFill>
                  <a:schemeClr val="tx1">
                    <a:lumMod val="85000"/>
                    <a:lumOff val="15000"/>
                  </a:schemeClr>
                </a:solidFill>
                <a:latin typeface="+mj-lt"/>
              </a:rPr>
              <a:t>-8</a:t>
            </a:r>
            <a:r>
              <a:rPr lang="en-US" sz="3600" baseline="30000" dirty="0">
                <a:solidFill>
                  <a:schemeClr val="tx1">
                    <a:lumMod val="85000"/>
                    <a:lumOff val="15000"/>
                  </a:schemeClr>
                </a:solidFill>
                <a:latin typeface="+mj-lt"/>
              </a:rPr>
              <a:t>th</a:t>
            </a:r>
            <a:r>
              <a:rPr lang="en-US" sz="3600" dirty="0">
                <a:solidFill>
                  <a:schemeClr val="tx1">
                    <a:lumMod val="85000"/>
                    <a:lumOff val="15000"/>
                  </a:schemeClr>
                </a:solidFill>
                <a:latin typeface="+mj-lt"/>
              </a:rPr>
              <a:t> Class Sizes </a:t>
            </a:r>
          </a:p>
          <a:p>
            <a:pPr>
              <a:defRPr sz="3200"/>
            </a:pPr>
            <a:r>
              <a:rPr lang="en-US" sz="2800" i="1" dirty="0">
                <a:solidFill>
                  <a:schemeClr val="tx1">
                    <a:lumMod val="85000"/>
                    <a:lumOff val="15000"/>
                  </a:schemeClr>
                </a:solidFill>
                <a:latin typeface="+mj-lt"/>
              </a:rPr>
              <a:t>Increased 6% Since 2007</a:t>
            </a:r>
          </a:p>
        </c:rich>
      </c:tx>
      <c:layout>
        <c:manualLayout>
          <c:xMode val="edge"/>
          <c:yMode val="edge"/>
          <c:x val="0.20556717510064557"/>
          <c:y val="3.3103830771153607E-2"/>
        </c:manualLayout>
      </c:layout>
      <c:overlay val="0"/>
      <c:spPr>
        <a:noFill/>
        <a:ln>
          <a:noFill/>
        </a:ln>
        <a:effectLst/>
      </c:spPr>
      <c:txPr>
        <a:bodyPr rot="0" spcFirstLastPara="1" vertOverflow="ellipsis" vert="horz" wrap="square" anchor="ctr" anchorCtr="1"/>
        <a:lstStyle/>
        <a:p>
          <a:pPr>
            <a:defRPr sz="32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lineChart>
        <c:grouping val="standard"/>
        <c:varyColors val="0"/>
        <c:ser>
          <c:idx val="0"/>
          <c:order val="0"/>
          <c:tx>
            <c:strRef>
              <c:f>'Citywide trends 2007-2019'!$B$13</c:f>
              <c:strCache>
                <c:ptCount val="1"/>
                <c:pt idx="0">
                  <c:v>C4E Goals</c:v>
                </c:pt>
              </c:strCache>
            </c:strRef>
          </c:tx>
          <c:spPr>
            <a:ln w="38100" cap="rnd">
              <a:solidFill>
                <a:schemeClr val="accent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'Citywide trends 2007-2019'!$C$12:$O$12</c:f>
              <c:strCache>
                <c:ptCount val="13"/>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pt idx="12">
                  <c:v>2019-2020</c:v>
                </c:pt>
              </c:strCache>
            </c:strRef>
          </c:cat>
          <c:val>
            <c:numRef>
              <c:f>'Citywide trends 2007-2019'!$C$13:$O$13</c:f>
              <c:numCache>
                <c:formatCode>General</c:formatCode>
                <c:ptCount val="13"/>
                <c:pt idx="0">
                  <c:v>24.8</c:v>
                </c:pt>
                <c:pt idx="1">
                  <c:v>24.6</c:v>
                </c:pt>
                <c:pt idx="2">
                  <c:v>23.8</c:v>
                </c:pt>
                <c:pt idx="3">
                  <c:v>23.3</c:v>
                </c:pt>
                <c:pt idx="4">
                  <c:v>22.9</c:v>
                </c:pt>
                <c:pt idx="5">
                  <c:v>22.9</c:v>
                </c:pt>
                <c:pt idx="6">
                  <c:v>22.9</c:v>
                </c:pt>
                <c:pt idx="7">
                  <c:v>22.9</c:v>
                </c:pt>
                <c:pt idx="8">
                  <c:v>22.9</c:v>
                </c:pt>
                <c:pt idx="9">
                  <c:v>22.9</c:v>
                </c:pt>
                <c:pt idx="10">
                  <c:v>22.9</c:v>
                </c:pt>
                <c:pt idx="11">
                  <c:v>22.9</c:v>
                </c:pt>
                <c:pt idx="12">
                  <c:v>22.9</c:v>
                </c:pt>
              </c:numCache>
            </c:numRef>
          </c:val>
          <c:smooth val="0"/>
          <c:extLst>
            <c:ext xmlns:c16="http://schemas.microsoft.com/office/drawing/2014/chart" uri="{C3380CC4-5D6E-409C-BE32-E72D297353CC}">
              <c16:uniqueId val="{00000000-04C0-456E-8FD4-A0C71DF2C9D5}"/>
            </c:ext>
          </c:extLst>
        </c:ser>
        <c:ser>
          <c:idx val="1"/>
          <c:order val="1"/>
          <c:tx>
            <c:strRef>
              <c:f>'Citywide trends 2007-2019'!$B$14</c:f>
              <c:strCache>
                <c:ptCount val="1"/>
                <c:pt idx="0">
                  <c:v>Citywide actual</c:v>
                </c:pt>
              </c:strCache>
            </c:strRef>
          </c:tx>
          <c:spPr>
            <a:ln w="38100" cap="rnd">
              <a:solidFill>
                <a:schemeClr val="accent2"/>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'Citywide trends 2007-2019'!$C$12:$O$12</c:f>
              <c:strCache>
                <c:ptCount val="13"/>
                <c:pt idx="0">
                  <c:v>2007-8</c:v>
                </c:pt>
                <c:pt idx="1">
                  <c:v>2008-9</c:v>
                </c:pt>
                <c:pt idx="2">
                  <c:v>2009-10</c:v>
                </c:pt>
                <c:pt idx="3">
                  <c:v>2010-11</c:v>
                </c:pt>
                <c:pt idx="4">
                  <c:v>2011-12</c:v>
                </c:pt>
                <c:pt idx="5">
                  <c:v>2012-13</c:v>
                </c:pt>
                <c:pt idx="6">
                  <c:v>2013-14</c:v>
                </c:pt>
                <c:pt idx="7">
                  <c:v>2014-15</c:v>
                </c:pt>
                <c:pt idx="8">
                  <c:v>2015-16</c:v>
                </c:pt>
                <c:pt idx="9">
                  <c:v>2016-17</c:v>
                </c:pt>
                <c:pt idx="10">
                  <c:v>2017-18</c:v>
                </c:pt>
                <c:pt idx="11">
                  <c:v>2018-2019</c:v>
                </c:pt>
                <c:pt idx="12">
                  <c:v>2019-2020</c:v>
                </c:pt>
              </c:strCache>
            </c:strRef>
          </c:cat>
          <c:val>
            <c:numRef>
              <c:f>'Citywide trends 2007-2019'!$C$14:$O$14</c:f>
              <c:numCache>
                <c:formatCode>General</c:formatCode>
                <c:ptCount val="13"/>
                <c:pt idx="0">
                  <c:v>25.1</c:v>
                </c:pt>
                <c:pt idx="1">
                  <c:v>25.3</c:v>
                </c:pt>
                <c:pt idx="2">
                  <c:v>25.8</c:v>
                </c:pt>
                <c:pt idx="3">
                  <c:v>26.3</c:v>
                </c:pt>
                <c:pt idx="4">
                  <c:v>26.6</c:v>
                </c:pt>
                <c:pt idx="5">
                  <c:v>26.7</c:v>
                </c:pt>
                <c:pt idx="6">
                  <c:v>26.8</c:v>
                </c:pt>
                <c:pt idx="7" formatCode="0.0">
                  <c:v>26.662623389660364</c:v>
                </c:pt>
                <c:pt idx="8">
                  <c:v>26.7</c:v>
                </c:pt>
                <c:pt idx="9">
                  <c:v>26.6</c:v>
                </c:pt>
                <c:pt idx="10" formatCode="0.0">
                  <c:v>26.619543650793652</c:v>
                </c:pt>
                <c:pt idx="11">
                  <c:v>26.6</c:v>
                </c:pt>
                <c:pt idx="12">
                  <c:v>26.5</c:v>
                </c:pt>
              </c:numCache>
            </c:numRef>
          </c:val>
          <c:smooth val="0"/>
          <c:extLst>
            <c:ext xmlns:c16="http://schemas.microsoft.com/office/drawing/2014/chart" uri="{C3380CC4-5D6E-409C-BE32-E72D297353CC}">
              <c16:uniqueId val="{00000001-04C0-456E-8FD4-A0C71DF2C9D5}"/>
            </c:ext>
          </c:extLst>
        </c:ser>
        <c:dLbls>
          <c:showLegendKey val="0"/>
          <c:showVal val="0"/>
          <c:showCatName val="0"/>
          <c:showSerName val="0"/>
          <c:showPercent val="0"/>
          <c:showBubbleSize val="0"/>
        </c:dLbls>
        <c:smooth val="0"/>
        <c:axId val="7030968"/>
        <c:axId val="349468568"/>
      </c:lineChart>
      <c:catAx>
        <c:axId val="7030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49468568"/>
        <c:crosses val="autoZero"/>
        <c:auto val="1"/>
        <c:lblAlgn val="ctr"/>
        <c:lblOffset val="100"/>
        <c:noMultiLvlLbl val="0"/>
      </c:catAx>
      <c:valAx>
        <c:axId val="349468568"/>
        <c:scaling>
          <c:orientation val="minMax"/>
          <c:min val="21"/>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70309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r>
              <a:rPr lang="en-US" sz="2800" dirty="0"/>
              <a:t>At least *</a:t>
            </a:r>
            <a:r>
              <a:rPr lang="en-US" sz="2800" b="1" dirty="0"/>
              <a:t>325,430</a:t>
            </a:r>
            <a:r>
              <a:rPr lang="en-US" sz="2800" dirty="0"/>
              <a:t> NYC students in classes of 30 or</a:t>
            </a:r>
            <a:r>
              <a:rPr lang="en-US" sz="2800" baseline="0" dirty="0"/>
              <a:t> </a:t>
            </a:r>
            <a:r>
              <a:rPr lang="en-US" sz="2800" dirty="0"/>
              <a:t>more as of Oct. 31, 2019</a:t>
            </a:r>
          </a:p>
        </c:rich>
      </c:tx>
      <c:layout>
        <c:manualLayout>
          <c:xMode val="edge"/>
          <c:yMode val="edge"/>
          <c:x val="0.12016238159675237"/>
          <c:y val="1.1851851851851851E-2"/>
        </c:manualLayout>
      </c:layout>
      <c:overlay val="0"/>
      <c:spPr>
        <a:noFill/>
        <a:ln>
          <a:noFill/>
        </a:ln>
        <a:effectLst/>
      </c:spPr>
      <c:txPr>
        <a:bodyPr rot="0" spcFirstLastPara="1" vertOverflow="ellipsis" vert="horz" wrap="square" anchor="ctr" anchorCtr="1"/>
        <a:lstStyle/>
        <a:p>
          <a:pPr>
            <a:defRPr sz="28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2301535379796062"/>
          <c:y val="0.16053333333333333"/>
          <c:w val="0.8472146867974385"/>
          <c:h val="0.70850883639545048"/>
        </c:manualLayout>
      </c:layout>
      <c:barChart>
        <c:barDir val="col"/>
        <c:grouping val="clustered"/>
        <c:varyColors val="0"/>
        <c:ser>
          <c:idx val="0"/>
          <c:order val="0"/>
          <c:spPr>
            <a:solidFill>
              <a:schemeClr val="accent1"/>
            </a:solidFill>
            <a:ln>
              <a:noFill/>
            </a:ln>
            <a:effectLst/>
          </c:spPr>
          <c:invertIfNegative val="0"/>
          <c:dLbls>
            <c:dLbl>
              <c:idx val="2"/>
              <c:tx>
                <c:rich>
                  <a:bodyPr/>
                  <a:lstStyle/>
                  <a:p>
                    <a:r>
                      <a:rPr lang="en-US" dirty="0"/>
                      <a:t>*</a:t>
                    </a:r>
                    <a:r>
                      <a:rPr lang="en-US" sz="2000" b="0" i="0" u="none" strike="noStrike" baseline="0" dirty="0">
                        <a:effectLst/>
                      </a:rPr>
                      <a:t>177,618 </a:t>
                    </a:r>
                    <a:r>
                      <a:rPr lang="en-US" dirty="0"/>
                      <a:t>,</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CF9F-4EC8-9ADA-C728648982CF}"/>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'total classes 30 or more  chart'!$A$3:$A$5</c:f>
              <c:strCache>
                <c:ptCount val="3"/>
                <c:pt idx="0">
                  <c:v>K-3</c:v>
                </c:pt>
                <c:pt idx="1">
                  <c:v>4th-8th</c:v>
                </c:pt>
                <c:pt idx="2">
                  <c:v>HS (min)</c:v>
                </c:pt>
              </c:strCache>
            </c:strRef>
          </c:cat>
          <c:val>
            <c:numRef>
              <c:f>'total classes 30 or more  chart'!$B$3:$B$5</c:f>
              <c:numCache>
                <c:formatCode>#,##0</c:formatCode>
                <c:ptCount val="3"/>
                <c:pt idx="0">
                  <c:v>35562</c:v>
                </c:pt>
                <c:pt idx="1">
                  <c:v>112250</c:v>
                </c:pt>
                <c:pt idx="2">
                  <c:v>177618</c:v>
                </c:pt>
              </c:numCache>
            </c:numRef>
          </c:val>
          <c:extLst>
            <c:ext xmlns:c16="http://schemas.microsoft.com/office/drawing/2014/chart" uri="{C3380CC4-5D6E-409C-BE32-E72D297353CC}">
              <c16:uniqueId val="{00000000-CF9F-4EC8-9ADA-C728648982CF}"/>
            </c:ext>
          </c:extLst>
        </c:ser>
        <c:dLbls>
          <c:showLegendKey val="0"/>
          <c:showVal val="0"/>
          <c:showCatName val="0"/>
          <c:showSerName val="0"/>
          <c:showPercent val="0"/>
          <c:showBubbleSize val="0"/>
        </c:dLbls>
        <c:gapWidth val="219"/>
        <c:overlap val="-27"/>
        <c:axId val="349472488"/>
        <c:axId val="349472880"/>
      </c:barChart>
      <c:catAx>
        <c:axId val="34947248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en-US"/>
          </a:p>
        </c:txPr>
        <c:crossAx val="349472880"/>
        <c:crosses val="autoZero"/>
        <c:auto val="1"/>
        <c:lblAlgn val="ctr"/>
        <c:lblOffset val="100"/>
        <c:noMultiLvlLbl val="0"/>
      </c:catAx>
      <c:valAx>
        <c:axId val="349472880"/>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4947248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US" sz="2800" dirty="0">
                <a:solidFill>
                  <a:schemeClr val="tx1">
                    <a:lumMod val="85000"/>
                    <a:lumOff val="15000"/>
                  </a:schemeClr>
                </a:solidFill>
                <a:latin typeface="+mj-lt"/>
              </a:rPr>
              <a:t>Class sizes highly uneven across city</a:t>
            </a:r>
          </a:p>
          <a:p>
            <a:pPr>
              <a:defRPr sz="2000"/>
            </a:pPr>
            <a:r>
              <a:rPr lang="en-US" sz="2800" dirty="0">
                <a:solidFill>
                  <a:schemeClr val="tx1">
                    <a:lumMod val="85000"/>
                    <a:lumOff val="15000"/>
                  </a:schemeClr>
                </a:solidFill>
                <a:latin typeface="+mj-lt"/>
              </a:rPr>
              <a:t># 1st-3rd Grade Students in Classes of 30 or More by NYC</a:t>
            </a:r>
            <a:r>
              <a:rPr lang="en-US" sz="2800" baseline="0" dirty="0">
                <a:solidFill>
                  <a:schemeClr val="tx1">
                    <a:lumMod val="85000"/>
                    <a:lumOff val="15000"/>
                  </a:schemeClr>
                </a:solidFill>
                <a:latin typeface="+mj-lt"/>
              </a:rPr>
              <a:t> School District</a:t>
            </a:r>
            <a:endParaRPr lang="en-US" sz="2800" dirty="0">
              <a:solidFill>
                <a:schemeClr val="tx1">
                  <a:lumMod val="85000"/>
                  <a:lumOff val="15000"/>
                </a:schemeClr>
              </a:solidFill>
              <a:latin typeface="+mj-lt"/>
            </a:endParaRPr>
          </a:p>
        </c:rich>
      </c:tx>
      <c:overlay val="0"/>
      <c:spPr>
        <a:noFill/>
        <a:ln>
          <a:noFill/>
        </a:ln>
        <a:effectLst/>
      </c:spPr>
      <c:txPr>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students in large class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Sheet1!$B$2:$B$33</c:f>
              <c:numCache>
                <c:formatCode>General</c:formatCode>
                <c:ptCount val="32"/>
                <c:pt idx="0">
                  <c:v>115</c:v>
                </c:pt>
                <c:pt idx="1">
                  <c:v>1745</c:v>
                </c:pt>
                <c:pt idx="2">
                  <c:v>104</c:v>
                </c:pt>
                <c:pt idx="3">
                  <c:v>337</c:v>
                </c:pt>
                <c:pt idx="4">
                  <c:v>32</c:v>
                </c:pt>
                <c:pt idx="5">
                  <c:v>69</c:v>
                </c:pt>
                <c:pt idx="6">
                  <c:v>52</c:v>
                </c:pt>
                <c:pt idx="7">
                  <c:v>486</c:v>
                </c:pt>
                <c:pt idx="8">
                  <c:v>368</c:v>
                </c:pt>
                <c:pt idx="9">
                  <c:v>980</c:v>
                </c:pt>
                <c:pt idx="10">
                  <c:v>964</c:v>
                </c:pt>
                <c:pt idx="11">
                  <c:v>115</c:v>
                </c:pt>
                <c:pt idx="12">
                  <c:v>528</c:v>
                </c:pt>
                <c:pt idx="13">
                  <c:v>140</c:v>
                </c:pt>
                <c:pt idx="14">
                  <c:v>1159</c:v>
                </c:pt>
                <c:pt idx="15">
                  <c:v>62</c:v>
                </c:pt>
                <c:pt idx="16">
                  <c:v>259</c:v>
                </c:pt>
                <c:pt idx="17">
                  <c:v>337</c:v>
                </c:pt>
                <c:pt idx="18">
                  <c:v>343</c:v>
                </c:pt>
                <c:pt idx="19">
                  <c:v>3267</c:v>
                </c:pt>
                <c:pt idx="20">
                  <c:v>1601</c:v>
                </c:pt>
                <c:pt idx="21">
                  <c:v>2183</c:v>
                </c:pt>
                <c:pt idx="22">
                  <c:v>64</c:v>
                </c:pt>
                <c:pt idx="23">
                  <c:v>3512</c:v>
                </c:pt>
                <c:pt idx="24">
                  <c:v>2144</c:v>
                </c:pt>
                <c:pt idx="25">
                  <c:v>1724</c:v>
                </c:pt>
                <c:pt idx="26">
                  <c:v>1618</c:v>
                </c:pt>
                <c:pt idx="27">
                  <c:v>2088</c:v>
                </c:pt>
                <c:pt idx="28">
                  <c:v>1913</c:v>
                </c:pt>
                <c:pt idx="29">
                  <c:v>1452</c:v>
                </c:pt>
                <c:pt idx="30">
                  <c:v>3794</c:v>
                </c:pt>
                <c:pt idx="31">
                  <c:v>94</c:v>
                </c:pt>
              </c:numCache>
            </c:numRef>
          </c:val>
          <c:extLst>
            <c:ext xmlns:c16="http://schemas.microsoft.com/office/drawing/2014/chart" uri="{C3380CC4-5D6E-409C-BE32-E72D297353CC}">
              <c16:uniqueId val="{00000000-B23A-49B3-9BBD-D1AF7923F42D}"/>
            </c:ext>
          </c:extLst>
        </c:ser>
        <c:dLbls>
          <c:showLegendKey val="0"/>
          <c:showVal val="0"/>
          <c:showCatName val="0"/>
          <c:showSerName val="0"/>
          <c:showPercent val="0"/>
          <c:showBubbleSize val="0"/>
        </c:dLbls>
        <c:gapWidth val="100"/>
        <c:axId val="349470528"/>
        <c:axId val="349474840"/>
      </c:barChart>
      <c:catAx>
        <c:axId val="349470528"/>
        <c:scaling>
          <c:orientation val="minMax"/>
        </c:scaling>
        <c:delete val="0"/>
        <c:axPos val="b"/>
        <c:title>
          <c:tx>
            <c:rich>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2000" dirty="0">
                    <a:solidFill>
                      <a:schemeClr val="tx1">
                        <a:lumMod val="65000"/>
                        <a:lumOff val="35000"/>
                      </a:schemeClr>
                    </a:solidFill>
                  </a:rPr>
                  <a:t>District</a:t>
                </a:r>
                <a:endParaRPr lang="en-US" dirty="0">
                  <a:solidFill>
                    <a:schemeClr val="tx1">
                      <a:lumMod val="65000"/>
                      <a:lumOff val="35000"/>
                    </a:schemeClr>
                  </a:solidFill>
                </a:endParaRPr>
              </a:p>
            </c:rich>
          </c:tx>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349474840"/>
        <c:crosses val="autoZero"/>
        <c:auto val="1"/>
        <c:lblAlgn val="ctr"/>
        <c:lblOffset val="100"/>
        <c:noMultiLvlLbl val="0"/>
      </c:catAx>
      <c:valAx>
        <c:axId val="34947484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349470528"/>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128" b="1" i="0" u="none" strike="noStrike" kern="1200" cap="all" spc="120" normalizeH="0" baseline="0">
                <a:solidFill>
                  <a:schemeClr val="tx1">
                    <a:lumMod val="65000"/>
                    <a:lumOff val="35000"/>
                  </a:schemeClr>
                </a:solidFill>
                <a:latin typeface="+mn-lt"/>
                <a:ea typeface="+mn-ea"/>
                <a:cs typeface="+mn-cs"/>
              </a:defRPr>
            </a:pPr>
            <a:r>
              <a:rPr lang="en-US"/>
              <a:t>Distribution of 4th-8th Grade Students in Classes of 30 or More </a:t>
            </a:r>
          </a:p>
          <a:p>
            <a:pPr algn="ctr">
              <a:defRPr/>
            </a:pPr>
            <a:r>
              <a:rPr lang="en-US"/>
              <a:t>by School district </a:t>
            </a:r>
          </a:p>
        </c:rich>
      </c:tx>
      <c:layout>
        <c:manualLayout>
          <c:xMode val="edge"/>
          <c:yMode val="edge"/>
          <c:x val="0.11515826771653544"/>
          <c:y val="0"/>
        </c:manualLayout>
      </c:layout>
      <c:overlay val="0"/>
      <c:spPr>
        <a:noFill/>
        <a:ln>
          <a:noFill/>
        </a:ln>
        <a:effectLst/>
      </c:spPr>
      <c:txPr>
        <a:bodyPr rot="0" spcFirstLastPara="1" vertOverflow="ellipsis" vert="horz" wrap="square" anchor="ctr" anchorCtr="1"/>
        <a:lstStyle/>
        <a:p>
          <a:pPr algn="ctr">
            <a:defRPr sz="2128"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of students in large class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2000" b="0" i="0" u="none" strike="noStrike" kern="1200" baseline="0">
                    <a:solidFill>
                      <a:schemeClr val="tx1">
                        <a:lumMod val="50000"/>
                        <a:lumOff val="5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numRef>
              <c:f>Sheet1!$A$2:$A$33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Sheet1!$B$2:$B$33</c:f>
              <c:numCache>
                <c:formatCode>General</c:formatCode>
                <c:ptCount val="32"/>
                <c:pt idx="0">
                  <c:v>690</c:v>
                </c:pt>
                <c:pt idx="1">
                  <c:v>5289</c:v>
                </c:pt>
                <c:pt idx="2">
                  <c:v>1324</c:v>
                </c:pt>
                <c:pt idx="3">
                  <c:v>730</c:v>
                </c:pt>
                <c:pt idx="4">
                  <c:v>434</c:v>
                </c:pt>
                <c:pt idx="5">
                  <c:v>1154</c:v>
                </c:pt>
                <c:pt idx="6">
                  <c:v>455</c:v>
                </c:pt>
                <c:pt idx="7">
                  <c:v>1424</c:v>
                </c:pt>
                <c:pt idx="8">
                  <c:v>1266</c:v>
                </c:pt>
                <c:pt idx="9">
                  <c:v>3750</c:v>
                </c:pt>
                <c:pt idx="10">
                  <c:v>3279</c:v>
                </c:pt>
                <c:pt idx="11">
                  <c:v>915</c:v>
                </c:pt>
                <c:pt idx="12">
                  <c:v>984</c:v>
                </c:pt>
                <c:pt idx="13">
                  <c:v>862</c:v>
                </c:pt>
                <c:pt idx="14">
                  <c:v>5678</c:v>
                </c:pt>
                <c:pt idx="15">
                  <c:v>95</c:v>
                </c:pt>
                <c:pt idx="16">
                  <c:v>1382</c:v>
                </c:pt>
                <c:pt idx="17">
                  <c:v>1122</c:v>
                </c:pt>
                <c:pt idx="18">
                  <c:v>1771</c:v>
                </c:pt>
                <c:pt idx="19">
                  <c:v>7378</c:v>
                </c:pt>
                <c:pt idx="20">
                  <c:v>6622</c:v>
                </c:pt>
                <c:pt idx="21">
                  <c:v>2782</c:v>
                </c:pt>
                <c:pt idx="22">
                  <c:v>562</c:v>
                </c:pt>
                <c:pt idx="23">
                  <c:v>8399</c:v>
                </c:pt>
                <c:pt idx="24">
                  <c:v>6169</c:v>
                </c:pt>
                <c:pt idx="25">
                  <c:v>6166</c:v>
                </c:pt>
                <c:pt idx="26">
                  <c:v>6715</c:v>
                </c:pt>
                <c:pt idx="27">
                  <c:v>5797</c:v>
                </c:pt>
                <c:pt idx="28">
                  <c:v>3434</c:v>
                </c:pt>
                <c:pt idx="29">
                  <c:v>4177</c:v>
                </c:pt>
                <c:pt idx="30">
                  <c:v>10686</c:v>
                </c:pt>
                <c:pt idx="31">
                  <c:v>813</c:v>
                </c:pt>
              </c:numCache>
            </c:numRef>
          </c:val>
          <c:extLst>
            <c:ext xmlns:c16="http://schemas.microsoft.com/office/drawing/2014/chart" uri="{C3380CC4-5D6E-409C-BE32-E72D297353CC}">
              <c16:uniqueId val="{00000000-A39E-47B4-8F1B-E72C79DD9471}"/>
            </c:ext>
          </c:extLst>
        </c:ser>
        <c:dLbls>
          <c:dLblPos val="outEnd"/>
          <c:showLegendKey val="0"/>
          <c:showVal val="1"/>
          <c:showCatName val="0"/>
          <c:showSerName val="0"/>
          <c:showPercent val="0"/>
          <c:showBubbleSize val="0"/>
        </c:dLbls>
        <c:gapWidth val="444"/>
        <c:overlap val="-90"/>
        <c:axId val="351028248"/>
        <c:axId val="351028640"/>
      </c:barChart>
      <c:catAx>
        <c:axId val="351028248"/>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US"/>
                  <a:t>District</a:t>
                </a:r>
              </a:p>
            </c:rich>
          </c:tx>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500" b="0" i="0" u="none" strike="noStrike" kern="1200" cap="all" spc="120" normalizeH="0" baseline="0">
                <a:solidFill>
                  <a:schemeClr val="tx1">
                    <a:lumMod val="65000"/>
                    <a:lumOff val="35000"/>
                  </a:schemeClr>
                </a:solidFill>
                <a:latin typeface="+mn-lt"/>
                <a:ea typeface="+mn-ea"/>
                <a:cs typeface="+mn-cs"/>
              </a:defRPr>
            </a:pPr>
            <a:endParaRPr lang="en-US"/>
          </a:p>
        </c:txPr>
        <c:crossAx val="351028640"/>
        <c:crosses val="autoZero"/>
        <c:auto val="1"/>
        <c:lblAlgn val="ctr"/>
        <c:lblOffset val="100"/>
        <c:noMultiLvlLbl val="0"/>
      </c:catAx>
      <c:valAx>
        <c:axId val="351028640"/>
        <c:scaling>
          <c:orientation val="minMax"/>
        </c:scaling>
        <c:delete val="1"/>
        <c:axPos val="l"/>
        <c:numFmt formatCode="General" sourceLinked="1"/>
        <c:majorTickMark val="none"/>
        <c:minorTickMark val="none"/>
        <c:tickLblPos val="nextTo"/>
        <c:crossAx val="35102824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2000" b="0" i="0" u="none" strike="noStrike" kern="1200" spc="0" baseline="0">
                <a:solidFill>
                  <a:schemeClr val="tx1">
                    <a:lumMod val="85000"/>
                    <a:lumOff val="15000"/>
                  </a:schemeClr>
                </a:solidFill>
                <a:latin typeface="+mn-lt"/>
                <a:ea typeface="+mn-ea"/>
                <a:cs typeface="+mn-cs"/>
              </a:defRPr>
            </a:pPr>
            <a:r>
              <a:rPr lang="en-US" sz="2000" baseline="0" dirty="0">
                <a:solidFill>
                  <a:schemeClr val="tx1">
                    <a:lumMod val="85000"/>
                    <a:lumOff val="15000"/>
                  </a:schemeClr>
                </a:solidFill>
              </a:rPr>
              <a:t>Percent of students in overutilized schools by district</a:t>
            </a:r>
          </a:p>
          <a:p>
            <a:pPr algn="ctr">
              <a:defRPr sz="2000">
                <a:solidFill>
                  <a:schemeClr val="tx1">
                    <a:lumMod val="85000"/>
                    <a:lumOff val="15000"/>
                  </a:schemeClr>
                </a:solidFill>
              </a:defRPr>
            </a:pPr>
            <a:r>
              <a:rPr lang="en-US" sz="2000" baseline="0" dirty="0">
                <a:solidFill>
                  <a:schemeClr val="tx1">
                    <a:lumMod val="85000"/>
                    <a:lumOff val="15000"/>
                  </a:schemeClr>
                </a:solidFill>
              </a:rPr>
              <a:t>Source: 2018-2019 “Blue Book”</a:t>
            </a:r>
          </a:p>
        </c:rich>
      </c:tx>
      <c:layout>
        <c:manualLayout>
          <c:xMode val="edge"/>
          <c:yMode val="edge"/>
          <c:x val="0.24261471263160317"/>
          <c:y val="1.1841594891890279E-2"/>
        </c:manualLayout>
      </c:layout>
      <c:overlay val="0"/>
      <c:spPr>
        <a:noFill/>
        <a:ln>
          <a:noFill/>
        </a:ln>
        <a:effectLst/>
      </c:spPr>
      <c:txPr>
        <a:bodyPr rot="0" spcFirstLastPara="1" vertOverflow="ellipsis" vert="horz" wrap="square" anchor="ctr" anchorCtr="1"/>
        <a:lstStyle/>
        <a:p>
          <a:pPr algn="ctr">
            <a:defRPr sz="2000" b="0" i="0" u="none" strike="noStrike" kern="1200" spc="0" baseline="0">
              <a:solidFill>
                <a:schemeClr val="tx1">
                  <a:lumMod val="85000"/>
                  <a:lumOff val="15000"/>
                </a:schemeClr>
              </a:solidFill>
              <a:latin typeface="+mn-lt"/>
              <a:ea typeface="+mn-ea"/>
              <a:cs typeface="+mn-cs"/>
            </a:defRPr>
          </a:pPr>
          <a:endParaRPr lang="en-US"/>
        </a:p>
      </c:txPr>
    </c:title>
    <c:autoTitleDeleted val="0"/>
    <c:plotArea>
      <c:layout/>
      <c:barChart>
        <c:barDir val="col"/>
        <c:grouping val="clustered"/>
        <c:varyColors val="0"/>
        <c:ser>
          <c:idx val="0"/>
          <c:order val="0"/>
          <c:tx>
            <c:strRef>
              <c:f>Summary!$H$1</c:f>
              <c:strCache>
                <c:ptCount val="1"/>
                <c:pt idx="0">
                  <c:v>% of students in overutilized schools</c:v>
                </c:pt>
              </c:strCache>
            </c:strRef>
          </c:tx>
          <c:spPr>
            <a:solidFill>
              <a:schemeClr val="accent1"/>
            </a:solidFill>
            <a:ln>
              <a:noFill/>
            </a:ln>
            <a:effectLst/>
          </c:spPr>
          <c:invertIfNegative val="0"/>
          <c:dLbls>
            <c:dLbl>
              <c:idx val="19"/>
              <c:layout>
                <c:manualLayout>
                  <c:x val="-2.185792349726776E-2"/>
                  <c:y val="6.6373830695391156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854-4A9A-A63E-104968A49EF8}"/>
                </c:ext>
              </c:extLst>
            </c:dLbl>
            <c:spPr>
              <a:noFill/>
              <a:ln>
                <a:noFill/>
              </a:ln>
              <a:effectLst/>
            </c:spPr>
            <c:txPr>
              <a:bodyPr rot="-5400000" spcFirstLastPara="1" vertOverflow="ellipsis" wrap="square" lIns="38100" tIns="19050" rIns="38100" bIns="19050" anchor="ctr" anchorCtr="1">
                <a:spAutoFit/>
              </a:bodyPr>
              <a:lstStyle/>
              <a:p>
                <a:pPr>
                  <a:defRPr sz="1200" b="0" i="0" u="none" strike="noStrike" kern="1200" baseline="0">
                    <a:solidFill>
                      <a:schemeClr val="tx1">
                        <a:lumMod val="85000"/>
                        <a:lumOff val="1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Summary!$A$2:$A$33</c:f>
              <c:numCache>
                <c:formatCode>General</c:formatCode>
                <c:ptCount val="32"/>
                <c:pt idx="0">
                  <c:v>1</c:v>
                </c:pt>
                <c:pt idx="1">
                  <c:v>2</c:v>
                </c:pt>
                <c:pt idx="2">
                  <c:v>3</c:v>
                </c:pt>
                <c:pt idx="3">
                  <c:v>4</c:v>
                </c:pt>
                <c:pt idx="4">
                  <c:v>5</c:v>
                </c:pt>
                <c:pt idx="5">
                  <c:v>6</c:v>
                </c:pt>
                <c:pt idx="6">
                  <c:v>7</c:v>
                </c:pt>
                <c:pt idx="7">
                  <c:v>8</c:v>
                </c:pt>
                <c:pt idx="8">
                  <c:v>9</c:v>
                </c:pt>
                <c:pt idx="9">
                  <c:v>10</c:v>
                </c:pt>
                <c:pt idx="10">
                  <c:v>11</c:v>
                </c:pt>
                <c:pt idx="11">
                  <c:v>12</c:v>
                </c:pt>
                <c:pt idx="12">
                  <c:v>13</c:v>
                </c:pt>
                <c:pt idx="13">
                  <c:v>14</c:v>
                </c:pt>
                <c:pt idx="14">
                  <c:v>15</c:v>
                </c:pt>
                <c:pt idx="15">
                  <c:v>16</c:v>
                </c:pt>
                <c:pt idx="16">
                  <c:v>17</c:v>
                </c:pt>
                <c:pt idx="17">
                  <c:v>18</c:v>
                </c:pt>
                <c:pt idx="18">
                  <c:v>19</c:v>
                </c:pt>
                <c:pt idx="19">
                  <c:v>20</c:v>
                </c:pt>
                <c:pt idx="20">
                  <c:v>21</c:v>
                </c:pt>
                <c:pt idx="21">
                  <c:v>22</c:v>
                </c:pt>
                <c:pt idx="22">
                  <c:v>23</c:v>
                </c:pt>
                <c:pt idx="23">
                  <c:v>24</c:v>
                </c:pt>
                <c:pt idx="24">
                  <c:v>25</c:v>
                </c:pt>
                <c:pt idx="25">
                  <c:v>26</c:v>
                </c:pt>
                <c:pt idx="26">
                  <c:v>27</c:v>
                </c:pt>
                <c:pt idx="27">
                  <c:v>28</c:v>
                </c:pt>
                <c:pt idx="28">
                  <c:v>29</c:v>
                </c:pt>
                <c:pt idx="29">
                  <c:v>30</c:v>
                </c:pt>
                <c:pt idx="30">
                  <c:v>31</c:v>
                </c:pt>
                <c:pt idx="31">
                  <c:v>32</c:v>
                </c:pt>
              </c:numCache>
            </c:numRef>
          </c:cat>
          <c:val>
            <c:numRef>
              <c:f>Summary!$H$2:$H$33</c:f>
              <c:numCache>
                <c:formatCode>0.0%</c:formatCode>
                <c:ptCount val="32"/>
                <c:pt idx="0">
                  <c:v>0.29508993680116674</c:v>
                </c:pt>
                <c:pt idx="1">
                  <c:v>0.44073869053110681</c:v>
                </c:pt>
                <c:pt idx="2">
                  <c:v>0.34880765809648862</c:v>
                </c:pt>
                <c:pt idx="3">
                  <c:v>0.36531365313653136</c:v>
                </c:pt>
                <c:pt idx="4">
                  <c:v>0.25562794297877828</c:v>
                </c:pt>
                <c:pt idx="5">
                  <c:v>0.41466296986500611</c:v>
                </c:pt>
                <c:pt idx="6">
                  <c:v>0.26937137761925994</c:v>
                </c:pt>
                <c:pt idx="7">
                  <c:v>0.31450577663671375</c:v>
                </c:pt>
                <c:pt idx="8">
                  <c:v>0.36759214647072996</c:v>
                </c:pt>
                <c:pt idx="9">
                  <c:v>0.51414265470004727</c:v>
                </c:pt>
                <c:pt idx="10">
                  <c:v>0.5219854401058901</c:v>
                </c:pt>
                <c:pt idx="11">
                  <c:v>0.4393061083232393</c:v>
                </c:pt>
                <c:pt idx="12">
                  <c:v>0.44564516129032256</c:v>
                </c:pt>
                <c:pt idx="13">
                  <c:v>0.21194429822462554</c:v>
                </c:pt>
                <c:pt idx="14">
                  <c:v>0.61355489397897811</c:v>
                </c:pt>
                <c:pt idx="15">
                  <c:v>0.1753191489361702</c:v>
                </c:pt>
                <c:pt idx="16">
                  <c:v>0.34410403701930747</c:v>
                </c:pt>
                <c:pt idx="17">
                  <c:v>0.18537010159651668</c:v>
                </c:pt>
                <c:pt idx="18">
                  <c:v>0.29307877846367686</c:v>
                </c:pt>
                <c:pt idx="19">
                  <c:v>0.9256467503738145</c:v>
                </c:pt>
                <c:pt idx="20">
                  <c:v>0.60477039067854699</c:v>
                </c:pt>
                <c:pt idx="21">
                  <c:v>0.67666209232386343</c:v>
                </c:pt>
                <c:pt idx="22">
                  <c:v>0.16962789138451223</c:v>
                </c:pt>
                <c:pt idx="23">
                  <c:v>0.68857953537861327</c:v>
                </c:pt>
                <c:pt idx="24">
                  <c:v>0.82410558645305887</c:v>
                </c:pt>
                <c:pt idx="25">
                  <c:v>0.75191330256470179</c:v>
                </c:pt>
                <c:pt idx="26">
                  <c:v>0.64263045745114933</c:v>
                </c:pt>
                <c:pt idx="27">
                  <c:v>0.72749240197299592</c:v>
                </c:pt>
                <c:pt idx="28">
                  <c:v>0.37674363152247348</c:v>
                </c:pt>
                <c:pt idx="29">
                  <c:v>0.58271662041319761</c:v>
                </c:pt>
                <c:pt idx="30">
                  <c:v>0.546052522574766</c:v>
                </c:pt>
                <c:pt idx="31">
                  <c:v>7.5835374042183424E-3</c:v>
                </c:pt>
              </c:numCache>
            </c:numRef>
          </c:val>
          <c:extLst>
            <c:ext xmlns:c16="http://schemas.microsoft.com/office/drawing/2014/chart" uri="{C3380CC4-5D6E-409C-BE32-E72D297353CC}">
              <c16:uniqueId val="{00000001-2854-4A9A-A63E-104968A49EF8}"/>
            </c:ext>
          </c:extLst>
        </c:ser>
        <c:dLbls>
          <c:dLblPos val="outEnd"/>
          <c:showLegendKey val="0"/>
          <c:showVal val="1"/>
          <c:showCatName val="0"/>
          <c:showSerName val="0"/>
          <c:showPercent val="0"/>
          <c:showBubbleSize val="0"/>
        </c:dLbls>
        <c:gapWidth val="150"/>
        <c:overlap val="-27"/>
        <c:axId val="1469505808"/>
        <c:axId val="1508312416"/>
      </c:barChart>
      <c:catAx>
        <c:axId val="146950580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85000"/>
                        <a:lumOff val="15000"/>
                      </a:schemeClr>
                    </a:solidFill>
                    <a:latin typeface="+mn-lt"/>
                    <a:ea typeface="+mn-ea"/>
                    <a:cs typeface="+mn-cs"/>
                  </a:defRPr>
                </a:pPr>
                <a:r>
                  <a:rPr lang="en-US">
                    <a:solidFill>
                      <a:schemeClr val="tx1">
                        <a:lumMod val="85000"/>
                        <a:lumOff val="15000"/>
                      </a:schemeClr>
                    </a:solidFill>
                  </a:rPr>
                  <a:t>District</a:t>
                </a: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85000"/>
                      <a:lumOff val="1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85000"/>
                    <a:lumOff val="15000"/>
                  </a:schemeClr>
                </a:solidFill>
                <a:latin typeface="+mn-lt"/>
                <a:ea typeface="+mn-ea"/>
                <a:cs typeface="+mn-cs"/>
              </a:defRPr>
            </a:pPr>
            <a:endParaRPr lang="en-US"/>
          </a:p>
        </c:txPr>
        <c:crossAx val="1508312416"/>
        <c:crosses val="autoZero"/>
        <c:auto val="1"/>
        <c:lblAlgn val="ctr"/>
        <c:lblOffset val="100"/>
        <c:noMultiLvlLbl val="0"/>
      </c:catAx>
      <c:valAx>
        <c:axId val="150831241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85000"/>
                    <a:lumOff val="15000"/>
                  </a:schemeClr>
                </a:solidFill>
                <a:latin typeface="+mn-lt"/>
                <a:ea typeface="+mn-ea"/>
                <a:cs typeface="+mn-cs"/>
              </a:defRPr>
            </a:pPr>
            <a:endParaRPr lang="en-US"/>
          </a:p>
        </c:txPr>
        <c:crossAx val="146950580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3175" cap="flat" cmpd="sng" algn="ctr">
      <a:solidFill>
        <a:schemeClr val="tx1">
          <a:lumMod val="75000"/>
          <a:lumOff val="2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064"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cdr:x>
      <cdr:y>0.96024</cdr:y>
    </cdr:from>
    <cdr:to>
      <cdr:x>0.37699</cdr:x>
      <cdr:y>1</cdr:y>
    </cdr:to>
    <cdr:sp macro="" textlink="">
      <cdr:nvSpPr>
        <cdr:cNvPr id="2" name="TextBox 1">
          <a:extLst xmlns:a="http://schemas.openxmlformats.org/drawingml/2006/main">
            <a:ext uri="{FF2B5EF4-FFF2-40B4-BE49-F238E27FC236}">
              <a16:creationId xmlns:a16="http://schemas.microsoft.com/office/drawing/2014/main" id="{95DC7155-2092-4AA2-9093-2D939A3212FA}"/>
            </a:ext>
          </a:extLst>
        </cdr:cNvPr>
        <cdr:cNvSpPr txBox="1"/>
      </cdr:nvSpPr>
      <cdr:spPr>
        <a:xfrm xmlns:a="http://schemas.openxmlformats.org/drawingml/2006/main">
          <a:off x="0" y="6156102"/>
          <a:ext cx="4262907" cy="25489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dirty="0"/>
            <a:t>data source: NYSED for 2016-2017  </a:t>
          </a:r>
          <a:r>
            <a:rPr lang="en-US" dirty="0">
              <a:solidFill>
                <a:schemeClr val="tx1"/>
              </a:solidFill>
            </a:rPr>
            <a:t>http://www.p12.nysed.gov/irs/pmf/</a:t>
          </a:r>
          <a:r>
            <a:rPr lang="en-US" dirty="0"/>
            <a:t> </a:t>
          </a:r>
        </a:p>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0.37153</cdr:x>
      <cdr:y>0.66667</cdr:y>
    </cdr:from>
    <cdr:to>
      <cdr:x>0.57153</cdr:x>
      <cdr:y>1</cdr:y>
    </cdr:to>
    <cdr:sp macro="" textlink="">
      <cdr:nvSpPr>
        <cdr:cNvPr id="2" name="TextBox 1">
          <a:extLst xmlns:a="http://schemas.openxmlformats.org/drawingml/2006/main">
            <a:ext uri="{FF2B5EF4-FFF2-40B4-BE49-F238E27FC236}">
              <a16:creationId xmlns:a16="http://schemas.microsoft.com/office/drawing/2014/main" id="{B92DFA83-B2FD-4454-8F56-4635EC3A2477}"/>
            </a:ext>
          </a:extLst>
        </cdr:cNvPr>
        <cdr:cNvSpPr txBox="1"/>
      </cdr:nvSpPr>
      <cdr:spPr>
        <a:xfrm xmlns:a="http://schemas.openxmlformats.org/drawingml/2006/main">
          <a:off x="1698625" y="2695575"/>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9C15D7-F890-3447-9DA3-A010D4DF287F}" type="datetimeFigureOut">
              <a:rPr lang="en-US" smtClean="0"/>
              <a:t>12/13/2020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B21ED1-EFE2-4141-B48E-5EBC2DFAC1B0}" type="slidenum">
              <a:rPr lang="en-US" smtClean="0"/>
              <a:t>‹#›</a:t>
            </a:fld>
            <a:endParaRPr lang="en-US"/>
          </a:p>
        </p:txBody>
      </p:sp>
    </p:spTree>
    <p:extLst>
      <p:ext uri="{BB962C8B-B14F-4D97-AF65-F5344CB8AC3E}">
        <p14:creationId xmlns:p14="http://schemas.microsoft.com/office/powerpoint/2010/main" val="16969527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Class Size Matters: https://</a:t>
            </a:r>
            <a:r>
              <a:rPr lang="en-US" dirty="0" err="1"/>
              <a:t>www.classsizematters.org</a:t>
            </a:r>
            <a:r>
              <a:rPr lang="en-US" dirty="0"/>
              <a:t>/</a:t>
            </a:r>
          </a:p>
          <a:p>
            <a:endParaRPr lang="en-US" dirty="0"/>
          </a:p>
          <a:p>
            <a:r>
              <a:rPr lang="en-US" dirty="0"/>
              <a:t>NYC Kids PAC: https://</a:t>
            </a:r>
            <a:r>
              <a:rPr lang="en-US" dirty="0" err="1"/>
              <a:t>nyckidspac.org</a:t>
            </a:r>
            <a:endParaRPr lang="en-US" dirty="0"/>
          </a:p>
        </p:txBody>
      </p:sp>
      <p:sp>
        <p:nvSpPr>
          <p:cNvPr id="4" name="Slide Number Placeholder 3"/>
          <p:cNvSpPr>
            <a:spLocks noGrp="1"/>
          </p:cNvSpPr>
          <p:nvPr>
            <p:ph type="sldNum" sz="quarter" idx="5"/>
          </p:nvPr>
        </p:nvSpPr>
        <p:spPr/>
        <p:txBody>
          <a:bodyPr/>
          <a:lstStyle/>
          <a:p>
            <a:fld id="{6EB21ED1-EFE2-4141-B48E-5EBC2DFAC1B0}" type="slidenum">
              <a:rPr lang="en-US" smtClean="0"/>
              <a:t>2</a:t>
            </a:fld>
            <a:endParaRPr lang="en-US"/>
          </a:p>
        </p:txBody>
      </p:sp>
    </p:spTree>
    <p:extLst>
      <p:ext uri="{BB962C8B-B14F-4D97-AF65-F5344CB8AC3E}">
        <p14:creationId xmlns:p14="http://schemas.microsoft.com/office/powerpoint/2010/main" val="2886144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B21ED1-EFE2-4141-B48E-5EBC2DFAC1B0}" type="slidenum">
              <a:rPr lang="en-US" smtClean="0"/>
              <a:t>15</a:t>
            </a:fld>
            <a:endParaRPr lang="en-US"/>
          </a:p>
        </p:txBody>
      </p:sp>
    </p:spTree>
    <p:extLst>
      <p:ext uri="{BB962C8B-B14F-4D97-AF65-F5344CB8AC3E}">
        <p14:creationId xmlns:p14="http://schemas.microsoft.com/office/powerpoint/2010/main" val="1550204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B21ED1-EFE2-4141-B48E-5EBC2DFAC1B0}" type="slidenum">
              <a:rPr lang="en-US" smtClean="0"/>
              <a:t>17</a:t>
            </a:fld>
            <a:endParaRPr lang="en-US"/>
          </a:p>
        </p:txBody>
      </p:sp>
    </p:spTree>
    <p:extLst>
      <p:ext uri="{BB962C8B-B14F-4D97-AF65-F5344CB8AC3E}">
        <p14:creationId xmlns:p14="http://schemas.microsoft.com/office/powerpoint/2010/main" val="12542461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B21ED1-EFE2-4141-B48E-5EBC2DFAC1B0}" type="slidenum">
              <a:rPr lang="en-US" smtClean="0"/>
              <a:t>22</a:t>
            </a:fld>
            <a:endParaRPr lang="en-US"/>
          </a:p>
        </p:txBody>
      </p:sp>
    </p:spTree>
    <p:extLst>
      <p:ext uri="{BB962C8B-B14F-4D97-AF65-F5344CB8AC3E}">
        <p14:creationId xmlns:p14="http://schemas.microsoft.com/office/powerpoint/2010/main" val="41460111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info on Local Law 167 is available here: https://</a:t>
            </a:r>
            <a:r>
              <a:rPr lang="en-US" dirty="0" err="1"/>
              <a:t>www.classsizematters.org</a:t>
            </a:r>
            <a:r>
              <a:rPr lang="en-US" dirty="0"/>
              <a:t>/local-law-167-168-information-and-memo-to-city-council/</a:t>
            </a:r>
          </a:p>
        </p:txBody>
      </p:sp>
      <p:sp>
        <p:nvSpPr>
          <p:cNvPr id="4" name="Slide Number Placeholder 3"/>
          <p:cNvSpPr>
            <a:spLocks noGrp="1"/>
          </p:cNvSpPr>
          <p:nvPr>
            <p:ph type="sldNum" sz="quarter" idx="5"/>
          </p:nvPr>
        </p:nvSpPr>
        <p:spPr/>
        <p:txBody>
          <a:bodyPr/>
          <a:lstStyle/>
          <a:p>
            <a:fld id="{6EB21ED1-EFE2-4141-B48E-5EBC2DFAC1B0}" type="slidenum">
              <a:rPr lang="en-US" smtClean="0"/>
              <a:t>24</a:t>
            </a:fld>
            <a:endParaRPr lang="en-US"/>
          </a:p>
        </p:txBody>
      </p:sp>
    </p:spTree>
    <p:extLst>
      <p:ext uri="{BB962C8B-B14F-4D97-AF65-F5344CB8AC3E}">
        <p14:creationId xmlns:p14="http://schemas.microsoft.com/office/powerpoint/2010/main" val="31017326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More info on CECs available here: https://</a:t>
            </a:r>
            <a:r>
              <a:rPr lang="en-US" dirty="0" err="1"/>
              <a:t>www.schools.nyc.gov</a:t>
            </a:r>
            <a:r>
              <a:rPr lang="en-US" dirty="0"/>
              <a:t>/get-involved/families/education-councils</a:t>
            </a:r>
          </a:p>
        </p:txBody>
      </p:sp>
      <p:sp>
        <p:nvSpPr>
          <p:cNvPr id="4" name="Slide Number Placeholder 3"/>
          <p:cNvSpPr>
            <a:spLocks noGrp="1"/>
          </p:cNvSpPr>
          <p:nvPr>
            <p:ph type="sldNum" sz="quarter" idx="5"/>
          </p:nvPr>
        </p:nvSpPr>
        <p:spPr/>
        <p:txBody>
          <a:bodyPr/>
          <a:lstStyle/>
          <a:p>
            <a:fld id="{6EB21ED1-EFE2-4141-B48E-5EBC2DFAC1B0}" type="slidenum">
              <a:rPr lang="en-US" smtClean="0"/>
              <a:t>27</a:t>
            </a:fld>
            <a:endParaRPr lang="en-US"/>
          </a:p>
        </p:txBody>
      </p:sp>
    </p:spTree>
    <p:extLst>
      <p:ext uri="{BB962C8B-B14F-4D97-AF65-F5344CB8AC3E}">
        <p14:creationId xmlns:p14="http://schemas.microsoft.com/office/powerpoint/2010/main" val="421048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12/13/2020</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596683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12/13/2020</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314774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12/13/2020</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934911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12/13/2020</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18758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12/13/2020</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4062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12/13/2020</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02671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12/13/2020</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15630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12/13/2020</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058400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12/13/2020</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908304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12/13/2020</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2273271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12/13/2020</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53085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12/13/2020</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371619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5" r:id="rId6"/>
    <p:sldLayoutId id="2147483680" r:id="rId7"/>
    <p:sldLayoutId id="2147483681" r:id="rId8"/>
    <p:sldLayoutId id="2147483682" r:id="rId9"/>
    <p:sldLayoutId id="2147483684" r:id="rId10"/>
    <p:sldLayoutId id="2147483683" r:id="rId11"/>
  </p:sldLayoutIdLst>
  <p:hf sldNum="0" hdr="0" ftr="0" dt="0"/>
  <p:txStyles>
    <p:titleStyle>
      <a:lvl1pPr algn="l" defTabSz="914400" rtl="0" eaLnBrk="1" latinLnBrk="0" hangingPunct="1">
        <a:lnSpc>
          <a:spcPct val="90000"/>
        </a:lnSpc>
        <a:spcBef>
          <a:spcPct val="0"/>
        </a:spcBef>
        <a:buNone/>
        <a:defRPr sz="44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nyckidspac.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legistar.council.nyc.gov/View.ashx?M=F&amp;ID=6714467&amp;GUID=ED9C486B-ACA7-4D5B-8D56-F2EA0A95097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hyperlink" Target="mailto:info@nyckidspac.org" TargetMode="External"/><Relationship Id="rId2" Type="http://schemas.openxmlformats.org/officeDocument/2006/relationships/hyperlink" Target="mailto:info@classsizematters.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656C3D0-1D83-48BC-BC28-B9DB520A5EE5}"/>
              </a:ext>
            </a:extLst>
          </p:cNvPr>
          <p:cNvPicPr>
            <a:picLocks noChangeAspect="1"/>
          </p:cNvPicPr>
          <p:nvPr/>
        </p:nvPicPr>
        <p:blipFill rotWithShape="1">
          <a:blip r:embed="rId2"/>
          <a:srcRect b="15730"/>
          <a:stretch/>
        </p:blipFill>
        <p:spPr>
          <a:xfrm>
            <a:off x="-1" y="10"/>
            <a:ext cx="12191999" cy="6857990"/>
          </a:xfrm>
          <a:prstGeom prst="rect">
            <a:avLst/>
          </a:prstGeom>
        </p:spPr>
      </p:pic>
      <p:sp>
        <p:nvSpPr>
          <p:cNvPr id="9" name="Rectangle 8">
            <a:extLst>
              <a:ext uri="{FF2B5EF4-FFF2-40B4-BE49-F238E27FC236}">
                <a16:creationId xmlns:a16="http://schemas.microsoft.com/office/drawing/2014/main" id="{7319A1DD-F557-4EC6-8A8C-F7617B4CD6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3118982"/>
            <a:ext cx="7537704" cy="2462668"/>
          </a:xfrm>
          <a:prstGeom prst="rect">
            <a:avLst/>
          </a:prstGeom>
          <a:solidFill>
            <a:schemeClr val="bg1">
              <a:alpha val="9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69F9AF3-602A-0345-AB38-D42F7B7445B1}"/>
              </a:ext>
            </a:extLst>
          </p:cNvPr>
          <p:cNvSpPr>
            <a:spLocks noGrp="1"/>
          </p:cNvSpPr>
          <p:nvPr>
            <p:ph type="ctrTitle"/>
          </p:nvPr>
        </p:nvSpPr>
        <p:spPr>
          <a:xfrm>
            <a:off x="735790" y="3331444"/>
            <a:ext cx="11105111" cy="1229306"/>
          </a:xfrm>
        </p:spPr>
        <p:txBody>
          <a:bodyPr>
            <a:normAutofit fontScale="90000"/>
          </a:bodyPr>
          <a:lstStyle/>
          <a:p>
            <a:r>
              <a:rPr lang="en-US" sz="5400" dirty="0">
                <a:solidFill>
                  <a:schemeClr val="tx1"/>
                </a:solidFill>
              </a:rPr>
              <a:t>Class Size Matters /NYC Kids PAC</a:t>
            </a:r>
            <a:br>
              <a:rPr lang="en-US" sz="5400" dirty="0">
                <a:solidFill>
                  <a:schemeClr val="tx1"/>
                </a:solidFill>
              </a:rPr>
            </a:br>
            <a:br>
              <a:rPr lang="en-US" sz="5400" dirty="0">
                <a:solidFill>
                  <a:schemeClr val="tx1"/>
                </a:solidFill>
              </a:rPr>
            </a:br>
            <a:r>
              <a:rPr lang="en-US" sz="5400" dirty="0">
                <a:solidFill>
                  <a:schemeClr val="tx1"/>
                </a:solidFill>
              </a:rPr>
              <a:t>2021 NYC  Council Candidate Briefing</a:t>
            </a:r>
            <a:br>
              <a:rPr lang="en-US" sz="5400" dirty="0">
                <a:solidFill>
                  <a:schemeClr val="tx1"/>
                </a:solidFill>
              </a:rPr>
            </a:br>
            <a:br>
              <a:rPr lang="en-US" sz="5400" dirty="0">
                <a:solidFill>
                  <a:schemeClr val="tx1"/>
                </a:solidFill>
              </a:rPr>
            </a:br>
            <a:r>
              <a:rPr lang="en-US" sz="5400" dirty="0">
                <a:solidFill>
                  <a:schemeClr val="tx1"/>
                </a:solidFill>
              </a:rPr>
              <a:t>December 9, 2020</a:t>
            </a:r>
          </a:p>
        </p:txBody>
      </p:sp>
      <p:cxnSp>
        <p:nvCxnSpPr>
          <p:cNvPr id="11" name="Straight Connector 10">
            <a:extLst>
              <a:ext uri="{FF2B5EF4-FFF2-40B4-BE49-F238E27FC236}">
                <a16:creationId xmlns:a16="http://schemas.microsoft.com/office/drawing/2014/main" id="{D28A9C89-B313-458F-9C85-515930A51A9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72429" y="4641183"/>
            <a:ext cx="6309360" cy="0"/>
          </a:xfrm>
          <a:prstGeom prst="line">
            <a:avLst/>
          </a:prstGeom>
          <a:ln w="12700">
            <a:solidFill>
              <a:schemeClr val="tx1">
                <a:lumMod val="75000"/>
                <a:lumOff val="25000"/>
                <a:alpha val="9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390A367-0330-4E03-9D5F-40308A7975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rgbClr val="262626">
              <a:alpha val="95000"/>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978214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2F436768-E62B-4C85-8FC8-F82DA13B69AD}"/>
              </a:ext>
            </a:extLst>
          </p:cNvPr>
          <p:cNvGraphicFramePr>
            <a:graphicFrameLocks noGrp="1"/>
          </p:cNvGraphicFramePr>
          <p:nvPr>
            <p:ph idx="1"/>
            <p:extLst>
              <p:ext uri="{D42A27DB-BD31-4B8C-83A1-F6EECF244321}">
                <p14:modId xmlns:p14="http://schemas.microsoft.com/office/powerpoint/2010/main" val="3178440880"/>
              </p:ext>
            </p:extLst>
          </p:nvPr>
        </p:nvGraphicFramePr>
        <p:xfrm>
          <a:off x="399245" y="180304"/>
          <a:ext cx="11307651" cy="641099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56413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21F34CEC-A549-43E6-A025-4AC1B8772C17}"/>
              </a:ext>
            </a:extLst>
          </p:cNvPr>
          <p:cNvGraphicFramePr>
            <a:graphicFrameLocks/>
          </p:cNvGraphicFramePr>
          <p:nvPr>
            <p:extLst>
              <p:ext uri="{D42A27DB-BD31-4B8C-83A1-F6EECF244321}">
                <p14:modId xmlns:p14="http://schemas.microsoft.com/office/powerpoint/2010/main" val="2427416673"/>
              </p:ext>
            </p:extLst>
          </p:nvPr>
        </p:nvGraphicFramePr>
        <p:xfrm>
          <a:off x="643467" y="643467"/>
          <a:ext cx="10905066" cy="505022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42248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84DB256-BEBE-4415-97FE-61C7D53B67E2}"/>
              </a:ext>
            </a:extLst>
          </p:cNvPr>
          <p:cNvGraphicFramePr>
            <a:graphicFrameLocks/>
          </p:cNvGraphicFramePr>
          <p:nvPr/>
        </p:nvGraphicFramePr>
        <p:xfrm>
          <a:off x="656823" y="200025"/>
          <a:ext cx="10934163"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90971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D84DB256-BEBE-4415-97FE-61C7D53B67E2}"/>
              </a:ext>
            </a:extLst>
          </p:cNvPr>
          <p:cNvGraphicFramePr>
            <a:graphicFrameLocks/>
          </p:cNvGraphicFramePr>
          <p:nvPr/>
        </p:nvGraphicFramePr>
        <p:xfrm>
          <a:off x="656823" y="200025"/>
          <a:ext cx="10934163" cy="6400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65044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A64254BA-3A8A-46C0-80FC-8D7495C80145}"/>
              </a:ext>
            </a:extLst>
          </p:cNvPr>
          <p:cNvGraphicFramePr>
            <a:graphicFrameLocks/>
          </p:cNvGraphicFramePr>
          <p:nvPr>
            <p:extLst>
              <p:ext uri="{D42A27DB-BD31-4B8C-83A1-F6EECF244321}">
                <p14:modId xmlns:p14="http://schemas.microsoft.com/office/powerpoint/2010/main" val="657795389"/>
              </p:ext>
            </p:extLst>
          </p:nvPr>
        </p:nvGraphicFramePr>
        <p:xfrm>
          <a:off x="489397" y="334852"/>
          <a:ext cx="11011437" cy="6130342"/>
        </p:xfrm>
        <a:graphic>
          <a:graphicData uri="http://schemas.openxmlformats.org/drawingml/2006/chart">
            <c:chart xmlns:c="http://schemas.openxmlformats.org/drawingml/2006/chart" xmlns:r="http://schemas.openxmlformats.org/officeDocument/2006/relationships" r:id="rId2"/>
          </a:graphicData>
        </a:graphic>
      </p:graphicFrame>
      <p:sp>
        <p:nvSpPr>
          <p:cNvPr id="3" name="TextBox 2">
            <a:extLst>
              <a:ext uri="{FF2B5EF4-FFF2-40B4-BE49-F238E27FC236}">
                <a16:creationId xmlns:a16="http://schemas.microsoft.com/office/drawing/2014/main" id="{69B08171-784C-4054-B07C-17A4AEA60197}"/>
              </a:ext>
            </a:extLst>
          </p:cNvPr>
          <p:cNvSpPr txBox="1"/>
          <p:nvPr/>
        </p:nvSpPr>
        <p:spPr>
          <a:xfrm>
            <a:off x="2686050" y="6181725"/>
            <a:ext cx="8134349" cy="646331"/>
          </a:xfrm>
          <a:prstGeom prst="rect">
            <a:avLst/>
          </a:prstGeom>
          <a:noFill/>
        </p:spPr>
        <p:txBody>
          <a:bodyPr wrap="square" rtlCol="0">
            <a:spAutoFit/>
          </a:bodyPr>
          <a:lstStyle/>
          <a:p>
            <a:r>
              <a:rPr lang="en-US" b="1" i="1" dirty="0">
                <a:solidFill>
                  <a:schemeClr val="tx1">
                    <a:lumMod val="85000"/>
                    <a:lumOff val="15000"/>
                  </a:schemeClr>
                </a:solidFill>
              </a:rPr>
              <a:t>*Only HS students in social studies classes included to avoid double counting</a:t>
            </a:r>
          </a:p>
          <a:p>
            <a:pPr algn="ctr"/>
            <a:endParaRPr lang="en-US" dirty="0"/>
          </a:p>
        </p:txBody>
      </p:sp>
    </p:spTree>
    <p:extLst>
      <p:ext uri="{BB962C8B-B14F-4D97-AF65-F5344CB8AC3E}">
        <p14:creationId xmlns:p14="http://schemas.microsoft.com/office/powerpoint/2010/main" val="3514189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713163892"/>
              </p:ext>
            </p:extLst>
          </p:nvPr>
        </p:nvGraphicFramePr>
        <p:xfrm>
          <a:off x="381000" y="457200"/>
          <a:ext cx="11430000" cy="5943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142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156581858"/>
              </p:ext>
            </p:extLst>
          </p:nvPr>
        </p:nvGraphicFramePr>
        <p:xfrm>
          <a:off x="289367" y="457200"/>
          <a:ext cx="11430000" cy="5943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596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7B08D-3390-5645-932B-96FD7758DA0A}"/>
              </a:ext>
            </a:extLst>
          </p:cNvPr>
          <p:cNvSpPr>
            <a:spLocks noGrp="1"/>
          </p:cNvSpPr>
          <p:nvPr>
            <p:ph type="title"/>
          </p:nvPr>
        </p:nvSpPr>
        <p:spPr>
          <a:xfrm>
            <a:off x="1097280" y="286603"/>
            <a:ext cx="10061786" cy="1450757"/>
          </a:xfrm>
        </p:spPr>
        <p:txBody>
          <a:bodyPr>
            <a:normAutofit fontScale="90000"/>
          </a:bodyPr>
          <a:lstStyle/>
          <a:p>
            <a:r>
              <a:rPr lang="en-US" dirty="0">
                <a:solidFill>
                  <a:schemeClr val="tx1"/>
                </a:solidFill>
              </a:rPr>
              <a:t>City Council has less control over DOE &amp; schools than other agencies/social services</a:t>
            </a:r>
          </a:p>
        </p:txBody>
      </p:sp>
      <p:sp>
        <p:nvSpPr>
          <p:cNvPr id="3" name="Content Placeholder 2">
            <a:extLst>
              <a:ext uri="{FF2B5EF4-FFF2-40B4-BE49-F238E27FC236}">
                <a16:creationId xmlns:a16="http://schemas.microsoft.com/office/drawing/2014/main" id="{225191B3-A008-5940-8897-9B01B291CFF0}"/>
              </a:ext>
            </a:extLst>
          </p:cNvPr>
          <p:cNvSpPr>
            <a:spLocks noGrp="1"/>
          </p:cNvSpPr>
          <p:nvPr>
            <p:ph idx="1"/>
          </p:nvPr>
        </p:nvSpPr>
        <p:spPr>
          <a:xfrm>
            <a:off x="1097279" y="1737360"/>
            <a:ext cx="10061787" cy="4207932"/>
          </a:xfrm>
        </p:spPr>
        <p:txBody>
          <a:bodyPr>
            <a:noAutofit/>
          </a:bodyPr>
          <a:lstStyle/>
          <a:p>
            <a:pPr>
              <a:buFont typeface="Courier New" panose="02070309020205020404" pitchFamily="49" charset="0"/>
              <a:buChar char="o"/>
            </a:pPr>
            <a:r>
              <a:rPr lang="en-US" sz="2200" dirty="0">
                <a:solidFill>
                  <a:schemeClr val="tx1"/>
                </a:solidFill>
              </a:rPr>
              <a:t>Mayor makes education policy with very little input from City Council because of mayoral control which he gets from the state </a:t>
            </a:r>
          </a:p>
          <a:p>
            <a:pPr lvl="0">
              <a:buFont typeface="Courier New" panose="02070309020205020404" pitchFamily="49" charset="0"/>
              <a:buChar char="o"/>
            </a:pPr>
            <a:r>
              <a:rPr lang="en-US" sz="2200" dirty="0">
                <a:solidFill>
                  <a:schemeClr val="tx1"/>
                </a:solidFill>
              </a:rPr>
              <a:t>DOE is unlike any other city agency because Council can’t make laws about policies and specific programs</a:t>
            </a:r>
          </a:p>
          <a:p>
            <a:pPr lvl="0">
              <a:buFont typeface="Courier New" panose="02070309020205020404" pitchFamily="49" charset="0"/>
              <a:buChar char="o"/>
            </a:pPr>
            <a:r>
              <a:rPr lang="en-US" sz="2200" dirty="0">
                <a:solidFill>
                  <a:schemeClr val="tx1"/>
                </a:solidFill>
              </a:rPr>
              <a:t>Council does have input in three major areas help determine school options:</a:t>
            </a:r>
          </a:p>
          <a:p>
            <a:pPr marL="658368" lvl="1" indent="-457200">
              <a:buFont typeface="+mj-lt"/>
              <a:buAutoNum type="arabicPeriod"/>
            </a:pPr>
            <a:r>
              <a:rPr lang="en-US" sz="2200" dirty="0">
                <a:solidFill>
                  <a:schemeClr val="tx1"/>
                </a:solidFill>
              </a:rPr>
              <a:t>To approve the annual operating budget and the capital budget for schools</a:t>
            </a:r>
          </a:p>
          <a:p>
            <a:pPr marL="658368" lvl="1" indent="-457200">
              <a:buFont typeface="+mj-lt"/>
              <a:buAutoNum type="arabicPeriod"/>
            </a:pPr>
            <a:r>
              <a:rPr lang="en-US" sz="2200" dirty="0">
                <a:solidFill>
                  <a:schemeClr val="tx1"/>
                </a:solidFill>
              </a:rPr>
              <a:t>Hearings and Oversight and</a:t>
            </a:r>
          </a:p>
          <a:p>
            <a:pPr marL="658368" lvl="1" indent="-457200">
              <a:buFont typeface="+mj-lt"/>
              <a:buAutoNum type="arabicPeriod"/>
            </a:pPr>
            <a:r>
              <a:rPr lang="en-US" sz="2200" dirty="0">
                <a:solidFill>
                  <a:schemeClr val="tx1"/>
                </a:solidFill>
              </a:rPr>
              <a:t>Reporting bills &amp; resolutions</a:t>
            </a:r>
          </a:p>
        </p:txBody>
      </p:sp>
    </p:spTree>
    <p:extLst>
      <p:ext uri="{BB962C8B-B14F-4D97-AF65-F5344CB8AC3E}">
        <p14:creationId xmlns:p14="http://schemas.microsoft.com/office/powerpoint/2010/main" val="2732470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4EEBB4-9349-D54C-AFB1-B3514BC4B42F}"/>
              </a:ext>
            </a:extLst>
          </p:cNvPr>
          <p:cNvSpPr>
            <a:spLocks noGrp="1"/>
          </p:cNvSpPr>
          <p:nvPr>
            <p:ph type="title"/>
          </p:nvPr>
        </p:nvSpPr>
        <p:spPr>
          <a:xfrm>
            <a:off x="1097279" y="286603"/>
            <a:ext cx="10654454" cy="1450757"/>
          </a:xfrm>
        </p:spPr>
        <p:txBody>
          <a:bodyPr/>
          <a:lstStyle/>
          <a:p>
            <a:r>
              <a:rPr lang="en-US" dirty="0">
                <a:solidFill>
                  <a:schemeClr val="tx1"/>
                </a:solidFill>
              </a:rPr>
              <a:t>Council approves  DOE Operating Budget</a:t>
            </a:r>
          </a:p>
        </p:txBody>
      </p:sp>
      <p:sp>
        <p:nvSpPr>
          <p:cNvPr id="3" name="Content Placeholder 2">
            <a:extLst>
              <a:ext uri="{FF2B5EF4-FFF2-40B4-BE49-F238E27FC236}">
                <a16:creationId xmlns:a16="http://schemas.microsoft.com/office/drawing/2014/main" id="{63DFAF00-835B-804C-8BEA-E814C4D84585}"/>
              </a:ext>
            </a:extLst>
          </p:cNvPr>
          <p:cNvSpPr>
            <a:spLocks noGrp="1"/>
          </p:cNvSpPr>
          <p:nvPr>
            <p:ph idx="1"/>
          </p:nvPr>
        </p:nvSpPr>
        <p:spPr>
          <a:xfrm>
            <a:off x="879676" y="2129742"/>
            <a:ext cx="10150997" cy="4203326"/>
          </a:xfrm>
        </p:spPr>
        <p:txBody>
          <a:bodyPr>
            <a:noAutofit/>
          </a:bodyPr>
          <a:lstStyle/>
          <a:p>
            <a:pPr>
              <a:buFont typeface="Courier New" panose="02070309020205020404" pitchFamily="49" charset="0"/>
              <a:buChar char="o"/>
            </a:pPr>
            <a:r>
              <a:rPr lang="en-US" sz="2200" dirty="0">
                <a:solidFill>
                  <a:schemeClr val="tx1"/>
                </a:solidFill>
              </a:rPr>
              <a:t>Council annually negotiates an operating/expense budget for every agency</a:t>
            </a:r>
          </a:p>
          <a:p>
            <a:pPr lvl="1">
              <a:buFont typeface="Courier New" panose="02070309020205020404" pitchFamily="49" charset="0"/>
              <a:buChar char="o"/>
            </a:pPr>
            <a:r>
              <a:rPr lang="en-US" sz="2200" dirty="0">
                <a:solidFill>
                  <a:schemeClr val="tx1"/>
                </a:solidFill>
              </a:rPr>
              <a:t>Can’t directly control exactly how funds are spent within DOE, but can negotiate MOUs or terms &amp; conditions for certain programs </a:t>
            </a:r>
          </a:p>
          <a:p>
            <a:pPr lvl="1">
              <a:buFont typeface="Courier New" panose="02070309020205020404" pitchFamily="49" charset="0"/>
              <a:buChar char="o"/>
            </a:pPr>
            <a:r>
              <a:rPr lang="en-US" sz="2200" dirty="0">
                <a:solidFill>
                  <a:schemeClr val="tx1"/>
                </a:solidFill>
              </a:rPr>
              <a:t>Examples: added $100M to Fair Student Funding in 2018, and restored funding for school counselors in 2020</a:t>
            </a:r>
          </a:p>
          <a:p>
            <a:pPr>
              <a:buFont typeface="Courier New" panose="02070309020205020404" pitchFamily="49" charset="0"/>
              <a:buChar char="o"/>
            </a:pPr>
            <a:r>
              <a:rPr lang="en-US" sz="2200" dirty="0">
                <a:solidFill>
                  <a:schemeClr val="tx1"/>
                </a:solidFill>
              </a:rPr>
              <a:t>Example: more than 20 </a:t>
            </a:r>
            <a:r>
              <a:rPr lang="en-US" sz="2200" dirty="0" err="1">
                <a:solidFill>
                  <a:schemeClr val="tx1"/>
                </a:solidFill>
              </a:rPr>
              <a:t>yrs</a:t>
            </a:r>
            <a:r>
              <a:rPr lang="en-US" sz="2200" dirty="0">
                <a:solidFill>
                  <a:schemeClr val="tx1"/>
                </a:solidFill>
              </a:rPr>
              <a:t> ago, Council allocated specific funding stream to cap class sizes at 28 in K-3 grades</a:t>
            </a:r>
          </a:p>
          <a:p>
            <a:pPr>
              <a:buFont typeface="Courier New" panose="02070309020205020404" pitchFamily="49" charset="0"/>
              <a:buChar char="o"/>
            </a:pPr>
            <a:r>
              <a:rPr lang="en-US" sz="2200" dirty="0">
                <a:solidFill>
                  <a:schemeClr val="tx1"/>
                </a:solidFill>
              </a:rPr>
              <a:t>Last year, before COVID–19 hit, Class Size Matters , Kids PAC &amp; other groups pushed for $100M to be allocated specifically for class size reduction </a:t>
            </a:r>
          </a:p>
          <a:p>
            <a:r>
              <a:rPr lang="en-US" sz="2200" dirty="0">
                <a:solidFill>
                  <a:schemeClr val="tx1"/>
                </a:solidFill>
              </a:rPr>
              <a:t> Council held standing–room–only hearings in February 2020</a:t>
            </a:r>
          </a:p>
        </p:txBody>
      </p:sp>
    </p:spTree>
    <p:extLst>
      <p:ext uri="{BB962C8B-B14F-4D97-AF65-F5344CB8AC3E}">
        <p14:creationId xmlns:p14="http://schemas.microsoft.com/office/powerpoint/2010/main" val="13508930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3AF08-AC98-6940-AE64-B48693DA6A3F}"/>
              </a:ext>
            </a:extLst>
          </p:cNvPr>
          <p:cNvSpPr>
            <a:spLocks noGrp="1"/>
          </p:cNvSpPr>
          <p:nvPr>
            <p:ph type="title" idx="4294967295"/>
          </p:nvPr>
        </p:nvSpPr>
        <p:spPr>
          <a:xfrm>
            <a:off x="2133600" y="287338"/>
            <a:ext cx="9880922" cy="701674"/>
          </a:xfrm>
        </p:spPr>
        <p:txBody>
          <a:bodyPr>
            <a:normAutofit/>
          </a:bodyPr>
          <a:lstStyle/>
          <a:p>
            <a:r>
              <a:rPr lang="en-US" sz="3200" dirty="0">
                <a:solidFill>
                  <a:schemeClr val="tx1"/>
                </a:solidFill>
              </a:rPr>
              <a:t>Five-year school capital plan </a:t>
            </a:r>
          </a:p>
        </p:txBody>
      </p:sp>
      <p:sp>
        <p:nvSpPr>
          <p:cNvPr id="3" name="Content Placeholder 2">
            <a:extLst>
              <a:ext uri="{FF2B5EF4-FFF2-40B4-BE49-F238E27FC236}">
                <a16:creationId xmlns:a16="http://schemas.microsoft.com/office/drawing/2014/main" id="{748C030A-6BB8-5D40-93AD-2F0C39EA76E4}"/>
              </a:ext>
            </a:extLst>
          </p:cNvPr>
          <p:cNvSpPr>
            <a:spLocks noGrp="1"/>
          </p:cNvSpPr>
          <p:nvPr>
            <p:ph idx="4294967295"/>
          </p:nvPr>
        </p:nvSpPr>
        <p:spPr>
          <a:xfrm>
            <a:off x="1192193" y="989012"/>
            <a:ext cx="10999808" cy="4879977"/>
          </a:xfrm>
        </p:spPr>
        <p:txBody>
          <a:bodyPr>
            <a:noAutofit/>
          </a:bodyPr>
          <a:lstStyle/>
          <a:p>
            <a:pPr marL="15875" indent="-15875"/>
            <a:r>
              <a:rPr lang="en-US" sz="2200" dirty="0">
                <a:solidFill>
                  <a:schemeClr val="tx1"/>
                </a:solidFill>
              </a:rPr>
              <a:t>City Council annually approves updates to the five-year capital budget for school repair, construction &amp; modernization, financed via 30 </a:t>
            </a:r>
            <a:r>
              <a:rPr lang="en-US" sz="2200" dirty="0" err="1">
                <a:solidFill>
                  <a:schemeClr val="tx1"/>
                </a:solidFill>
              </a:rPr>
              <a:t>yr</a:t>
            </a:r>
            <a:r>
              <a:rPr lang="en-US" sz="2200" dirty="0">
                <a:solidFill>
                  <a:schemeClr val="tx1"/>
                </a:solidFill>
              </a:rPr>
              <a:t> bonds</a:t>
            </a:r>
          </a:p>
          <a:p>
            <a:pPr lvl="1"/>
            <a:r>
              <a:rPr lang="en-US" sz="2200" dirty="0">
                <a:solidFill>
                  <a:schemeClr val="tx1"/>
                </a:solidFill>
              </a:rPr>
              <a:t>Capital budget has increased in recent years, with $9B for school capacity projects, $6.4B for improvements and $3.6B for mandated projects.</a:t>
            </a:r>
          </a:p>
          <a:p>
            <a:pPr lvl="1"/>
            <a:r>
              <a:rPr lang="en-US" sz="2200" dirty="0">
                <a:solidFill>
                  <a:schemeClr val="tx1"/>
                </a:solidFill>
              </a:rPr>
              <a:t>State reimburses city for about 50% of payments on bonds </a:t>
            </a:r>
          </a:p>
          <a:p>
            <a:pPr lvl="1"/>
            <a:r>
              <a:rPr lang="en-US" sz="2200" dirty="0">
                <a:solidFill>
                  <a:schemeClr val="tx1"/>
                </a:solidFill>
              </a:rPr>
              <a:t>DOE claims current capital plan will eliminate overcrowding, but refuses to explain how they estimate needs for new seats</a:t>
            </a:r>
          </a:p>
          <a:p>
            <a:pPr lvl="1"/>
            <a:r>
              <a:rPr lang="en-US" sz="2200" dirty="0">
                <a:solidFill>
                  <a:schemeClr val="tx1"/>
                </a:solidFill>
              </a:rPr>
              <a:t>Over 500K students still attend overcrowded schools, based on DOE data</a:t>
            </a:r>
          </a:p>
          <a:p>
            <a:pPr lvl="1"/>
            <a:r>
              <a:rPr lang="en-US" sz="2200" dirty="0">
                <a:solidFill>
                  <a:schemeClr val="tx1"/>
                </a:solidFill>
              </a:rPr>
              <a:t>Average elementary school over 100% capacity, and MS/HS more overcrowded in recent years</a:t>
            </a:r>
          </a:p>
          <a:p>
            <a:pPr lvl="1"/>
            <a:r>
              <a:rPr lang="en-US" sz="2200" dirty="0">
                <a:solidFill>
                  <a:schemeClr val="tx1"/>
                </a:solidFill>
              </a:rPr>
              <a:t>School capacity formula aligned to large class sizes &amp; NYC has largest class sizes in the state </a:t>
            </a:r>
          </a:p>
        </p:txBody>
      </p:sp>
    </p:spTree>
    <p:extLst>
      <p:ext uri="{BB962C8B-B14F-4D97-AF65-F5344CB8AC3E}">
        <p14:creationId xmlns:p14="http://schemas.microsoft.com/office/powerpoint/2010/main" val="2903613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4DF84-A03A-E345-8993-45F716BF2578}"/>
              </a:ext>
            </a:extLst>
          </p:cNvPr>
          <p:cNvSpPr>
            <a:spLocks noGrp="1"/>
          </p:cNvSpPr>
          <p:nvPr>
            <p:ph type="title"/>
          </p:nvPr>
        </p:nvSpPr>
        <p:spPr/>
        <p:txBody>
          <a:bodyPr/>
          <a:lstStyle/>
          <a:p>
            <a:r>
              <a:rPr lang="en-US" dirty="0">
                <a:solidFill>
                  <a:schemeClr val="tx1"/>
                </a:solidFill>
              </a:rPr>
              <a:t>Introduction – Who We Are</a:t>
            </a:r>
          </a:p>
        </p:txBody>
      </p:sp>
      <p:sp>
        <p:nvSpPr>
          <p:cNvPr id="3" name="Content Placeholder 2">
            <a:extLst>
              <a:ext uri="{FF2B5EF4-FFF2-40B4-BE49-F238E27FC236}">
                <a16:creationId xmlns:a16="http://schemas.microsoft.com/office/drawing/2014/main" id="{431E60CC-309A-5640-8A6A-6BEE86CD0721}"/>
              </a:ext>
            </a:extLst>
          </p:cNvPr>
          <p:cNvSpPr>
            <a:spLocks noGrp="1"/>
          </p:cNvSpPr>
          <p:nvPr>
            <p:ph idx="1"/>
          </p:nvPr>
        </p:nvSpPr>
        <p:spPr>
          <a:xfrm>
            <a:off x="3569444" y="1947530"/>
            <a:ext cx="8393316" cy="4155344"/>
          </a:xfrm>
        </p:spPr>
        <p:txBody>
          <a:bodyPr>
            <a:noAutofit/>
          </a:bodyPr>
          <a:lstStyle/>
          <a:p>
            <a:pPr marL="233363" lvl="1" indent="-184150"/>
            <a:r>
              <a:rPr lang="en-US" sz="2000" dirty="0">
                <a:solidFill>
                  <a:schemeClr val="tx1"/>
                </a:solidFill>
              </a:rPr>
              <a:t>Only parent-led PAC focused on NYC public schools</a:t>
            </a:r>
          </a:p>
          <a:p>
            <a:pPr marL="233363" lvl="1" indent="-184150"/>
            <a:r>
              <a:rPr lang="en-US" sz="2000" dirty="0">
                <a:solidFill>
                  <a:schemeClr val="tx1"/>
                </a:solidFill>
              </a:rPr>
              <a:t>Supports candidates for office who have demonstrated a commitment to improving NYC’s public schools</a:t>
            </a:r>
          </a:p>
          <a:p>
            <a:pPr marL="233363" lvl="1" indent="-184150"/>
            <a:r>
              <a:rPr lang="en-US" sz="2000" dirty="0">
                <a:solidFill>
                  <a:schemeClr val="tx1"/>
                </a:solidFill>
              </a:rPr>
              <a:t>Produces annual Mayoral report card and issue candidate surveys</a:t>
            </a:r>
          </a:p>
          <a:p>
            <a:pPr marL="233363" lvl="1" indent="-184150"/>
            <a:r>
              <a:rPr lang="en-US" sz="2000" dirty="0">
                <a:solidFill>
                  <a:schemeClr val="tx1"/>
                </a:solidFill>
              </a:rPr>
              <a:t>Co-sponsors annual Parent Action Conference with CSM</a:t>
            </a:r>
          </a:p>
          <a:p>
            <a:pPr marL="49213" lvl="1" indent="0">
              <a:buNone/>
            </a:pPr>
            <a:endParaRPr lang="en-US" sz="1000" dirty="0">
              <a:solidFill>
                <a:schemeClr val="tx1"/>
              </a:solidFill>
            </a:endParaRPr>
          </a:p>
          <a:p>
            <a:pPr marL="233363" lvl="1" indent="-184150"/>
            <a:r>
              <a:rPr lang="en-US" sz="2000" dirty="0">
                <a:solidFill>
                  <a:schemeClr val="tx1"/>
                </a:solidFill>
              </a:rPr>
              <a:t>Non-profit org advocating for smaller classes in public schools, with focus on NYC </a:t>
            </a:r>
          </a:p>
          <a:p>
            <a:pPr marL="233363" lvl="1" indent="-184150"/>
            <a:r>
              <a:rPr lang="en-US" sz="2000" dirty="0">
                <a:solidFill>
                  <a:schemeClr val="tx1"/>
                </a:solidFill>
              </a:rPr>
              <a:t>Class size reduction is a proven reform shown to improve outcomes for all students, especially disadvantaged kids &amp; students of color</a:t>
            </a:r>
          </a:p>
          <a:p>
            <a:pPr marL="233363" lvl="1" indent="-184150"/>
            <a:r>
              <a:rPr lang="en-US" sz="2000" dirty="0">
                <a:solidFill>
                  <a:schemeClr val="tx1"/>
                </a:solidFill>
              </a:rPr>
              <a:t>Also advocates for greater parent involvement in decision-making and stronger student privacy protections</a:t>
            </a:r>
          </a:p>
          <a:p>
            <a:pPr marL="233363" lvl="1" indent="-184150"/>
            <a:endParaRPr lang="en-US" sz="2000" dirty="0">
              <a:solidFill>
                <a:schemeClr val="tx1"/>
              </a:solidFill>
            </a:endParaRPr>
          </a:p>
        </p:txBody>
      </p:sp>
      <p:pic>
        <p:nvPicPr>
          <p:cNvPr id="5" name="Picture 4" descr="Logo&#10;&#10;Description automatically generated">
            <a:hlinkClick r:id="rId3"/>
            <a:extLst>
              <a:ext uri="{FF2B5EF4-FFF2-40B4-BE49-F238E27FC236}">
                <a16:creationId xmlns:a16="http://schemas.microsoft.com/office/drawing/2014/main" id="{666F42F1-8184-174E-AC33-87F85889FF16}"/>
              </a:ext>
            </a:extLst>
          </p:cNvPr>
          <p:cNvPicPr>
            <a:picLocks noChangeAspect="1"/>
          </p:cNvPicPr>
          <p:nvPr/>
        </p:nvPicPr>
        <p:blipFill>
          <a:blip r:embed="rId4"/>
          <a:stretch>
            <a:fillRect/>
          </a:stretch>
        </p:blipFill>
        <p:spPr>
          <a:xfrm>
            <a:off x="103280" y="2314014"/>
            <a:ext cx="3235215" cy="948266"/>
          </a:xfrm>
          <a:prstGeom prst="rect">
            <a:avLst/>
          </a:prstGeom>
        </p:spPr>
      </p:pic>
      <p:pic>
        <p:nvPicPr>
          <p:cNvPr id="7" name="Picture 6">
            <a:extLst>
              <a:ext uri="{FF2B5EF4-FFF2-40B4-BE49-F238E27FC236}">
                <a16:creationId xmlns:a16="http://schemas.microsoft.com/office/drawing/2014/main" id="{70DAC07D-071C-4243-B898-169585114AA1}"/>
              </a:ext>
              <a:ext uri="{C183D7F6-B498-43B3-948B-1728B52AA6E4}">
                <adec:decorative xmlns:adec="http://schemas.microsoft.com/office/drawing/2017/decorative" val="0"/>
              </a:ext>
            </a:extLst>
          </p:cNvPr>
          <p:cNvPicPr>
            <a:picLocks noChangeAspect="1"/>
          </p:cNvPicPr>
          <p:nvPr/>
        </p:nvPicPr>
        <p:blipFill>
          <a:blip r:embed="rId5"/>
          <a:stretch>
            <a:fillRect/>
          </a:stretch>
        </p:blipFill>
        <p:spPr>
          <a:xfrm>
            <a:off x="460185" y="4172374"/>
            <a:ext cx="2521407" cy="1926590"/>
          </a:xfrm>
          <a:prstGeom prst="rect">
            <a:avLst/>
          </a:prstGeom>
        </p:spPr>
      </p:pic>
    </p:spTree>
    <p:extLst>
      <p:ext uri="{BB962C8B-B14F-4D97-AF65-F5344CB8AC3E}">
        <p14:creationId xmlns:p14="http://schemas.microsoft.com/office/powerpoint/2010/main" val="16139342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CCE414F-DFAF-498C-8A8B-DCB7A19E7273}"/>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01478" y="578735"/>
            <a:ext cx="8644305" cy="5028720"/>
          </a:xfrm>
          <a:prstGeom prst="rect">
            <a:avLst/>
          </a:prstGeom>
          <a:noFill/>
          <a:ln w="6350">
            <a:solidFill>
              <a:schemeClr val="tx1">
                <a:lumMod val="85000"/>
                <a:lumOff val="15000"/>
              </a:schemeClr>
            </a:solidFill>
          </a:ln>
        </p:spPr>
      </p:pic>
      <p:sp>
        <p:nvSpPr>
          <p:cNvPr id="5" name="TextBox 4">
            <a:extLst>
              <a:ext uri="{FF2B5EF4-FFF2-40B4-BE49-F238E27FC236}">
                <a16:creationId xmlns:a16="http://schemas.microsoft.com/office/drawing/2014/main" id="{A9A28CB3-58F0-411F-98AC-CFC861707BF3}"/>
              </a:ext>
            </a:extLst>
          </p:cNvPr>
          <p:cNvSpPr txBox="1"/>
          <p:nvPr/>
        </p:nvSpPr>
        <p:spPr>
          <a:xfrm>
            <a:off x="4375230" y="5764192"/>
            <a:ext cx="4938369" cy="369332"/>
          </a:xfrm>
          <a:prstGeom prst="rect">
            <a:avLst/>
          </a:prstGeom>
          <a:noFill/>
        </p:spPr>
        <p:txBody>
          <a:bodyPr wrap="square" rtlCol="0">
            <a:spAutoFit/>
          </a:bodyPr>
          <a:lstStyle/>
          <a:p>
            <a:r>
              <a:rPr lang="en-US" dirty="0"/>
              <a:t>Source: 2018-2019 “Blue Book”</a:t>
            </a:r>
          </a:p>
        </p:txBody>
      </p:sp>
    </p:spTree>
    <p:extLst>
      <p:ext uri="{BB962C8B-B14F-4D97-AF65-F5344CB8AC3E}">
        <p14:creationId xmlns:p14="http://schemas.microsoft.com/office/powerpoint/2010/main" val="29998891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a:extLst>
              <a:ext uri="{FF2B5EF4-FFF2-40B4-BE49-F238E27FC236}">
                <a16:creationId xmlns:a16="http://schemas.microsoft.com/office/drawing/2014/main" id="{82300D6C-8AE3-4A36-8488-9E5C0BC52DA5}"/>
              </a:ext>
            </a:extLst>
          </p:cNvPr>
          <p:cNvGraphicFramePr/>
          <p:nvPr>
            <p:extLst>
              <p:ext uri="{D42A27DB-BD31-4B8C-83A1-F6EECF244321}">
                <p14:modId xmlns:p14="http://schemas.microsoft.com/office/powerpoint/2010/main" val="1937080436"/>
              </p:ext>
            </p:extLst>
          </p:nvPr>
        </p:nvGraphicFramePr>
        <p:xfrm>
          <a:off x="7640" y="0"/>
          <a:ext cx="12184360" cy="643494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076976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7E11C-D413-284F-B7B5-F57878A0EF66}"/>
              </a:ext>
            </a:extLst>
          </p:cNvPr>
          <p:cNvSpPr>
            <a:spLocks noGrp="1"/>
          </p:cNvSpPr>
          <p:nvPr>
            <p:ph type="title"/>
          </p:nvPr>
        </p:nvSpPr>
        <p:spPr>
          <a:xfrm>
            <a:off x="1097279" y="286603"/>
            <a:ext cx="10705253" cy="1450757"/>
          </a:xfrm>
        </p:spPr>
        <p:txBody>
          <a:bodyPr/>
          <a:lstStyle/>
          <a:p>
            <a:r>
              <a:rPr lang="en-US" dirty="0">
                <a:solidFill>
                  <a:schemeClr val="tx1"/>
                </a:solidFill>
              </a:rPr>
              <a:t>City Council Influence – Revenue Options </a:t>
            </a:r>
          </a:p>
        </p:txBody>
      </p:sp>
      <p:sp>
        <p:nvSpPr>
          <p:cNvPr id="3" name="Content Placeholder 2">
            <a:extLst>
              <a:ext uri="{FF2B5EF4-FFF2-40B4-BE49-F238E27FC236}">
                <a16:creationId xmlns:a16="http://schemas.microsoft.com/office/drawing/2014/main" id="{E4AB47EA-3EDF-B443-932F-E3F2D22872C9}"/>
              </a:ext>
            </a:extLst>
          </p:cNvPr>
          <p:cNvSpPr>
            <a:spLocks noGrp="1"/>
          </p:cNvSpPr>
          <p:nvPr>
            <p:ph idx="1"/>
          </p:nvPr>
        </p:nvSpPr>
        <p:spPr>
          <a:xfrm>
            <a:off x="1097279" y="1737360"/>
            <a:ext cx="10058400" cy="4544907"/>
          </a:xfrm>
        </p:spPr>
        <p:txBody>
          <a:bodyPr>
            <a:noAutofit/>
          </a:bodyPr>
          <a:lstStyle/>
          <a:p>
            <a:r>
              <a:rPr lang="en-US" sz="2200" dirty="0">
                <a:solidFill>
                  <a:schemeClr val="tx1"/>
                </a:solidFill>
              </a:rPr>
              <a:t>NYC &amp; NYS  is headed to revenue shortfalls of many billions of dollars as a result of pandemic</a:t>
            </a:r>
          </a:p>
          <a:p>
            <a:r>
              <a:rPr lang="en-US" sz="2200" dirty="0">
                <a:solidFill>
                  <a:schemeClr val="tx1"/>
                </a:solidFill>
              </a:rPr>
              <a:t>State government must approve any increases in city sales tax or income tax  while city only controls increases in property tax  rates and  some fines/fees</a:t>
            </a:r>
          </a:p>
          <a:p>
            <a:r>
              <a:rPr lang="en-US" sz="2200" dirty="0">
                <a:solidFill>
                  <a:schemeClr val="tx1"/>
                </a:solidFill>
              </a:rPr>
              <a:t>State Legislature and Governor have been reluctant to approve tax increases though many bills  to raise taxes on super wealthy &amp; luxury goods (yachts, private planes, 2</a:t>
            </a:r>
            <a:r>
              <a:rPr lang="en-US" sz="2200" baseline="30000" dirty="0">
                <a:solidFill>
                  <a:schemeClr val="tx1"/>
                </a:solidFill>
              </a:rPr>
              <a:t>nd</a:t>
            </a:r>
            <a:r>
              <a:rPr lang="en-US" sz="2200" dirty="0">
                <a:solidFill>
                  <a:schemeClr val="tx1"/>
                </a:solidFill>
              </a:rPr>
              <a:t> home pied-a-terre costing $5M or more, etc.) </a:t>
            </a:r>
          </a:p>
          <a:p>
            <a:r>
              <a:rPr lang="en-US" sz="2200" dirty="0">
                <a:solidFill>
                  <a:schemeClr val="tx1"/>
                </a:solidFill>
              </a:rPr>
              <a:t>Council can push for State to approve revenue increases via resolutions and lobbying the legislature</a:t>
            </a:r>
          </a:p>
        </p:txBody>
      </p:sp>
    </p:spTree>
    <p:extLst>
      <p:ext uri="{BB962C8B-B14F-4D97-AF65-F5344CB8AC3E}">
        <p14:creationId xmlns:p14="http://schemas.microsoft.com/office/powerpoint/2010/main" val="17950903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A9C33-C742-4045-99D3-6717DDD8D82B}"/>
              </a:ext>
            </a:extLst>
          </p:cNvPr>
          <p:cNvSpPr>
            <a:spLocks noGrp="1"/>
          </p:cNvSpPr>
          <p:nvPr>
            <p:ph type="title"/>
          </p:nvPr>
        </p:nvSpPr>
        <p:spPr/>
        <p:txBody>
          <a:bodyPr/>
          <a:lstStyle/>
          <a:p>
            <a:r>
              <a:rPr lang="en-US" dirty="0"/>
              <a:t>Council hearings &amp; subpoena power</a:t>
            </a:r>
          </a:p>
        </p:txBody>
      </p:sp>
      <p:sp>
        <p:nvSpPr>
          <p:cNvPr id="3" name="Content Placeholder 2">
            <a:extLst>
              <a:ext uri="{FF2B5EF4-FFF2-40B4-BE49-F238E27FC236}">
                <a16:creationId xmlns:a16="http://schemas.microsoft.com/office/drawing/2014/main" id="{5F501FF5-8063-4FE1-9B54-7C57D3BBD907}"/>
              </a:ext>
            </a:extLst>
          </p:cNvPr>
          <p:cNvSpPr>
            <a:spLocks noGrp="1"/>
          </p:cNvSpPr>
          <p:nvPr>
            <p:ph idx="1"/>
          </p:nvPr>
        </p:nvSpPr>
        <p:spPr/>
        <p:txBody>
          <a:bodyPr/>
          <a:lstStyle/>
          <a:p>
            <a:r>
              <a:rPr lang="en-US" dirty="0"/>
              <a:t>Among Council’s  most important abilities is to hold hearings on critical issues , to demand answers from DOE and hear from constituents and stakeholder groups.</a:t>
            </a:r>
          </a:p>
          <a:p>
            <a:endParaRPr lang="en-US" dirty="0"/>
          </a:p>
          <a:p>
            <a:r>
              <a:rPr lang="en-US" dirty="0"/>
              <a:t>Yet often DOE doesn’t supply the answers during testimony even when provided questions in advance.</a:t>
            </a:r>
          </a:p>
          <a:p>
            <a:endParaRPr lang="en-US" dirty="0"/>
          </a:p>
          <a:p>
            <a:r>
              <a:rPr lang="en-US" dirty="0"/>
              <a:t>Council also has subpoena power, which it rarely uses. </a:t>
            </a:r>
          </a:p>
        </p:txBody>
      </p:sp>
    </p:spTree>
    <p:extLst>
      <p:ext uri="{BB962C8B-B14F-4D97-AF65-F5344CB8AC3E}">
        <p14:creationId xmlns:p14="http://schemas.microsoft.com/office/powerpoint/2010/main" val="4230011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9856F-1322-5048-A6E1-692D2076966D}"/>
              </a:ext>
            </a:extLst>
          </p:cNvPr>
          <p:cNvSpPr>
            <a:spLocks noGrp="1"/>
          </p:cNvSpPr>
          <p:nvPr>
            <p:ph type="title"/>
          </p:nvPr>
        </p:nvSpPr>
        <p:spPr>
          <a:xfrm>
            <a:off x="1097279" y="286603"/>
            <a:ext cx="10214187" cy="1450757"/>
          </a:xfrm>
        </p:spPr>
        <p:txBody>
          <a:bodyPr/>
          <a:lstStyle/>
          <a:p>
            <a:r>
              <a:rPr lang="en-US" dirty="0">
                <a:solidFill>
                  <a:schemeClr val="tx1"/>
                </a:solidFill>
              </a:rPr>
              <a:t>City Council can pass Reporting Bills</a:t>
            </a:r>
          </a:p>
        </p:txBody>
      </p:sp>
      <p:sp>
        <p:nvSpPr>
          <p:cNvPr id="3" name="Content Placeholder 2">
            <a:extLst>
              <a:ext uri="{FF2B5EF4-FFF2-40B4-BE49-F238E27FC236}">
                <a16:creationId xmlns:a16="http://schemas.microsoft.com/office/drawing/2014/main" id="{7FFEF4B8-D146-6741-812F-4989986E76DB}"/>
              </a:ext>
            </a:extLst>
          </p:cNvPr>
          <p:cNvSpPr>
            <a:spLocks noGrp="1"/>
          </p:cNvSpPr>
          <p:nvPr>
            <p:ph idx="1"/>
          </p:nvPr>
        </p:nvSpPr>
        <p:spPr>
          <a:xfrm>
            <a:off x="1097280" y="2108201"/>
            <a:ext cx="10214186" cy="3760891"/>
          </a:xfrm>
        </p:spPr>
        <p:txBody>
          <a:bodyPr>
            <a:normAutofit fontScale="70000" lnSpcReduction="20000"/>
          </a:bodyPr>
          <a:lstStyle/>
          <a:p>
            <a:r>
              <a:rPr lang="en-US" sz="2200" dirty="0">
                <a:solidFill>
                  <a:schemeClr val="tx1"/>
                </a:solidFill>
              </a:rPr>
              <a:t>City Council can mandate DOE reporting on class size, spending,  disciplinary rates, segregation etc.   Yet quite often  DOE misses the deadlines on these reports or fails in other ways  to comply with the law </a:t>
            </a:r>
          </a:p>
          <a:p>
            <a:r>
              <a:rPr lang="en-US" sz="2200" dirty="0">
                <a:solidFill>
                  <a:schemeClr val="tx1"/>
                </a:solidFill>
              </a:rPr>
              <a:t>For example:</a:t>
            </a:r>
          </a:p>
          <a:p>
            <a:pPr lvl="1"/>
            <a:r>
              <a:rPr lang="en-US" sz="2200" b="1" u="sng" dirty="0">
                <a:solidFill>
                  <a:schemeClr val="tx1"/>
                </a:solidFill>
              </a:rPr>
              <a:t>Local Law 125 of 2015 </a:t>
            </a:r>
            <a:r>
              <a:rPr lang="en-US" sz="2200" dirty="0">
                <a:solidFill>
                  <a:schemeClr val="tx1"/>
                </a:solidFill>
              </a:rPr>
              <a:t>requires annual class size reporting  due each year by Nov. 15. and Feb. 15, but this year,  DOE  says will delay any class size reporting until  Dec. 31 &amp; won’t provide disaggregated data  by learning modality until Feb. 15.</a:t>
            </a:r>
          </a:p>
          <a:p>
            <a:pPr lvl="1"/>
            <a:endParaRPr lang="en-US" sz="2200" b="1" u="sng" dirty="0">
              <a:solidFill>
                <a:schemeClr val="tx1"/>
              </a:solidFill>
              <a:hlinkClick r:id="rId3">
                <a:extLst>
                  <a:ext uri="{A12FA001-AC4F-418D-AE19-62706E023703}">
                    <ahyp:hlinkClr xmlns:ahyp="http://schemas.microsoft.com/office/drawing/2018/hyperlinkcolor" val="tx"/>
                  </a:ext>
                </a:extLst>
              </a:hlinkClick>
            </a:endParaRPr>
          </a:p>
          <a:p>
            <a:pPr lvl="1"/>
            <a:r>
              <a:rPr lang="en-US" sz="2200" b="1" u="sng" dirty="0">
                <a:solidFill>
                  <a:schemeClr val="tx1"/>
                </a:solidFill>
                <a:hlinkClick r:id="rId3">
                  <a:extLst>
                    <a:ext uri="{A12FA001-AC4F-418D-AE19-62706E023703}">
                      <ahyp:hlinkClr xmlns:ahyp="http://schemas.microsoft.com/office/drawing/2018/hyperlinkcolor" val="tx"/>
                    </a:ext>
                  </a:extLst>
                </a:hlinkClick>
              </a:rPr>
              <a:t>Local Law 167</a:t>
            </a:r>
            <a:r>
              <a:rPr lang="en-US" sz="2200" b="1" u="sng" dirty="0">
                <a:solidFill>
                  <a:schemeClr val="tx1"/>
                </a:solidFill>
              </a:rPr>
              <a:t>  of 2019 </a:t>
            </a:r>
            <a:r>
              <a:rPr lang="en-US" sz="2200" dirty="0">
                <a:solidFill>
                  <a:schemeClr val="tx1"/>
                </a:solidFill>
              </a:rPr>
              <a:t>requires  DOE to make methodology and data sources clear as to  how they estimate need for new seats to eliminate overcrowding, disaggregated by sub–district and grade, but DOE  hasn’t yet complied fully with the law.</a:t>
            </a:r>
          </a:p>
          <a:p>
            <a:pPr lvl="1"/>
            <a:endParaRPr lang="en-US" sz="2200" dirty="0">
              <a:solidFill>
                <a:schemeClr val="tx1"/>
              </a:solidFill>
            </a:endParaRPr>
          </a:p>
          <a:p>
            <a:pPr lvl="1"/>
            <a:r>
              <a:rPr lang="en-US" sz="2200" b="1" u="sng" dirty="0">
                <a:solidFill>
                  <a:schemeClr val="tx1"/>
                </a:solidFill>
              </a:rPr>
              <a:t>Local Law 17 of 2019  </a:t>
            </a:r>
            <a:r>
              <a:rPr lang="en-US" sz="2200" dirty="0">
                <a:solidFill>
                  <a:schemeClr val="tx1"/>
                </a:solidFill>
              </a:rPr>
              <a:t>created a Fair Student Funding Taskforce to give recommendations on how FSF formula should be revised  in a report by Sept. 30, 2019  but  still hasn’t released this report.</a:t>
            </a:r>
          </a:p>
          <a:p>
            <a:pPr marL="201168" lvl="1" indent="0">
              <a:buNone/>
            </a:pPr>
            <a:endParaRPr lang="en-US" sz="2200" dirty="0">
              <a:solidFill>
                <a:schemeClr val="tx1"/>
              </a:solidFill>
            </a:endParaRPr>
          </a:p>
        </p:txBody>
      </p:sp>
    </p:spTree>
    <p:extLst>
      <p:ext uri="{BB962C8B-B14F-4D97-AF65-F5344CB8AC3E}">
        <p14:creationId xmlns:p14="http://schemas.microsoft.com/office/powerpoint/2010/main" val="1580314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A755C-5355-5B4B-BFF8-454DCCA7707B}"/>
              </a:ext>
            </a:extLst>
          </p:cNvPr>
          <p:cNvSpPr>
            <a:spLocks noGrp="1"/>
          </p:cNvSpPr>
          <p:nvPr>
            <p:ph type="title"/>
          </p:nvPr>
        </p:nvSpPr>
        <p:spPr/>
        <p:txBody>
          <a:bodyPr/>
          <a:lstStyle/>
          <a:p>
            <a:r>
              <a:rPr lang="en-US" dirty="0">
                <a:solidFill>
                  <a:schemeClr val="tx1"/>
                </a:solidFill>
              </a:rPr>
              <a:t>Charter schools and contracts</a:t>
            </a:r>
          </a:p>
        </p:txBody>
      </p:sp>
      <p:sp>
        <p:nvSpPr>
          <p:cNvPr id="3" name="Content Placeholder 2">
            <a:extLst>
              <a:ext uri="{FF2B5EF4-FFF2-40B4-BE49-F238E27FC236}">
                <a16:creationId xmlns:a16="http://schemas.microsoft.com/office/drawing/2014/main" id="{2882AA7E-06F9-E440-ABA7-60152163FF78}"/>
              </a:ext>
            </a:extLst>
          </p:cNvPr>
          <p:cNvSpPr>
            <a:spLocks noGrp="1"/>
          </p:cNvSpPr>
          <p:nvPr>
            <p:ph idx="1"/>
          </p:nvPr>
        </p:nvSpPr>
        <p:spPr/>
        <p:txBody>
          <a:bodyPr>
            <a:normAutofit/>
          </a:bodyPr>
          <a:lstStyle/>
          <a:p>
            <a:pPr>
              <a:buFont typeface="Courier New" panose="02070309020205020404" pitchFamily="49" charset="0"/>
              <a:buChar char="o"/>
            </a:pPr>
            <a:r>
              <a:rPr lang="en-US" sz="2200" dirty="0">
                <a:solidFill>
                  <a:schemeClr val="tx1"/>
                </a:solidFill>
              </a:rPr>
              <a:t>Every year, more is spent on charter schools, this year costing DOE more than $2.4B per year with expanding enrollment; amount spent determined by state law.</a:t>
            </a:r>
          </a:p>
          <a:p>
            <a:pPr>
              <a:buFont typeface="Courier New" panose="02070309020205020404" pitchFamily="49" charset="0"/>
              <a:buChar char="o"/>
            </a:pPr>
            <a:r>
              <a:rPr lang="en-US" sz="2200" dirty="0">
                <a:solidFill>
                  <a:schemeClr val="tx1"/>
                </a:solidFill>
              </a:rPr>
              <a:t>DOE also increasing spending each year on contracts with companies to provide </a:t>
            </a:r>
            <a:r>
              <a:rPr lang="en-US" sz="2200" dirty="0" err="1">
                <a:solidFill>
                  <a:schemeClr val="tx1"/>
                </a:solidFill>
              </a:rPr>
              <a:t>preK</a:t>
            </a:r>
            <a:r>
              <a:rPr lang="en-US" sz="2200" dirty="0">
                <a:solidFill>
                  <a:schemeClr val="tx1"/>
                </a:solidFill>
              </a:rPr>
              <a:t>, busing, food services, online instruction,  assessment &amp; more</a:t>
            </a:r>
          </a:p>
          <a:p>
            <a:pPr>
              <a:buFont typeface="Courier New" panose="02070309020205020404" pitchFamily="49" charset="0"/>
              <a:buChar char="o"/>
            </a:pPr>
            <a:r>
              <a:rPr lang="en-US" sz="2200" dirty="0">
                <a:solidFill>
                  <a:schemeClr val="tx1"/>
                </a:solidFill>
              </a:rPr>
              <a:t>Council has exerted little oversight on DOE, which could hold hearings and demand more detailed reporting by law</a:t>
            </a:r>
          </a:p>
        </p:txBody>
      </p:sp>
    </p:spTree>
    <p:extLst>
      <p:ext uri="{BB962C8B-B14F-4D97-AF65-F5344CB8AC3E}">
        <p14:creationId xmlns:p14="http://schemas.microsoft.com/office/powerpoint/2010/main" val="13642426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DB4D7-37AE-4E2A-B7DD-1E25877984E8}"/>
              </a:ext>
            </a:extLst>
          </p:cNvPr>
          <p:cNvSpPr>
            <a:spLocks noGrp="1"/>
          </p:cNvSpPr>
          <p:nvPr>
            <p:ph type="title"/>
          </p:nvPr>
        </p:nvSpPr>
        <p:spPr/>
        <p:txBody>
          <a:bodyPr/>
          <a:lstStyle/>
          <a:p>
            <a:r>
              <a:rPr lang="en-US" dirty="0"/>
              <a:t>Charter school facility spending</a:t>
            </a:r>
          </a:p>
        </p:txBody>
      </p:sp>
      <p:sp>
        <p:nvSpPr>
          <p:cNvPr id="3" name="Content Placeholder 2">
            <a:extLst>
              <a:ext uri="{FF2B5EF4-FFF2-40B4-BE49-F238E27FC236}">
                <a16:creationId xmlns:a16="http://schemas.microsoft.com/office/drawing/2014/main" id="{B0866757-0445-4F79-821A-6282DBB2D6B8}"/>
              </a:ext>
            </a:extLst>
          </p:cNvPr>
          <p:cNvSpPr>
            <a:spLocks noGrp="1"/>
          </p:cNvSpPr>
          <p:nvPr>
            <p:ph idx="1"/>
          </p:nvPr>
        </p:nvSpPr>
        <p:spPr/>
        <p:txBody>
          <a:bodyPr>
            <a:normAutofit fontScale="92500" lnSpcReduction="20000"/>
          </a:bodyPr>
          <a:lstStyle/>
          <a:p>
            <a:r>
              <a:rPr lang="en-US" dirty="0"/>
              <a:t>Class Size Matters released a report last year , showing that DOE  spent more than $100M in FY 2019 on leasing space directly  for charters or subsidizing their rent – as required by state law.</a:t>
            </a:r>
          </a:p>
          <a:p>
            <a:r>
              <a:rPr lang="en-US" dirty="0"/>
              <a:t>At same time, appeared to overpay these rent subsidies by $21 M dollars.</a:t>
            </a:r>
          </a:p>
          <a:p>
            <a:r>
              <a:rPr lang="en-US" dirty="0"/>
              <a:t>Also spent about $10 M  dollars subsidizing  rent for charters that owned their own buildings.</a:t>
            </a:r>
          </a:p>
          <a:p>
            <a:pPr marL="0" indent="0">
              <a:buNone/>
            </a:pPr>
            <a:r>
              <a:rPr lang="en-US" dirty="0"/>
              <a:t> By law,   public schools co-located with charters are supposed to receive matching funds for facility enhancements but were shorted by  about $131 M between  FY 2014 and FY 2019. </a:t>
            </a:r>
          </a:p>
          <a:p>
            <a:pPr marL="0" indent="0">
              <a:buNone/>
            </a:pPr>
            <a:r>
              <a:rPr lang="en-US" dirty="0"/>
              <a:t>We are putting out a  report soon with updated figures  and more information directly from DOE’s response to the NYC Comptroller on these overpayments &amp; shortfalls.</a:t>
            </a:r>
          </a:p>
          <a:p>
            <a:pPr marL="0" indent="0">
              <a:buNone/>
            </a:pPr>
            <a:endParaRPr lang="en-US" dirty="0"/>
          </a:p>
        </p:txBody>
      </p:sp>
    </p:spTree>
    <p:extLst>
      <p:ext uri="{BB962C8B-B14F-4D97-AF65-F5344CB8AC3E}">
        <p14:creationId xmlns:p14="http://schemas.microsoft.com/office/powerpoint/2010/main" val="12368154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A803E5-5C8D-2841-A4B0-843A08930D1B}"/>
              </a:ext>
            </a:extLst>
          </p:cNvPr>
          <p:cNvSpPr>
            <a:spLocks noGrp="1"/>
          </p:cNvSpPr>
          <p:nvPr>
            <p:ph type="title" idx="4294967295"/>
          </p:nvPr>
        </p:nvSpPr>
        <p:spPr>
          <a:xfrm>
            <a:off x="2366682" y="287338"/>
            <a:ext cx="9825318" cy="829795"/>
          </a:xfrm>
        </p:spPr>
        <p:txBody>
          <a:bodyPr/>
          <a:lstStyle/>
          <a:p>
            <a:r>
              <a:rPr lang="en-US" dirty="0">
                <a:solidFill>
                  <a:schemeClr val="tx1"/>
                </a:solidFill>
              </a:rPr>
              <a:t>Testing</a:t>
            </a:r>
          </a:p>
        </p:txBody>
      </p:sp>
      <p:sp>
        <p:nvSpPr>
          <p:cNvPr id="3" name="Content Placeholder 2">
            <a:extLst>
              <a:ext uri="{FF2B5EF4-FFF2-40B4-BE49-F238E27FC236}">
                <a16:creationId xmlns:a16="http://schemas.microsoft.com/office/drawing/2014/main" id="{31961B87-E1F1-3F4E-8980-A0C48255618F}"/>
              </a:ext>
            </a:extLst>
          </p:cNvPr>
          <p:cNvSpPr>
            <a:spLocks noGrp="1"/>
          </p:cNvSpPr>
          <p:nvPr>
            <p:ph idx="4294967295"/>
          </p:nvPr>
        </p:nvSpPr>
        <p:spPr>
          <a:xfrm>
            <a:off x="609599" y="1117133"/>
            <a:ext cx="10548395" cy="4623734"/>
          </a:xfrm>
        </p:spPr>
        <p:txBody>
          <a:bodyPr>
            <a:noAutofit/>
          </a:bodyPr>
          <a:lstStyle/>
          <a:p>
            <a:r>
              <a:rPr lang="en-US" sz="2200" dirty="0">
                <a:solidFill>
                  <a:schemeClr val="tx1"/>
                </a:solidFill>
              </a:rPr>
              <a:t>All public schools must administer state tests in grades 3-8 &amp; once in HS as required by feds </a:t>
            </a:r>
          </a:p>
          <a:p>
            <a:r>
              <a:rPr lang="en-US" sz="2200" dirty="0">
                <a:solidFill>
                  <a:schemeClr val="tx1"/>
                </a:solidFill>
              </a:rPr>
              <a:t>In NYS, additional graduation exit exams called Regents are  required</a:t>
            </a:r>
          </a:p>
          <a:p>
            <a:r>
              <a:rPr lang="en-US" sz="2200" dirty="0">
                <a:solidFill>
                  <a:schemeClr val="tx1"/>
                </a:solidFill>
              </a:rPr>
              <a:t>Last year because of COVID, the state received a federal waiver from administering the state tests; this year uncertain.</a:t>
            </a:r>
          </a:p>
          <a:p>
            <a:r>
              <a:rPr lang="en-US" sz="2200" dirty="0">
                <a:solidFill>
                  <a:schemeClr val="tx1"/>
                </a:solidFill>
              </a:rPr>
              <a:t>About 20% of eligible parents statewide opt out of the 3-8 grade state tests, w/ a smaller percent in NYC, b/c these tests, 3 days for ELA &amp; 3 days for math, are considered onerous &amp; unfair</a:t>
            </a:r>
          </a:p>
          <a:p>
            <a:r>
              <a:rPr lang="en-US" sz="2200" dirty="0">
                <a:solidFill>
                  <a:schemeClr val="tx1"/>
                </a:solidFill>
              </a:rPr>
              <a:t>In 2015, Council passed a resolution urging DOE to inform parents they have the right to opt out of 3-8 grade tests &amp;  include this info in the DOE Parent Bill of Rights, but this never happened. </a:t>
            </a:r>
          </a:p>
          <a:p>
            <a:endParaRPr lang="en-US" sz="2200" dirty="0">
              <a:solidFill>
                <a:schemeClr val="tx1"/>
              </a:solidFill>
            </a:endParaRPr>
          </a:p>
        </p:txBody>
      </p:sp>
    </p:spTree>
    <p:extLst>
      <p:ext uri="{BB962C8B-B14F-4D97-AF65-F5344CB8AC3E}">
        <p14:creationId xmlns:p14="http://schemas.microsoft.com/office/powerpoint/2010/main" val="21166881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003149-91CA-4772-A8D4-2A29E0E2EE66}"/>
              </a:ext>
            </a:extLst>
          </p:cNvPr>
          <p:cNvSpPr>
            <a:spLocks noGrp="1"/>
          </p:cNvSpPr>
          <p:nvPr>
            <p:ph type="title"/>
          </p:nvPr>
        </p:nvSpPr>
        <p:spPr/>
        <p:txBody>
          <a:bodyPr/>
          <a:lstStyle/>
          <a:p>
            <a:r>
              <a:rPr lang="en-US" sz="4400" dirty="0">
                <a:solidFill>
                  <a:schemeClr val="tx1"/>
                </a:solidFill>
              </a:rPr>
              <a:t>City Council discretionary funding</a:t>
            </a:r>
            <a:endParaRPr lang="en-US" dirty="0"/>
          </a:p>
        </p:txBody>
      </p:sp>
      <p:sp>
        <p:nvSpPr>
          <p:cNvPr id="3" name="Content Placeholder 2">
            <a:extLst>
              <a:ext uri="{FF2B5EF4-FFF2-40B4-BE49-F238E27FC236}">
                <a16:creationId xmlns:a16="http://schemas.microsoft.com/office/drawing/2014/main" id="{04F4E915-0D3F-4458-8F0F-69D0335FBFE5}"/>
              </a:ext>
            </a:extLst>
          </p:cNvPr>
          <p:cNvSpPr>
            <a:spLocks noGrp="1"/>
          </p:cNvSpPr>
          <p:nvPr>
            <p:ph idx="1"/>
          </p:nvPr>
        </p:nvSpPr>
        <p:spPr/>
        <p:txBody>
          <a:bodyPr/>
          <a:lstStyle/>
          <a:p>
            <a:r>
              <a:rPr lang="en-US" dirty="0"/>
              <a:t>Each year, Councilmembers receive funding to  provide to non-profit groups that are doing important work in the form of reimbursable, discretionary contracts.</a:t>
            </a:r>
          </a:p>
          <a:p>
            <a:r>
              <a:rPr lang="en-US" dirty="0"/>
              <a:t>Members can also provide funding out of these allocations to schools in their districts to support special programs or services.</a:t>
            </a:r>
          </a:p>
          <a:p>
            <a:r>
              <a:rPr lang="en-US" dirty="0"/>
              <a:t>Members also  have funds in the capital budget called Reso A funds they can donate to  schools for certain projects, including repairs, equipment or facility upgrades.</a:t>
            </a:r>
          </a:p>
          <a:p>
            <a:r>
              <a:rPr lang="en-US" dirty="0"/>
              <a:t>Many community/advocacy groups like Class Size Matters depend on discretionary grants  for a major part of their funding  </a:t>
            </a:r>
          </a:p>
        </p:txBody>
      </p:sp>
    </p:spTree>
    <p:extLst>
      <p:ext uri="{BB962C8B-B14F-4D97-AF65-F5344CB8AC3E}">
        <p14:creationId xmlns:p14="http://schemas.microsoft.com/office/powerpoint/2010/main" val="176474023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18374-45E2-844C-9A8B-36C1190463BF}"/>
              </a:ext>
            </a:extLst>
          </p:cNvPr>
          <p:cNvSpPr>
            <a:spLocks noGrp="1"/>
          </p:cNvSpPr>
          <p:nvPr>
            <p:ph type="title"/>
          </p:nvPr>
        </p:nvSpPr>
        <p:spPr/>
        <p:txBody>
          <a:bodyPr/>
          <a:lstStyle/>
          <a:p>
            <a:r>
              <a:rPr lang="en-US" dirty="0"/>
              <a:t>Mayoral control</a:t>
            </a:r>
          </a:p>
        </p:txBody>
      </p:sp>
      <p:sp>
        <p:nvSpPr>
          <p:cNvPr id="3" name="Content Placeholder 2">
            <a:extLst>
              <a:ext uri="{FF2B5EF4-FFF2-40B4-BE49-F238E27FC236}">
                <a16:creationId xmlns:a16="http://schemas.microsoft.com/office/drawing/2014/main" id="{86AF2A9A-1568-B840-BE07-A2B25815388D}"/>
              </a:ext>
            </a:extLst>
          </p:cNvPr>
          <p:cNvSpPr>
            <a:spLocks noGrp="1"/>
          </p:cNvSpPr>
          <p:nvPr>
            <p:ph idx="1"/>
          </p:nvPr>
        </p:nvSpPr>
        <p:spPr/>
        <p:txBody>
          <a:bodyPr>
            <a:normAutofit fontScale="85000" lnSpcReduction="20000"/>
          </a:bodyPr>
          <a:lstStyle/>
          <a:p>
            <a:r>
              <a:rPr lang="en-US" dirty="0"/>
              <a:t>NYS Assembly is holding  hearings on mayoral control on Dec. 17 amid increased dissatisfaction w/how the Mayor has handled school shutdowns during the pandemic. </a:t>
            </a:r>
          </a:p>
          <a:p>
            <a:r>
              <a:rPr lang="en-US" dirty="0"/>
              <a:t>Current system lapses in 2022, and though Council has no direct say as to whether Mayoral control will be renewed in an  unchanged form or altered, they have opportunity to influence the Legislature through lobbying and resolutions.</a:t>
            </a:r>
          </a:p>
          <a:p>
            <a:r>
              <a:rPr lang="en-US" dirty="0"/>
              <a:t>Council under Speaker Chris Quinn supported “municipal control” – </a:t>
            </a:r>
            <a:r>
              <a:rPr lang="en-US" dirty="0" err="1"/>
              <a:t>ie</a:t>
            </a:r>
            <a:r>
              <a:rPr lang="en-US" dirty="0"/>
              <a:t> that DOE would be considered like any other city agency, and made subject to city law </a:t>
            </a:r>
          </a:p>
          <a:p>
            <a:r>
              <a:rPr lang="en-US" dirty="0"/>
              <a:t>Other possible reforms to provide more checks and balances &amp; more public  input:</a:t>
            </a:r>
          </a:p>
          <a:p>
            <a:pPr lvl="1"/>
            <a:r>
              <a:rPr lang="en-US" dirty="0"/>
              <a:t>Elected school board instead of appointed Panel for Ed Policy,  as exists in rest of NY state &amp; most of nation</a:t>
            </a:r>
          </a:p>
          <a:p>
            <a:pPr lvl="1"/>
            <a:r>
              <a:rPr lang="en-US" dirty="0"/>
              <a:t>Or PEP with additional members appointed by other elected officials so mayor no longer has a super-majority</a:t>
            </a:r>
          </a:p>
          <a:p>
            <a:pPr lvl="1"/>
            <a:r>
              <a:rPr lang="en-US" dirty="0"/>
              <a:t>More authority given to local elected Community Education Councils over  school closings, co-locations, etc.</a:t>
            </a:r>
          </a:p>
          <a:p>
            <a:pPr lvl="1"/>
            <a:r>
              <a:rPr lang="en-US" dirty="0"/>
              <a:t>Hiring of an independent ombudsperson and/or  Inspector General for enhanced accountability/transparency</a:t>
            </a:r>
          </a:p>
          <a:p>
            <a:pPr lvl="1"/>
            <a:endParaRPr lang="en-US" dirty="0"/>
          </a:p>
        </p:txBody>
      </p:sp>
    </p:spTree>
    <p:extLst>
      <p:ext uri="{BB962C8B-B14F-4D97-AF65-F5344CB8AC3E}">
        <p14:creationId xmlns:p14="http://schemas.microsoft.com/office/powerpoint/2010/main" val="833306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8" name="Straight Connector 27">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0B4FB531-34DA-4777-9BD5-5B885DC38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15076"/>
            <a:ext cx="12188952" cy="194292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B149A03-C5A3-4FA9-ACDF-7EFBED86F197}"/>
              </a:ext>
            </a:extLst>
          </p:cNvPr>
          <p:cNvSpPr>
            <a:spLocks noGrp="1"/>
          </p:cNvSpPr>
          <p:nvPr>
            <p:ph type="title"/>
          </p:nvPr>
        </p:nvSpPr>
        <p:spPr>
          <a:xfrm>
            <a:off x="828675" y="6065134"/>
            <a:ext cx="7137263" cy="335666"/>
          </a:xfrm>
        </p:spPr>
        <p:txBody>
          <a:bodyPr vert="horz" lIns="91440" tIns="45720" rIns="91440" bIns="45720" rtlCol="0" anchor="ctr">
            <a:normAutofit fontScale="90000"/>
          </a:bodyPr>
          <a:lstStyle/>
          <a:p>
            <a:pPr algn="r"/>
            <a:r>
              <a:rPr lang="en-US" sz="4800" dirty="0">
                <a:solidFill>
                  <a:srgbClr val="FFFFFF"/>
                </a:solidFill>
              </a:rPr>
              <a:t>City revenue sources </a:t>
            </a:r>
          </a:p>
        </p:txBody>
      </p:sp>
      <p:cxnSp>
        <p:nvCxnSpPr>
          <p:cNvPr id="32" name="Straight Connector 31">
            <a:extLst>
              <a:ext uri="{FF2B5EF4-FFF2-40B4-BE49-F238E27FC236}">
                <a16:creationId xmlns:a16="http://schemas.microsoft.com/office/drawing/2014/main" id="{D5B557D3-D7B4-404B-84A1-9BD182BE5B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13" y="5760720"/>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Content Placeholder 7">
            <a:extLst>
              <a:ext uri="{FF2B5EF4-FFF2-40B4-BE49-F238E27FC236}">
                <a16:creationId xmlns:a16="http://schemas.microsoft.com/office/drawing/2014/main" id="{1B2144D3-E7C6-4DBD-8364-F2C1C29F0251}"/>
              </a:ext>
            </a:extLst>
          </p:cNvPr>
          <p:cNvSpPr>
            <a:spLocks noGrp="1"/>
          </p:cNvSpPr>
          <p:nvPr>
            <p:ph idx="4294967295"/>
          </p:nvPr>
        </p:nvSpPr>
        <p:spPr>
          <a:xfrm>
            <a:off x="8288040" y="6088153"/>
            <a:ext cx="3271059" cy="538591"/>
          </a:xfrm>
        </p:spPr>
        <p:txBody>
          <a:bodyPr vert="horz" lIns="91440" tIns="45720" rIns="91440" bIns="45720" rtlCol="0" anchor="ctr">
            <a:noAutofit/>
          </a:bodyPr>
          <a:lstStyle/>
          <a:p>
            <a:pPr marL="0" indent="0">
              <a:lnSpc>
                <a:spcPct val="100000"/>
              </a:lnSpc>
              <a:buNone/>
            </a:pPr>
            <a:r>
              <a:rPr lang="en-US" sz="1100" cap="all" spc="200" dirty="0">
                <a:solidFill>
                  <a:srgbClr val="FFFFFF"/>
                </a:solidFill>
              </a:rPr>
              <a:t>Source: Independent Budget Office FY 2017</a:t>
            </a:r>
          </a:p>
        </p:txBody>
      </p:sp>
      <p:pic>
        <p:nvPicPr>
          <p:cNvPr id="5" name="Picture 4">
            <a:extLst>
              <a:ext uri="{FF2B5EF4-FFF2-40B4-BE49-F238E27FC236}">
                <a16:creationId xmlns:a16="http://schemas.microsoft.com/office/drawing/2014/main" id="{8433D1CA-23E1-4142-B5C6-FE93A4A534B4}"/>
              </a:ext>
            </a:extLst>
          </p:cNvPr>
          <p:cNvPicPr>
            <a:picLocks noChangeAspect="1"/>
          </p:cNvPicPr>
          <p:nvPr/>
        </p:nvPicPr>
        <p:blipFill>
          <a:blip r:embed="rId2"/>
          <a:stretch>
            <a:fillRect/>
          </a:stretch>
        </p:blipFill>
        <p:spPr>
          <a:xfrm>
            <a:off x="898641" y="185553"/>
            <a:ext cx="10493553" cy="5648325"/>
          </a:xfrm>
          <a:prstGeom prst="rect">
            <a:avLst/>
          </a:prstGeom>
        </p:spPr>
      </p:pic>
    </p:spTree>
    <p:extLst>
      <p:ext uri="{BB962C8B-B14F-4D97-AF65-F5344CB8AC3E}">
        <p14:creationId xmlns:p14="http://schemas.microsoft.com/office/powerpoint/2010/main" val="2143542840"/>
      </p:ext>
    </p:extLst>
  </p:cSld>
  <p:clrMapOvr>
    <a:overrideClrMapping bg1="dk1" tx1="lt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16890-1D17-4788-8E9F-F43426A1F636}"/>
              </a:ext>
            </a:extLst>
          </p:cNvPr>
          <p:cNvSpPr>
            <a:spLocks noGrp="1"/>
          </p:cNvSpPr>
          <p:nvPr>
            <p:ph type="title"/>
          </p:nvPr>
        </p:nvSpPr>
        <p:spPr/>
        <p:txBody>
          <a:bodyPr/>
          <a:lstStyle/>
          <a:p>
            <a:r>
              <a:rPr lang="en-US" dirty="0"/>
              <a:t>For more information….</a:t>
            </a:r>
          </a:p>
        </p:txBody>
      </p:sp>
      <p:sp>
        <p:nvSpPr>
          <p:cNvPr id="3" name="Content Placeholder 2">
            <a:extLst>
              <a:ext uri="{FF2B5EF4-FFF2-40B4-BE49-F238E27FC236}">
                <a16:creationId xmlns:a16="http://schemas.microsoft.com/office/drawing/2014/main" id="{C14BC7D8-09E4-44EC-BCFD-7783C08F30ED}"/>
              </a:ext>
            </a:extLst>
          </p:cNvPr>
          <p:cNvSpPr>
            <a:spLocks noGrp="1"/>
          </p:cNvSpPr>
          <p:nvPr>
            <p:ph idx="1"/>
          </p:nvPr>
        </p:nvSpPr>
        <p:spPr/>
        <p:txBody>
          <a:bodyPr/>
          <a:lstStyle/>
          <a:p>
            <a:r>
              <a:rPr lang="en-US" dirty="0"/>
              <a:t>Contact Class Size Matters at </a:t>
            </a:r>
            <a:r>
              <a:rPr lang="en-US" dirty="0">
                <a:hlinkClick r:id="rId2"/>
              </a:rPr>
              <a:t>info@classsizematters.org</a:t>
            </a:r>
            <a:endParaRPr lang="en-US" dirty="0"/>
          </a:p>
          <a:p>
            <a:r>
              <a:rPr lang="en-US" dirty="0"/>
              <a:t>Contact NYC Kids PAC at </a:t>
            </a:r>
            <a:r>
              <a:rPr lang="en-US" dirty="0">
                <a:hlinkClick r:id="rId3"/>
              </a:rPr>
              <a:t>info@nyckidspac.org</a:t>
            </a:r>
            <a:r>
              <a:rPr lang="en-US" dirty="0"/>
              <a:t> </a:t>
            </a:r>
          </a:p>
          <a:p>
            <a:endParaRPr lang="en-US" dirty="0"/>
          </a:p>
          <a:p>
            <a:r>
              <a:rPr lang="en-US" sz="2800" b="1" i="1" dirty="0"/>
              <a:t>Any questions?</a:t>
            </a:r>
          </a:p>
          <a:p>
            <a:endParaRPr lang="en-US" dirty="0"/>
          </a:p>
        </p:txBody>
      </p:sp>
    </p:spTree>
    <p:extLst>
      <p:ext uri="{BB962C8B-B14F-4D97-AF65-F5344CB8AC3E}">
        <p14:creationId xmlns:p14="http://schemas.microsoft.com/office/powerpoint/2010/main" val="32350375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39E3965E-AC41-4711-9D10-E25ABB132D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29" name="Straight Connector 28">
            <a:extLst>
              <a:ext uri="{FF2B5EF4-FFF2-40B4-BE49-F238E27FC236}">
                <a16:creationId xmlns:a16="http://schemas.microsoft.com/office/drawing/2014/main" id="{1F5DC8C3-BA5F-4EED-BB9A-A14272BD82A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1" name="Rectangle 30">
            <a:extLst>
              <a:ext uri="{FF2B5EF4-FFF2-40B4-BE49-F238E27FC236}">
                <a16:creationId xmlns:a16="http://schemas.microsoft.com/office/drawing/2014/main" id="{0B4FB531-34DA-4777-9BD5-5B885DC3819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15076"/>
            <a:ext cx="12188952" cy="1942924"/>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813CAEA7-616F-47D9-82D2-0C8CC78F755F}"/>
              </a:ext>
            </a:extLst>
          </p:cNvPr>
          <p:cNvSpPr>
            <a:spLocks noGrp="1"/>
          </p:cNvSpPr>
          <p:nvPr>
            <p:ph type="title"/>
          </p:nvPr>
        </p:nvSpPr>
        <p:spPr>
          <a:xfrm>
            <a:off x="828675" y="5120639"/>
            <a:ext cx="10653411" cy="1280161"/>
          </a:xfrm>
        </p:spPr>
        <p:txBody>
          <a:bodyPr vert="horz" lIns="91440" tIns="45720" rIns="91440" bIns="45720" rtlCol="0" anchor="ctr">
            <a:normAutofit/>
          </a:bodyPr>
          <a:lstStyle/>
          <a:p>
            <a:pPr algn="ctr"/>
            <a:r>
              <a:rPr lang="en-US" sz="4000" dirty="0">
                <a:solidFill>
                  <a:srgbClr val="FFFFFF"/>
                </a:solidFill>
              </a:rPr>
              <a:t>How is city revenue spent?</a:t>
            </a:r>
            <a:br>
              <a:rPr lang="en-US" sz="4000" dirty="0">
                <a:solidFill>
                  <a:srgbClr val="FFFFFF"/>
                </a:solidFill>
              </a:rPr>
            </a:br>
            <a:r>
              <a:rPr lang="en-US" sz="2000" dirty="0">
                <a:solidFill>
                  <a:srgbClr val="FFFFFF"/>
                </a:solidFill>
              </a:rPr>
              <a:t>Source: IBO,  FY 2017</a:t>
            </a:r>
          </a:p>
        </p:txBody>
      </p:sp>
      <p:cxnSp>
        <p:nvCxnSpPr>
          <p:cNvPr id="33" name="Straight Connector 32">
            <a:extLst>
              <a:ext uri="{FF2B5EF4-FFF2-40B4-BE49-F238E27FC236}">
                <a16:creationId xmlns:a16="http://schemas.microsoft.com/office/drawing/2014/main" id="{D5B557D3-D7B4-404B-84A1-9BD182BE5B0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16200000">
            <a:off x="7532813" y="5760720"/>
            <a:ext cx="1188720"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96A31AA9-543F-4532-850B-CDEF82747809}"/>
              </a:ext>
            </a:extLst>
          </p:cNvPr>
          <p:cNvPicPr>
            <a:picLocks noChangeAspect="1"/>
          </p:cNvPicPr>
          <p:nvPr/>
        </p:nvPicPr>
        <p:blipFill>
          <a:blip r:embed="rId2"/>
          <a:stretch>
            <a:fillRect/>
          </a:stretch>
        </p:blipFill>
        <p:spPr>
          <a:xfrm>
            <a:off x="1108822" y="23214"/>
            <a:ext cx="9875520" cy="5276916"/>
          </a:xfrm>
          <a:prstGeom prst="rect">
            <a:avLst/>
          </a:prstGeom>
        </p:spPr>
      </p:pic>
    </p:spTree>
    <p:extLst>
      <p:ext uri="{BB962C8B-B14F-4D97-AF65-F5344CB8AC3E}">
        <p14:creationId xmlns:p14="http://schemas.microsoft.com/office/powerpoint/2010/main" val="297631093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558DB37-9FEE-48A2-8578-ED04015739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F7FCCA6-00E2-4F74-A105-0D769872F2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0"/>
            <a:ext cx="12188952" cy="1905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134DEB72-4DC7-4F5F-B21E-1CBAE94FDA9E}"/>
              </a:ext>
            </a:extLst>
          </p:cNvPr>
          <p:cNvSpPr>
            <a:spLocks noGrp="1"/>
          </p:cNvSpPr>
          <p:nvPr>
            <p:ph type="title"/>
          </p:nvPr>
        </p:nvSpPr>
        <p:spPr>
          <a:xfrm>
            <a:off x="1096963" y="286603"/>
            <a:ext cx="10058717" cy="1618397"/>
          </a:xfrm>
        </p:spPr>
        <p:txBody>
          <a:bodyPr anchor="ctr">
            <a:normAutofit/>
          </a:bodyPr>
          <a:lstStyle/>
          <a:p>
            <a:r>
              <a:rPr lang="en-US" sz="3200" dirty="0">
                <a:solidFill>
                  <a:srgbClr val="FFFFFF"/>
                </a:solidFill>
              </a:rPr>
              <a:t>Debate over spending on education vs. police</a:t>
            </a:r>
          </a:p>
        </p:txBody>
      </p:sp>
      <p:sp>
        <p:nvSpPr>
          <p:cNvPr id="4" name="Content Placeholder 3">
            <a:extLst>
              <a:ext uri="{FF2B5EF4-FFF2-40B4-BE49-F238E27FC236}">
                <a16:creationId xmlns:a16="http://schemas.microsoft.com/office/drawing/2014/main" id="{5100FA14-72CB-46ED-9077-0FF353E134BC}"/>
              </a:ext>
            </a:extLst>
          </p:cNvPr>
          <p:cNvSpPr>
            <a:spLocks noGrp="1"/>
          </p:cNvSpPr>
          <p:nvPr>
            <p:ph idx="1"/>
          </p:nvPr>
        </p:nvSpPr>
        <p:spPr>
          <a:xfrm>
            <a:off x="1096963" y="2023963"/>
            <a:ext cx="10058400" cy="3845025"/>
          </a:xfrm>
        </p:spPr>
        <p:txBody>
          <a:bodyPr>
            <a:noAutofit/>
          </a:bodyPr>
          <a:lstStyle/>
          <a:p>
            <a:pPr>
              <a:lnSpc>
                <a:spcPct val="110000"/>
              </a:lnSpc>
            </a:pPr>
            <a:r>
              <a:rPr lang="en-US" sz="1600" dirty="0"/>
              <a:t>Last spring,  Mayor proposed $600 million in reductions to education budget, with $280M cut directly to school budgets.</a:t>
            </a:r>
          </a:p>
          <a:p>
            <a:pPr>
              <a:lnSpc>
                <a:spcPct val="110000"/>
              </a:lnSpc>
            </a:pPr>
            <a:r>
              <a:rPr lang="en-US" sz="1600" dirty="0"/>
              <a:t>Also, he imposed a staffing freeze except for School Safety Agents,  trained &amp; hired by NYPD, whose budget would increase </a:t>
            </a:r>
          </a:p>
          <a:p>
            <a:pPr>
              <a:lnSpc>
                <a:spcPct val="110000"/>
              </a:lnSpc>
            </a:pPr>
            <a:r>
              <a:rPr lang="en-US" sz="1600" dirty="0"/>
              <a:t>At the same time, there would be no cuts to the NYPD budget whose staffing  &amp; funding would continue to increase </a:t>
            </a:r>
          </a:p>
          <a:p>
            <a:pPr>
              <a:lnSpc>
                <a:spcPct val="110000"/>
              </a:lnSpc>
            </a:pPr>
            <a:r>
              <a:rPr lang="en-US" sz="1600" dirty="0"/>
              <a:t>There are over 5,500 School Safety Agents, more than the number of counselors, social workers and school psychologists combined.</a:t>
            </a:r>
          </a:p>
          <a:p>
            <a:pPr>
              <a:lnSpc>
                <a:spcPct val="110000"/>
              </a:lnSpc>
            </a:pPr>
            <a:r>
              <a:rPr lang="en-US" sz="1600" dirty="0"/>
              <a:t>After budget was negotiated,  Mayor claimed that it included  “$1 billion in cuts and cost shifts to the NYPD."  Yet IBO says  only about  $4 20M was cut,  including  $330M for planned overtime (most of which will likely not occur),&amp; $55M by eliminating hiring for summer class or 1,163 new recruits .</a:t>
            </a:r>
          </a:p>
          <a:p>
            <a:pPr>
              <a:lnSpc>
                <a:spcPct val="110000"/>
              </a:lnSpc>
            </a:pPr>
            <a:r>
              <a:rPr lang="en-US" sz="1600" dirty="0"/>
              <a:t>Mayor de Blasio also promised that over time, the budget for, hiring, supervision &amp; training of School Safety Agents would pass from NYPD to DOE </a:t>
            </a:r>
          </a:p>
          <a:p>
            <a:pPr>
              <a:lnSpc>
                <a:spcPct val="110000"/>
              </a:lnSpc>
            </a:pPr>
            <a:endParaRPr lang="en-US" sz="1600" dirty="0"/>
          </a:p>
        </p:txBody>
      </p:sp>
      <p:sp>
        <p:nvSpPr>
          <p:cNvPr id="13" name="Rectangle 12">
            <a:extLst>
              <a:ext uri="{FF2B5EF4-FFF2-40B4-BE49-F238E27FC236}">
                <a16:creationId xmlns:a16="http://schemas.microsoft.com/office/drawing/2014/main" id="{9B834327-03F1-4931-8261-971373A5A6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400800"/>
            <a:ext cx="12192000"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94391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4DF84-A03A-E345-8993-45F716BF2578}"/>
              </a:ext>
            </a:extLst>
          </p:cNvPr>
          <p:cNvSpPr>
            <a:spLocks noGrp="1"/>
          </p:cNvSpPr>
          <p:nvPr>
            <p:ph type="title"/>
          </p:nvPr>
        </p:nvSpPr>
        <p:spPr/>
        <p:txBody>
          <a:bodyPr/>
          <a:lstStyle/>
          <a:p>
            <a:r>
              <a:rPr lang="en-US" dirty="0">
                <a:solidFill>
                  <a:schemeClr val="tx1"/>
                </a:solidFill>
              </a:rPr>
              <a:t>NYC DOE Budget – Total &amp; Sources</a:t>
            </a:r>
            <a:br>
              <a:rPr lang="en-US" dirty="0">
                <a:solidFill>
                  <a:schemeClr val="tx1"/>
                </a:solidFill>
              </a:rPr>
            </a:br>
            <a:r>
              <a:rPr lang="en-US" sz="2400" dirty="0">
                <a:solidFill>
                  <a:schemeClr val="tx1"/>
                </a:solidFill>
              </a:rPr>
              <a:t>(FY 2020)</a:t>
            </a:r>
          </a:p>
        </p:txBody>
      </p:sp>
      <p:sp>
        <p:nvSpPr>
          <p:cNvPr id="3" name="Content Placeholder 2">
            <a:extLst>
              <a:ext uri="{FF2B5EF4-FFF2-40B4-BE49-F238E27FC236}">
                <a16:creationId xmlns:a16="http://schemas.microsoft.com/office/drawing/2014/main" id="{431E60CC-309A-5640-8A6A-6BEE86CD0721}"/>
              </a:ext>
            </a:extLst>
          </p:cNvPr>
          <p:cNvSpPr>
            <a:spLocks noGrp="1"/>
          </p:cNvSpPr>
          <p:nvPr>
            <p:ph idx="1"/>
          </p:nvPr>
        </p:nvSpPr>
        <p:spPr>
          <a:xfrm>
            <a:off x="1097280" y="2479038"/>
            <a:ext cx="7233920" cy="3760891"/>
          </a:xfrm>
        </p:spPr>
        <p:txBody>
          <a:bodyPr>
            <a:normAutofit/>
          </a:bodyPr>
          <a:lstStyle/>
          <a:p>
            <a:r>
              <a:rPr lang="en-US" sz="2200" dirty="0">
                <a:solidFill>
                  <a:schemeClr val="tx1"/>
                </a:solidFill>
              </a:rPr>
              <a:t>Total NYC Department of Education budget = $34B</a:t>
            </a:r>
          </a:p>
          <a:p>
            <a:pPr lvl="1"/>
            <a:r>
              <a:rPr lang="en-US" sz="2200" dirty="0">
                <a:solidFill>
                  <a:schemeClr val="tx1"/>
                </a:solidFill>
              </a:rPr>
              <a:t>Most by far of any NYC city agency</a:t>
            </a:r>
          </a:p>
          <a:p>
            <a:r>
              <a:rPr lang="en-US" sz="2200" dirty="0">
                <a:solidFill>
                  <a:schemeClr val="tx1"/>
                </a:solidFill>
              </a:rPr>
              <a:t>Funding Sources:</a:t>
            </a:r>
          </a:p>
          <a:p>
            <a:pPr lvl="1"/>
            <a:r>
              <a:rPr lang="en-US" sz="2200" dirty="0">
                <a:solidFill>
                  <a:schemeClr val="tx1"/>
                </a:solidFill>
              </a:rPr>
              <a:t>New York City provides 57% </a:t>
            </a:r>
          </a:p>
          <a:p>
            <a:pPr lvl="1"/>
            <a:r>
              <a:rPr lang="en-US" sz="2200" dirty="0">
                <a:solidFill>
                  <a:schemeClr val="tx1"/>
                </a:solidFill>
              </a:rPr>
              <a:t>NY State provides 36%</a:t>
            </a:r>
          </a:p>
          <a:p>
            <a:pPr lvl="1"/>
            <a:r>
              <a:rPr lang="en-US" sz="2200" dirty="0">
                <a:solidFill>
                  <a:schemeClr val="tx1"/>
                </a:solidFill>
              </a:rPr>
              <a:t>Federal government and other sources provide 7%</a:t>
            </a:r>
          </a:p>
        </p:txBody>
      </p:sp>
      <p:graphicFrame>
        <p:nvGraphicFramePr>
          <p:cNvPr id="4" name="Chart 3">
            <a:extLst>
              <a:ext uri="{FF2B5EF4-FFF2-40B4-BE49-F238E27FC236}">
                <a16:creationId xmlns:a16="http://schemas.microsoft.com/office/drawing/2014/main" id="{F73F9A97-C245-CC48-8BEF-FA2E9F947FAA}"/>
              </a:ext>
            </a:extLst>
          </p:cNvPr>
          <p:cNvGraphicFramePr/>
          <p:nvPr>
            <p:extLst>
              <p:ext uri="{D42A27DB-BD31-4B8C-83A1-F6EECF244321}">
                <p14:modId xmlns:p14="http://schemas.microsoft.com/office/powerpoint/2010/main" val="2026944349"/>
              </p:ext>
            </p:extLst>
          </p:nvPr>
        </p:nvGraphicFramePr>
        <p:xfrm>
          <a:off x="6891867" y="2015067"/>
          <a:ext cx="5300133" cy="436375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16224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9823CC-C9D7-754E-B1FD-8389FA53D3B5}"/>
              </a:ext>
            </a:extLst>
          </p:cNvPr>
          <p:cNvSpPr>
            <a:spLocks noGrp="1"/>
          </p:cNvSpPr>
          <p:nvPr>
            <p:ph type="title"/>
          </p:nvPr>
        </p:nvSpPr>
        <p:spPr/>
        <p:txBody>
          <a:bodyPr/>
          <a:lstStyle/>
          <a:p>
            <a:r>
              <a:rPr lang="en-US" dirty="0">
                <a:solidFill>
                  <a:schemeClr val="tx1"/>
                </a:solidFill>
              </a:rPr>
              <a:t>State Education aid is inequitable</a:t>
            </a:r>
          </a:p>
        </p:txBody>
      </p:sp>
      <p:sp>
        <p:nvSpPr>
          <p:cNvPr id="3" name="Content Placeholder 2">
            <a:extLst>
              <a:ext uri="{FF2B5EF4-FFF2-40B4-BE49-F238E27FC236}">
                <a16:creationId xmlns:a16="http://schemas.microsoft.com/office/drawing/2014/main" id="{9C5D6103-A030-D749-891B-CC52AC7A15B4}"/>
              </a:ext>
            </a:extLst>
          </p:cNvPr>
          <p:cNvSpPr>
            <a:spLocks noGrp="1"/>
          </p:cNvSpPr>
          <p:nvPr>
            <p:ph idx="1"/>
          </p:nvPr>
        </p:nvSpPr>
        <p:spPr>
          <a:xfrm>
            <a:off x="1097280" y="2108201"/>
            <a:ext cx="6065520" cy="3760891"/>
          </a:xfrm>
        </p:spPr>
        <p:txBody>
          <a:bodyPr>
            <a:normAutofit fontScale="92500" lnSpcReduction="10000"/>
          </a:bodyPr>
          <a:lstStyle/>
          <a:p>
            <a:r>
              <a:rPr lang="en-US" sz="2200" dirty="0">
                <a:solidFill>
                  <a:schemeClr val="tx1"/>
                </a:solidFill>
              </a:rPr>
              <a:t>NYC doesn’t receive fair share of state funding, especially as our schools have by far the most disadvantaged, Black &amp; Latinx, English language learners, and special needs students in State</a:t>
            </a:r>
          </a:p>
          <a:p>
            <a:pPr lvl="1"/>
            <a:endParaRPr lang="en-US" sz="2200" dirty="0">
              <a:solidFill>
                <a:schemeClr val="tx1"/>
              </a:solidFill>
            </a:endParaRPr>
          </a:p>
          <a:p>
            <a:pPr lvl="1"/>
            <a:r>
              <a:rPr lang="en-US" sz="2200" dirty="0">
                <a:solidFill>
                  <a:schemeClr val="tx1"/>
                </a:solidFill>
              </a:rPr>
              <a:t>Court’s decision in </a:t>
            </a:r>
            <a:r>
              <a:rPr lang="en-US" sz="2200" i="1" dirty="0">
                <a:solidFill>
                  <a:schemeClr val="tx1"/>
                </a:solidFill>
              </a:rPr>
              <a:t>Campaign for Fiscal Equity</a:t>
            </a:r>
            <a:r>
              <a:rPr lang="en-US" sz="2200" dirty="0">
                <a:solidFill>
                  <a:schemeClr val="tx1"/>
                </a:solidFill>
              </a:rPr>
              <a:t> in 2007 found state violating law since our state Constitution required the state offer all children the opportunity for a “sound basic education”</a:t>
            </a:r>
          </a:p>
        </p:txBody>
      </p:sp>
      <p:pic>
        <p:nvPicPr>
          <p:cNvPr id="5" name="Picture 4" descr="A group of people standing in front of a crowd&#10;&#10;Description automatically generated">
            <a:extLst>
              <a:ext uri="{FF2B5EF4-FFF2-40B4-BE49-F238E27FC236}">
                <a16:creationId xmlns:a16="http://schemas.microsoft.com/office/drawing/2014/main" id="{4D5A66DA-CE26-5F42-BE57-C8989EFE5E1E}"/>
              </a:ext>
            </a:extLst>
          </p:cNvPr>
          <p:cNvPicPr>
            <a:picLocks noChangeAspect="1"/>
          </p:cNvPicPr>
          <p:nvPr/>
        </p:nvPicPr>
        <p:blipFill>
          <a:blip r:embed="rId2"/>
          <a:stretch>
            <a:fillRect/>
          </a:stretch>
        </p:blipFill>
        <p:spPr>
          <a:xfrm>
            <a:off x="7481520" y="2473113"/>
            <a:ext cx="4495991" cy="2528995"/>
          </a:xfrm>
          <a:prstGeom prst="rect">
            <a:avLst/>
          </a:prstGeom>
        </p:spPr>
      </p:pic>
      <p:sp>
        <p:nvSpPr>
          <p:cNvPr id="6" name="Content Placeholder 2">
            <a:extLst>
              <a:ext uri="{FF2B5EF4-FFF2-40B4-BE49-F238E27FC236}">
                <a16:creationId xmlns:a16="http://schemas.microsoft.com/office/drawing/2014/main" id="{0168BECE-83B6-314D-B917-D498D3B0A6F9}"/>
              </a:ext>
            </a:extLst>
          </p:cNvPr>
          <p:cNvSpPr txBox="1">
            <a:spLocks/>
          </p:cNvSpPr>
          <p:nvPr/>
        </p:nvSpPr>
        <p:spPr>
          <a:xfrm>
            <a:off x="7745962" y="5002108"/>
            <a:ext cx="3967106" cy="380999"/>
          </a:xfrm>
          <a:prstGeom prst="rect">
            <a:avLst/>
          </a:prstGeom>
        </p:spPr>
        <p:txBody>
          <a:bodyPr vert="horz" lIns="0" tIns="45720" rIns="0" bIns="45720" rtlCol="0">
            <a:normAutofit/>
          </a:bodyPr>
          <a:lstStyle>
            <a:lvl1pPr marL="91440" indent="-91440" algn="l" defTabSz="914400" rtl="0" eaLnBrk="1" latinLnBrk="0" hangingPunct="1">
              <a:lnSpc>
                <a:spcPct val="12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2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2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r>
              <a:rPr lang="en-US" sz="1600" i="1" dirty="0">
                <a:solidFill>
                  <a:schemeClr val="tx1"/>
                </a:solidFill>
              </a:rPr>
              <a:t>Photo via Alliance for Quality Education</a:t>
            </a:r>
          </a:p>
        </p:txBody>
      </p:sp>
    </p:spTree>
    <p:extLst>
      <p:ext uri="{BB962C8B-B14F-4D97-AF65-F5344CB8AC3E}">
        <p14:creationId xmlns:p14="http://schemas.microsoft.com/office/powerpoint/2010/main" val="32525347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A0F450-D2BE-4523-AC0F-79E92BADF6ED}"/>
              </a:ext>
            </a:extLst>
          </p:cNvPr>
          <p:cNvSpPr/>
          <p:nvPr/>
        </p:nvSpPr>
        <p:spPr>
          <a:xfrm>
            <a:off x="434429" y="1620742"/>
            <a:ext cx="11323142" cy="5012078"/>
          </a:xfrm>
          <a:prstGeom prst="rect">
            <a:avLst/>
          </a:prstGeom>
        </p:spPr>
        <p:txBody>
          <a:bodyPr wrap="square">
            <a:spAutoFit/>
          </a:bodyPr>
          <a:lstStyle/>
          <a:p>
            <a:pPr marL="380990" indent="-380990">
              <a:lnSpc>
                <a:spcPct val="107000"/>
              </a:lnSpc>
              <a:spcAft>
                <a:spcPts val="1067"/>
              </a:spcAft>
              <a:buFont typeface="Arial" panose="020B0604020202020204" pitchFamily="34" charset="0"/>
              <a:buChar char="•"/>
            </a:pPr>
            <a:r>
              <a:rPr lang="en-US" sz="2133" dirty="0">
                <a:ea typeface="Calibri" panose="020F0502020204030204" pitchFamily="34" charset="0"/>
                <a:cs typeface="Calibri" panose="020F0502020204030204" pitchFamily="34" charset="0"/>
              </a:rPr>
              <a:t>Smaller classes lead to better grades and test scores, stronger student engagement, fewer disciplinary referrals, less teacher attrition and higher graduation rates, especially for students who need help the most.</a:t>
            </a:r>
            <a:br>
              <a:rPr lang="en-US" sz="2133" dirty="0">
                <a:ea typeface="Calibri" panose="020F0502020204030204" pitchFamily="34" charset="0"/>
                <a:cs typeface="Calibri" panose="020F0502020204030204" pitchFamily="34" charset="0"/>
              </a:rPr>
            </a:br>
            <a:endParaRPr lang="en-US" sz="2133" dirty="0">
              <a:ea typeface="Calibri" panose="020F0502020204030204" pitchFamily="34" charset="0"/>
              <a:cs typeface="Calibri" panose="020F0502020204030204" pitchFamily="34" charset="0"/>
            </a:endParaRPr>
          </a:p>
          <a:p>
            <a:pPr marL="380990" indent="-380990">
              <a:lnSpc>
                <a:spcPct val="107000"/>
              </a:lnSpc>
              <a:spcAft>
                <a:spcPts val="1067"/>
              </a:spcAft>
              <a:buFont typeface="Arial" panose="020B0604020202020204" pitchFamily="34" charset="0"/>
              <a:buChar char="•"/>
            </a:pPr>
            <a:r>
              <a:rPr lang="en-US" sz="2133" dirty="0"/>
              <a:t>Class size reduction is one of only a handful of reforms shown through rigorous research to narrow the achievement gap between economic and racial groups. </a:t>
            </a:r>
            <a:br>
              <a:rPr lang="en-US" sz="2133" dirty="0"/>
            </a:br>
            <a:endParaRPr lang="en-US" sz="2133" dirty="0"/>
          </a:p>
          <a:p>
            <a:pPr marL="380990" indent="-380990">
              <a:lnSpc>
                <a:spcPct val="107000"/>
              </a:lnSpc>
              <a:spcAft>
                <a:spcPts val="1067"/>
              </a:spcAft>
              <a:buFont typeface="Arial" panose="020B0604020202020204" pitchFamily="34" charset="0"/>
              <a:buChar char="•"/>
            </a:pPr>
            <a:r>
              <a:rPr lang="en-US" sz="2133" dirty="0"/>
              <a:t>Economists estimate that smaller classes yields economic benefits twice the costs; the benefits are especially large for low-income students and children of color. </a:t>
            </a:r>
            <a:br>
              <a:rPr lang="en-US" sz="2133" dirty="0"/>
            </a:br>
            <a:endParaRPr lang="en-US" sz="2133" dirty="0"/>
          </a:p>
          <a:p>
            <a:pPr marL="380990" indent="-380990">
              <a:buFont typeface="Arial" panose="020B0604020202020204" pitchFamily="34" charset="0"/>
              <a:buChar char="•"/>
            </a:pPr>
            <a:r>
              <a:rPr lang="en-US" sz="2133" dirty="0"/>
              <a:t>Smaller classes in NYC schools would likely lead to substantial cost savings in terms of fewer special education referrals, less teacher training costs, less grade retention and higher four-year graduation rates as well.</a:t>
            </a:r>
          </a:p>
        </p:txBody>
      </p:sp>
      <p:sp>
        <p:nvSpPr>
          <p:cNvPr id="3" name="TextBox 2"/>
          <p:cNvSpPr txBox="1"/>
          <p:nvPr/>
        </p:nvSpPr>
        <p:spPr>
          <a:xfrm>
            <a:off x="462455" y="420413"/>
            <a:ext cx="11295116" cy="1200329"/>
          </a:xfrm>
          <a:prstGeom prst="rect">
            <a:avLst/>
          </a:prstGeom>
          <a:noFill/>
        </p:spPr>
        <p:txBody>
          <a:bodyPr wrap="square" rtlCol="0">
            <a:spAutoFit/>
          </a:bodyPr>
          <a:lstStyle/>
          <a:p>
            <a:r>
              <a:rPr lang="en-US" sz="3600" dirty="0">
                <a:latin typeface="+mj-lt"/>
              </a:rPr>
              <a:t>Research shows smaller classes provide important education and economic benefits </a:t>
            </a:r>
          </a:p>
        </p:txBody>
      </p:sp>
    </p:spTree>
    <p:extLst>
      <p:ext uri="{BB962C8B-B14F-4D97-AF65-F5344CB8AC3E}">
        <p14:creationId xmlns:p14="http://schemas.microsoft.com/office/powerpoint/2010/main" val="26105463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A01150-5F99-5E44-AF6B-23C3FCA4D69F}"/>
              </a:ext>
            </a:extLst>
          </p:cNvPr>
          <p:cNvSpPr>
            <a:spLocks noGrp="1"/>
          </p:cNvSpPr>
          <p:nvPr>
            <p:ph type="title"/>
          </p:nvPr>
        </p:nvSpPr>
        <p:spPr/>
        <p:txBody>
          <a:bodyPr/>
          <a:lstStyle/>
          <a:p>
            <a:r>
              <a:rPr lang="en-US" dirty="0">
                <a:solidFill>
                  <a:schemeClr val="tx1"/>
                </a:solidFill>
              </a:rPr>
              <a:t>Court decision and state law re class size </a:t>
            </a:r>
          </a:p>
        </p:txBody>
      </p:sp>
      <p:sp>
        <p:nvSpPr>
          <p:cNvPr id="3" name="Content Placeholder 2">
            <a:extLst>
              <a:ext uri="{FF2B5EF4-FFF2-40B4-BE49-F238E27FC236}">
                <a16:creationId xmlns:a16="http://schemas.microsoft.com/office/drawing/2014/main" id="{71F1A2D7-E85C-9F49-86A1-3CF4DF8E7C6A}"/>
              </a:ext>
            </a:extLst>
          </p:cNvPr>
          <p:cNvSpPr>
            <a:spLocks noGrp="1"/>
          </p:cNvSpPr>
          <p:nvPr>
            <p:ph idx="1"/>
          </p:nvPr>
        </p:nvSpPr>
        <p:spPr>
          <a:xfrm>
            <a:off x="1097280" y="2108201"/>
            <a:ext cx="10058400" cy="3760891"/>
          </a:xfrm>
        </p:spPr>
        <p:txBody>
          <a:bodyPr>
            <a:normAutofit lnSpcReduction="10000"/>
          </a:bodyPr>
          <a:lstStyle/>
          <a:p>
            <a:r>
              <a:rPr lang="en-US" sz="2200" dirty="0">
                <a:solidFill>
                  <a:schemeClr val="tx1"/>
                </a:solidFill>
              </a:rPr>
              <a:t>Major finding of </a:t>
            </a:r>
            <a:r>
              <a:rPr lang="en-US" sz="2200" i="1" dirty="0">
                <a:solidFill>
                  <a:schemeClr val="tx1"/>
                </a:solidFill>
              </a:rPr>
              <a:t>CFE</a:t>
            </a:r>
            <a:r>
              <a:rPr lang="en-US" sz="2200" dirty="0">
                <a:solidFill>
                  <a:schemeClr val="tx1"/>
                </a:solidFill>
              </a:rPr>
              <a:t> decision was recognition that NYC’s class sizes were much larger than the rest of the state</a:t>
            </a:r>
          </a:p>
          <a:p>
            <a:r>
              <a:rPr lang="en-US" sz="2200" dirty="0">
                <a:solidFill>
                  <a:schemeClr val="tx1"/>
                </a:solidFill>
              </a:rPr>
              <a:t>Contracts for Excellence law passed in 2007 requiring NY State to provide more funding to NYC &amp; other high needs districts</a:t>
            </a:r>
          </a:p>
          <a:p>
            <a:pPr lvl="1"/>
            <a:r>
              <a:rPr lang="en-US" sz="2200" dirty="0">
                <a:solidFill>
                  <a:schemeClr val="tx1"/>
                </a:solidFill>
              </a:rPr>
              <a:t>NYC was also supposed to submit a plan to reduce average class sizes in all grades, plan approved in 2007</a:t>
            </a:r>
          </a:p>
          <a:p>
            <a:pPr lvl="1"/>
            <a:r>
              <a:rPr lang="en-US" sz="2200" dirty="0">
                <a:solidFill>
                  <a:schemeClr val="tx1"/>
                </a:solidFill>
              </a:rPr>
              <a:t> Plan never followed &amp; instead class sizes increased and are still significantly larger than when the law was passed, especially in early grades</a:t>
            </a:r>
          </a:p>
        </p:txBody>
      </p:sp>
    </p:spTree>
    <p:extLst>
      <p:ext uri="{BB962C8B-B14F-4D97-AF65-F5344CB8AC3E}">
        <p14:creationId xmlns:p14="http://schemas.microsoft.com/office/powerpoint/2010/main" val="1874304750"/>
      </p:ext>
    </p:extLst>
  </p:cSld>
  <p:clrMapOvr>
    <a:masterClrMapping/>
  </p:clrMapOvr>
</p:sld>
</file>

<file path=ppt/theme/theme1.xml><?xml version="1.0" encoding="utf-8"?>
<a:theme xmlns:a="http://schemas.openxmlformats.org/drawingml/2006/main" name="RetrospectVTI">
  <a:themeElements>
    <a:clrScheme name="Office">
      <a:dk1>
        <a:srgbClr val="000000"/>
      </a:dk1>
      <a:lt1>
        <a:srgbClr val="FFFFFF"/>
      </a:lt1>
      <a:dk2>
        <a:srgbClr val="1D242E"/>
      </a:dk2>
      <a:lt2>
        <a:srgbClr val="F2F1F1"/>
      </a:lt2>
      <a:accent1>
        <a:srgbClr val="4472C4"/>
      </a:accent1>
      <a:accent2>
        <a:srgbClr val="ED7D31"/>
      </a:accent2>
      <a:accent3>
        <a:srgbClr val="A3A3A3"/>
      </a:accent3>
      <a:accent4>
        <a:srgbClr val="CF9B00"/>
      </a:accent4>
      <a:accent5>
        <a:srgbClr val="5B9BD5"/>
      </a:accent5>
      <a:accent6>
        <a:srgbClr val="70AD47"/>
      </a:accent6>
      <a:hlink>
        <a:srgbClr val="D26012"/>
      </a:hlink>
      <a:folHlink>
        <a:srgbClr val="9A5879"/>
      </a:folHlink>
    </a:clrScheme>
    <a:fontScheme name="Retrospect">
      <a:majorFont>
        <a:latin typeface="Sagona Extra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Sagona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VTI" id="{ABE3C30C-0FC0-4450-828E-52DE70F1BCCB}" vid="{A6E2497D-935A-4CFD-B9FD-6DCB15FA68B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2254</Words>
  <Application>Microsoft Office PowerPoint</Application>
  <PresentationFormat>Widescreen</PresentationFormat>
  <Paragraphs>151</Paragraphs>
  <Slides>30</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30</vt:i4>
      </vt:variant>
    </vt:vector>
  </HeadingPairs>
  <TitlesOfParts>
    <vt:vector size="36" baseType="lpstr">
      <vt:lpstr>Arial</vt:lpstr>
      <vt:lpstr>Calibri</vt:lpstr>
      <vt:lpstr>Courier New</vt:lpstr>
      <vt:lpstr>Sagona Book</vt:lpstr>
      <vt:lpstr>Sagona ExtraLight</vt:lpstr>
      <vt:lpstr>RetrospectVTI</vt:lpstr>
      <vt:lpstr>Class Size Matters /NYC Kids PAC  2021 NYC  Council Candidate Briefing  December 9, 2020</vt:lpstr>
      <vt:lpstr>Introduction – Who We Are</vt:lpstr>
      <vt:lpstr>City revenue sources </vt:lpstr>
      <vt:lpstr>How is city revenue spent? Source: IBO,  FY 2017</vt:lpstr>
      <vt:lpstr>Debate over spending on education vs. police</vt:lpstr>
      <vt:lpstr>NYC DOE Budget – Total &amp; Sources (FY 2020)</vt:lpstr>
      <vt:lpstr>State Education aid is inequitable</vt:lpstr>
      <vt:lpstr>PowerPoint Presentation</vt:lpstr>
      <vt:lpstr>Court decision and state law re class size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City Council has less control over DOE &amp; schools than other agencies/social services</vt:lpstr>
      <vt:lpstr>Council approves  DOE Operating Budget</vt:lpstr>
      <vt:lpstr>Five-year school capital plan </vt:lpstr>
      <vt:lpstr>PowerPoint Presentation</vt:lpstr>
      <vt:lpstr>PowerPoint Presentation</vt:lpstr>
      <vt:lpstr>City Council Influence – Revenue Options </vt:lpstr>
      <vt:lpstr>Council hearings &amp; subpoena power</vt:lpstr>
      <vt:lpstr>City Council can pass Reporting Bills</vt:lpstr>
      <vt:lpstr>Charter schools and contracts</vt:lpstr>
      <vt:lpstr>Charter school facility spending</vt:lpstr>
      <vt:lpstr>Testing</vt:lpstr>
      <vt:lpstr>City Council discretionary funding</vt:lpstr>
      <vt:lpstr>Mayoral control</vt:lpstr>
      <vt:lpstr>For 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Class Size Matters /NYC Kids PAC  2021 NYC  Council Candidate Briefing  December 9, 2020</dc:title>
  <dc:creator>Reviewer 54</dc:creator>
  <cp:lastModifiedBy>Reviewer 54</cp:lastModifiedBy>
  <cp:revision>3</cp:revision>
  <dcterms:created xsi:type="dcterms:W3CDTF">2020-12-03T00:00:37Z</dcterms:created>
  <dcterms:modified xsi:type="dcterms:W3CDTF">2020-12-13T21:42:23Z</dcterms:modified>
</cp:coreProperties>
</file>